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75" r:id="rId9"/>
    <p:sldId id="261" r:id="rId10"/>
    <p:sldId id="269" r:id="rId11"/>
    <p:sldId id="277" r:id="rId12"/>
    <p:sldId id="268" r:id="rId13"/>
    <p:sldId id="276" r:id="rId14"/>
    <p:sldId id="264" r:id="rId15"/>
    <p:sldId id="262" r:id="rId16"/>
    <p:sldId id="272" r:id="rId17"/>
    <p:sldId id="273" r:id="rId18"/>
    <p:sldId id="27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310"/>
  </p:normalViewPr>
  <p:slideViewPr>
    <p:cSldViewPr snapToGrid="0" snapToObjects="1">
      <p:cViewPr varScale="1">
        <p:scale>
          <a:sx n="87" d="100"/>
          <a:sy n="87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addition to modification in original program and our “own” external counterexample mode,</a:t>
            </a:r>
          </a:p>
          <a:p>
            <a:r>
              <a:rPr lang="en-US"/>
              <a:t>we want to add more constrain which not only conserves the function of Chipmunk but also</a:t>
            </a:r>
          </a:p>
          <a:p>
            <a:r>
              <a:rPr lang="en-US"/>
              <a:t>reduce the search space.</a:t>
            </a:r>
          </a:p>
          <a:p>
            <a:endParaRPr lang="en-US"/>
          </a:p>
          <a:p>
            <a:r>
              <a:rPr lang="en-US"/>
              <a:t>In allocation case, we found that all possible position on the LHS can be mapped to one particular </a:t>
            </a:r>
          </a:p>
          <a:p>
            <a:r>
              <a:rPr lang="en-US"/>
              <a:t>way in the RHS, so there must be some benefit if we choose to remove the freedom to force </a:t>
            </a:r>
          </a:p>
          <a:p>
            <a:r>
              <a:rPr lang="en-US"/>
              <a:t>packet field to specific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some benchmarks, there are only some of the simple operation in packet fields, so we can</a:t>
            </a:r>
          </a:p>
          <a:p>
            <a:r>
              <a:rPr lang="en-US"/>
              <a:t>choose simpler stateless ALU so that the total hole numbers can get slighted decreased. But there</a:t>
            </a:r>
          </a:p>
          <a:p>
            <a:r>
              <a:rPr lang="en-US"/>
              <a:t>are still some disadvantages if we use simplied version of stateless ALU because it may convert</a:t>
            </a:r>
          </a:p>
          <a:p>
            <a:r>
              <a:rPr lang="en-US"/>
              <a:t>from success to failure.</a:t>
            </a:r>
          </a:p>
          <a:p>
            <a:endParaRPr lang="en-US"/>
          </a:p>
          <a:p>
            <a:r>
              <a:rPr lang="en-US"/>
              <a:t>If permitted, we can make full use of the distributed system to run different stateless ALUs</a:t>
            </a:r>
          </a:p>
          <a:p>
            <a:r>
              <a:rPr lang="en-US"/>
              <a:t>In different machine and use optimal result. (fail from full stateless ALU or success from simplified stateless ALU)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reason why we come up with these way of mutatation is that</a:t>
            </a:r>
          </a:p>
          <a:p>
            <a:endParaRPr lang="en-US"/>
          </a:p>
          <a:p>
            <a:r>
              <a:rPr lang="en-US"/>
              <a:t>We should get these from Domino Graph. Use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6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almost every benchmark, Chipmunk has better performance in compilation in their mutation files except flowlet switching</a:t>
            </a:r>
          </a:p>
          <a:p>
            <a:endParaRPr lang="en-US"/>
          </a:p>
          <a:p>
            <a:r>
              <a:rPr lang="en-US"/>
              <a:t>The reason is that we set the timeout for program synthesis for each iteration is 30 minutes and they reach the timeout</a:t>
            </a:r>
          </a:p>
          <a:p>
            <a:r>
              <a:rPr lang="en-US"/>
              <a:t>boundary. If we provide enough time, they will finally provide the successful compilation result because we manually </a:t>
            </a:r>
          </a:p>
          <a:p>
            <a:r>
              <a:rPr lang="en-US"/>
              <a:t>plug in hole values generate by other benchmarks and run verification on it, it generate the result.</a:t>
            </a:r>
          </a:p>
          <a:p>
            <a:endParaRPr lang="en-US"/>
          </a:p>
          <a:p>
            <a:r>
              <a:rPr lang="en-US" b="1"/>
              <a:t>Note: add the graph to show why theoratically, Chipmunk should work for every mutator</a:t>
            </a:r>
          </a:p>
          <a:p>
            <a:r>
              <a:rPr lang="en-US" b="1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Obivously, the average # of stage used in Chipmunk is smaller than that in Domino. However, this is not correct in </a:t>
            </a:r>
          </a:p>
          <a:p>
            <a:r>
              <a:rPr lang="en-US"/>
              <a:t>Average # of ALUs per stage used. The reason is that </a:t>
            </a:r>
          </a:p>
          <a:p>
            <a:pPr marL="228600" indent="-228600">
              <a:buAutoNum type="arabicPeriod"/>
            </a:pPr>
            <a:r>
              <a:rPr lang="en-US"/>
              <a:t>We have to compare the output of all packet fields which make our widh &gt;= # of packet fields in program</a:t>
            </a:r>
          </a:p>
          <a:p>
            <a:pPr marL="228600" indent="-228600">
              <a:buAutoNum type="arabicPeriod"/>
            </a:pPr>
            <a:r>
              <a:rPr lang="en-US"/>
              <a:t>In domino, we assume there is counteless PHVs per stage but in Chipmunk we only assume one PHV per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the conclusion again and reiterate the benefit of Chipmunk and show why its result will be much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part we can refer from Part2 in HotNets paper.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synthesis tool we used for generating fast Pack-processing code is SKETCH, which originated from Prof. Armando’s phD thesis work. </a:t>
            </a:r>
          </a:p>
          <a:p>
            <a:endParaRPr lang="en-US"/>
          </a:p>
          <a:p>
            <a:r>
              <a:rPr lang="en-US"/>
              <a:t>The user will provide two programs: one is specification and the other one is partial program with holes in it. The goal is to find one kind of hole assignment</a:t>
            </a:r>
          </a:p>
          <a:p>
            <a:r>
              <a:rPr lang="en-US"/>
              <a:t>which guarantee that the specification program and the partial program can be semantically equivalent.</a:t>
            </a:r>
          </a:p>
          <a:p>
            <a:r>
              <a:rPr lang="en-US"/>
              <a:t>SKETCH here will use QBF solver to either fill in the hole values to make partial program become a full one if there is any feasible solutions or return false</a:t>
            </a:r>
          </a:p>
          <a:p>
            <a:r>
              <a:rPr lang="en-US"/>
              <a:t>if no possible hole assignment can satisfy semantical equivalence.</a:t>
            </a:r>
          </a:p>
          <a:p>
            <a:endParaRPr lang="en-US"/>
          </a:p>
          <a:p>
            <a:r>
              <a:rPr lang="en-US"/>
              <a:t>Here is a concrete example where in spec program, we obtain the return value by multipling the input value by 5. ??(2) means the one of the integer value choosing from 0 to 2^2-1</a:t>
            </a:r>
          </a:p>
          <a:p>
            <a:r>
              <a:rPr lang="en-US"/>
              <a:t>which is 3. As for the first partial program, it is feasible because SKETCH can set ??(2) to be 2 while SKETCH cannot find the satisfying result for the second partial program.</a:t>
            </a:r>
          </a:p>
          <a:p>
            <a:endParaRPr lang="en-US"/>
          </a:p>
          <a:p>
            <a:r>
              <a:rPr lang="en-US"/>
              <a:t>In our Chipmunk project, we will use developer’s program as the specification, use partial program to represent the structure of the substrate and use holes to represent</a:t>
            </a:r>
          </a:p>
          <a:p>
            <a:r>
              <a:rPr lang="en-US"/>
              <a:t>large but finite number of low-level hardware configurations and then use program synthesis to test its feasibility.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SKETCH use CEGIS algorithm to do program synthesis. We call it internal cex mode.</a:t>
            </a:r>
          </a:p>
          <a:p>
            <a:endParaRPr lang="en-US"/>
          </a:p>
          <a:p>
            <a:r>
              <a:rPr lang="en-US"/>
              <a:t>To be specific, SKETCH divides the whole program synthesis problem into two phases: synthesis phase and verification phase.</a:t>
            </a:r>
          </a:p>
          <a:p>
            <a:r>
              <a:rPr lang="en-US"/>
              <a:t>The synthesis phase will use try to solve holes’ value assignments to satisfy the ‘partial’ inputs and the verification phase will</a:t>
            </a:r>
          </a:p>
          <a:p>
            <a:r>
              <a:rPr lang="en-US"/>
              <a:t>verify the hole value assignments on all inputs which is specified by programmers.</a:t>
            </a:r>
          </a:p>
          <a:p>
            <a:endParaRPr lang="en-US"/>
          </a:p>
          <a:p>
            <a:r>
              <a:rPr lang="en-US"/>
              <a:t>For example, if we set the input range to be 5 bits which is the default value of sketch. In the beginning, sketch will randomly choose</a:t>
            </a:r>
          </a:p>
          <a:p>
            <a:r>
              <a:rPr lang="en-US"/>
              <a:t>subset of all inputs to do the synthesis problem, if it fails it means there should be no feasible solutions for this partial program; if</a:t>
            </a:r>
          </a:p>
          <a:p>
            <a:r>
              <a:rPr lang="en-US"/>
              <a:t>it succeeds, it will continue to the verification stage to test more inputs. If we pass the verification, we are lucky enough to find the</a:t>
            </a:r>
          </a:p>
          <a:p>
            <a:r>
              <a:rPr lang="en-US"/>
              <a:t>final solution otherwise, there is at least one input making the current hole assignment fail to work. So we add this counterexample</a:t>
            </a:r>
          </a:p>
          <a:p>
            <a:r>
              <a:rPr lang="en-US"/>
              <a:t>Into the input set and repeat synthesis again. Back and forth until we get the final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our benchmarks will be borrowed from benchmarks in Domino. Just as the program shown here, each program has</a:t>
            </a:r>
          </a:p>
          <a:p>
            <a:r>
              <a:rPr lang="en-US"/>
              <a:t>both state variables and packet field. We will modify the stateful variables in Stateful ALU in Banzai simulator while change</a:t>
            </a:r>
          </a:p>
          <a:p>
            <a:r>
              <a:rPr lang="en-US"/>
              <a:t>the value of packet field in stateless ALU</a:t>
            </a:r>
          </a:p>
          <a:p>
            <a:endParaRPr lang="en-US"/>
          </a:p>
          <a:p>
            <a:r>
              <a:rPr lang="en-US"/>
              <a:t>The Banzai simulator model extends RMT with stateful computation, aiming at abstracting out a switch computation</a:t>
            </a:r>
          </a:p>
          <a:p>
            <a:r>
              <a:rPr lang="en-US"/>
              <a:t>Into a 2D grid of ALUs. The x axis represents pipeline stages (or we can call it depth) and the y axis represents</a:t>
            </a:r>
          </a:p>
          <a:p>
            <a:r>
              <a:rPr lang="en-US"/>
              <a:t>Parallel ALUs within a particular pipeline (or we can call it width). All packet fields values are stored in PHV (packet header vectors)</a:t>
            </a:r>
          </a:p>
          <a:p>
            <a:r>
              <a:rPr lang="en-US"/>
              <a:t>and all ALUs’ computations are atomic so that the next packet arriving at that ALU a clock cycle later will see the updated value</a:t>
            </a:r>
          </a:p>
          <a:p>
            <a:r>
              <a:rPr lang="en-US"/>
              <a:t>for stateful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Chipmunk can beat Domino in almost every aspects at the sacrifice of compilation time. Because the program synthesis problem is a QBF problem</a:t>
            </a:r>
          </a:p>
          <a:p>
            <a:r>
              <a:rPr lang="en-US"/>
              <a:t>whose total time increases exponentially as the number of holes increase. For example, if there are n holes, then the search space will be as large as 2^n </a:t>
            </a:r>
          </a:p>
          <a:p>
            <a:r>
              <a:rPr lang="en-US"/>
              <a:t>and most of our benchmarks generate 200 holes.</a:t>
            </a:r>
          </a:p>
          <a:p>
            <a:endParaRPr lang="en-US"/>
          </a:p>
          <a:p>
            <a:r>
              <a:rPr lang="en-US"/>
              <a:t>Therefore, we come up with four main ideas listed above to speed up synthesis problem. Later, I will discuss them one by one.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part is to reduce the constant values appearing in benchmarks. </a:t>
            </a:r>
          </a:p>
          <a:p>
            <a:endParaRPr lang="en-US"/>
          </a:p>
          <a:p>
            <a:r>
              <a:rPr lang="en-US"/>
              <a:t>For example, the example shown in the slides is blue_decrease.c in Domino program. We manually scan the program and downgrade all constants</a:t>
            </a:r>
          </a:p>
          <a:p>
            <a:r>
              <a:rPr lang="en-US"/>
              <a:t>appearing in program into constants within 2-bit range. Here, we replace 10 by 2.</a:t>
            </a:r>
          </a:p>
          <a:p>
            <a:endParaRPr lang="en-US"/>
          </a:p>
          <a:p>
            <a:r>
              <a:rPr lang="en-US"/>
              <a:t>The benefit of this transformation is that all constant/immediate holes appear in Chipmunk will only be 2-bit range which can dramatically reduce the</a:t>
            </a:r>
          </a:p>
          <a:p>
            <a:r>
              <a:rPr lang="en-US"/>
              <a:t>total number of holes. Although we slightly change the semantics of some of benchmarks, but for these case, we only focus on the compilation result</a:t>
            </a:r>
          </a:p>
          <a:p>
            <a:r>
              <a:rPr lang="en-US"/>
              <a:t>so this change is reasonable. </a:t>
            </a:r>
          </a:p>
          <a:p>
            <a:endParaRPr lang="en-US"/>
          </a:p>
          <a:p>
            <a:r>
              <a:rPr lang="en-US"/>
              <a:t>In future work, we will try to add constant synthesis algorithm to avoid semantic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Previously, we introduce the CEGIS algorithm implemented in SKETCH. We call that internal counterexample mode program synthesis mode.</a:t>
            </a:r>
          </a:p>
          <a:p>
            <a:endParaRPr lang="en-US"/>
          </a:p>
          <a:p>
            <a:r>
              <a:rPr lang="en-US"/>
              <a:t>We referred from that idea to develop our own version of CEGIS, we call it external counterexample mode. Instead of throwing the whole </a:t>
            </a:r>
          </a:p>
          <a:p>
            <a:r>
              <a:rPr lang="en-US"/>
              <a:t>synthesis problem with 10-bit input into sketch, we divide into two parts: synthesis &amp; verification in 2-bit input; -&gt; verification in 10-bit inputs</a:t>
            </a:r>
          </a:p>
          <a:p>
            <a:r>
              <a:rPr lang="en-US"/>
              <a:t>-&gt; if failed then add the counterexample in synthesis part so the synthesis step will be all 2-bit input + counterexample; else we are lucky</a:t>
            </a:r>
          </a:p>
          <a:p>
            <a:r>
              <a:rPr lang="en-US"/>
              <a:t>enough to find a sol in smaller input range which satisfies 10-bit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6A100-07B6-3144-81B6-3F812476D4DA}"/>
              </a:ext>
            </a:extLst>
          </p:cNvPr>
          <p:cNvSpPr txBox="1">
            <a:spLocks/>
          </p:cNvSpPr>
          <p:nvPr/>
        </p:nvSpPr>
        <p:spPr>
          <a:xfrm>
            <a:off x="226540" y="5298782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Constrain all constants appear in benchmarks into 2-bit range in order to reduce the search space of program synthesis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3BC683-70F8-3D4F-8D0B-6409C4E2ED81}"/>
              </a:ext>
            </a:extLst>
          </p:cNvPr>
          <p:cNvCxnSpPr/>
          <p:nvPr/>
        </p:nvCxnSpPr>
        <p:spPr>
          <a:xfrm>
            <a:off x="3244645" y="1298965"/>
            <a:ext cx="914400" cy="25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B3DDB-6285-B641-996E-2E0875DFC874}"/>
              </a:ext>
            </a:extLst>
          </p:cNvPr>
          <p:cNvCxnSpPr/>
          <p:nvPr/>
        </p:nvCxnSpPr>
        <p:spPr>
          <a:xfrm>
            <a:off x="8445394" y="1298965"/>
            <a:ext cx="914400" cy="25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C8BA-01A7-C346-84A6-E0092FC6B84D}"/>
              </a:ext>
            </a:extLst>
          </p:cNvPr>
          <p:cNvSpPr txBox="1"/>
          <p:nvPr/>
        </p:nvSpPr>
        <p:spPr>
          <a:xfrm>
            <a:off x="2033087" y="1630419"/>
            <a:ext cx="121768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Spec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AAEE2-78AA-E54C-9C8D-07AEE91960AD}"/>
              </a:ext>
            </a:extLst>
          </p:cNvPr>
          <p:cNvSpPr/>
          <p:nvPr/>
        </p:nvSpPr>
        <p:spPr>
          <a:xfrm>
            <a:off x="5241442" y="1665707"/>
            <a:ext cx="1489828" cy="7007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5F9A-552C-064D-BDBC-3DB902295451}"/>
              </a:ext>
            </a:extLst>
          </p:cNvPr>
          <p:cNvSpPr txBox="1"/>
          <p:nvPr/>
        </p:nvSpPr>
        <p:spPr>
          <a:xfrm>
            <a:off x="5219345" y="1803675"/>
            <a:ext cx="1619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Sketch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6480B-0D0E-F543-A664-30B0D172458A}"/>
              </a:ext>
            </a:extLst>
          </p:cNvPr>
          <p:cNvSpPr txBox="1"/>
          <p:nvPr/>
        </p:nvSpPr>
        <p:spPr>
          <a:xfrm>
            <a:off x="6570716" y="3272289"/>
            <a:ext cx="2034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Failure – Counter Example </a:t>
            </a:r>
            <a:r>
              <a:rPr lang="en-US" sz="1500" b="1" i="1" dirty="0"/>
              <a:t>c</a:t>
            </a:r>
            <a:r>
              <a:rPr lang="en-US" sz="1500" b="1" dirty="0"/>
              <a:t> Found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06B2-EA7B-D040-8BB8-E9AEE8F26B89}"/>
              </a:ext>
            </a:extLst>
          </p:cNvPr>
          <p:cNvSpPr txBox="1"/>
          <p:nvPr/>
        </p:nvSpPr>
        <p:spPr>
          <a:xfrm>
            <a:off x="5266796" y="2495800"/>
            <a:ext cx="7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 </a:t>
            </a:r>
            <a:r>
              <a:rPr lang="en-US" sz="1500" b="1" i="1" dirty="0"/>
              <a:t>c</a:t>
            </a:r>
            <a:r>
              <a:rPr lang="en-US" sz="1500" b="1" dirty="0"/>
              <a:t> to X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D0A8DB16-C926-9248-9E25-A9C52A793CA4}"/>
              </a:ext>
            </a:extLst>
          </p:cNvPr>
          <p:cNvSpPr/>
          <p:nvPr/>
        </p:nvSpPr>
        <p:spPr>
          <a:xfrm rot="10800000" flipH="1">
            <a:off x="8675814" y="1891650"/>
            <a:ext cx="699025" cy="110231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84770A-C57C-FD49-8989-6A9EB69A97CD}"/>
              </a:ext>
            </a:extLst>
          </p:cNvPr>
          <p:cNvSpPr/>
          <p:nvPr/>
        </p:nvSpPr>
        <p:spPr>
          <a:xfrm>
            <a:off x="8614222" y="3107403"/>
            <a:ext cx="1147611" cy="67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/>
              <a:t>Verification on 10 bits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791177A0-0DED-FD4A-B605-9856D7283142}"/>
              </a:ext>
            </a:extLst>
          </p:cNvPr>
          <p:cNvSpPr/>
          <p:nvPr/>
        </p:nvSpPr>
        <p:spPr>
          <a:xfrm>
            <a:off x="6606718" y="1186469"/>
            <a:ext cx="1660825" cy="3397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3E49B-8A62-1847-A1E7-8A038508B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4087" y="1123082"/>
            <a:ext cx="2485258" cy="8421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D89DA-855C-B049-B515-1ABC1EA6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537" y="1612441"/>
            <a:ext cx="537233" cy="727504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374DC5CA-CE7E-B44C-9190-6397684C2B76}"/>
              </a:ext>
            </a:extLst>
          </p:cNvPr>
          <p:cNvSpPr/>
          <p:nvPr/>
        </p:nvSpPr>
        <p:spPr>
          <a:xfrm flipH="1">
            <a:off x="6261141" y="2734581"/>
            <a:ext cx="2111913" cy="87046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F8B3-2AD4-0C42-9324-2A55F143572D}"/>
              </a:ext>
            </a:extLst>
          </p:cNvPr>
          <p:cNvSpPr txBox="1"/>
          <p:nvPr/>
        </p:nvSpPr>
        <p:spPr>
          <a:xfrm>
            <a:off x="7433845" y="2483269"/>
            <a:ext cx="1542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Completed Sketch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8A4854-9295-4549-8075-B6165547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40" y="823247"/>
            <a:ext cx="537233" cy="72750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23E951BF-668D-D444-88D5-FB6CB41DEB1B}"/>
              </a:ext>
            </a:extLst>
          </p:cNvPr>
          <p:cNvSpPr/>
          <p:nvPr/>
        </p:nvSpPr>
        <p:spPr>
          <a:xfrm>
            <a:off x="9128827" y="3863637"/>
            <a:ext cx="139168" cy="675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AD0D-F482-4546-A24D-13C8D83164DF}"/>
              </a:ext>
            </a:extLst>
          </p:cNvPr>
          <p:cNvSpPr txBox="1"/>
          <p:nvPr/>
        </p:nvSpPr>
        <p:spPr>
          <a:xfrm>
            <a:off x="9521658" y="3912271"/>
            <a:ext cx="114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Successful Verification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98642-D94F-5249-B74D-C33A1740BEFA}"/>
              </a:ext>
            </a:extLst>
          </p:cNvPr>
          <p:cNvSpPr txBox="1"/>
          <p:nvPr/>
        </p:nvSpPr>
        <p:spPr>
          <a:xfrm>
            <a:off x="6662402" y="718116"/>
            <a:ext cx="182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Completes spec with 2 bit inputs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2DF6C2-2339-C04C-95C7-6D5C53C6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29" y="4668799"/>
            <a:ext cx="537233" cy="727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9D0E66-E061-6F4D-8A3B-B2CBF32E6687}"/>
              </a:ext>
            </a:extLst>
          </p:cNvPr>
          <p:cNvSpPr txBox="1"/>
          <p:nvPr/>
        </p:nvSpPr>
        <p:spPr>
          <a:xfrm>
            <a:off x="8680757" y="5513993"/>
            <a:ext cx="133412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Verified Sketch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D7C26-81DC-C14A-8952-04DC305FB3BF}"/>
              </a:ext>
            </a:extLst>
          </p:cNvPr>
          <p:cNvSpPr txBox="1"/>
          <p:nvPr/>
        </p:nvSpPr>
        <p:spPr>
          <a:xfrm>
            <a:off x="1917623" y="3521565"/>
            <a:ext cx="188110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Sketch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9572BF-824A-3F40-A176-5DD866C8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40" y="2775040"/>
            <a:ext cx="537233" cy="727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2D292-844A-0C45-A845-BEDE6006E24F}"/>
              </a:ext>
            </a:extLst>
          </p:cNvPr>
          <p:cNvCxnSpPr>
            <a:cxnSpLocks/>
          </p:cNvCxnSpPr>
          <p:nvPr/>
        </p:nvCxnSpPr>
        <p:spPr>
          <a:xfrm flipV="1">
            <a:off x="3692306" y="2434355"/>
            <a:ext cx="869680" cy="2416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2B2DC-AB19-F84D-873A-7B5989D0AFE7}"/>
              </a:ext>
            </a:extLst>
          </p:cNvPr>
          <p:cNvSpPr/>
          <p:nvPr/>
        </p:nvSpPr>
        <p:spPr>
          <a:xfrm>
            <a:off x="601100" y="379773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External counterexample mode vs hole-elimination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9F1CB-0A1F-B449-87CA-7DD7266539C0}"/>
              </a:ext>
            </a:extLst>
          </p:cNvPr>
          <p:cNvSpPr/>
          <p:nvPr/>
        </p:nvSpPr>
        <p:spPr>
          <a:xfrm>
            <a:off x="3697580" y="136874"/>
            <a:ext cx="723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this figure is borrowed from NSDI, we should make a lot of changes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116D54-5866-C24B-8D7B-0C133B5AE00C}"/>
              </a:ext>
            </a:extLst>
          </p:cNvPr>
          <p:cNvSpPr txBox="1">
            <a:spLocks/>
          </p:cNvSpPr>
          <p:nvPr/>
        </p:nvSpPr>
        <p:spPr>
          <a:xfrm>
            <a:off x="226540" y="47040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D9520-32BD-2440-B46C-7556BE9B8FA5}"/>
              </a:ext>
            </a:extLst>
          </p:cNvPr>
          <p:cNvSpPr/>
          <p:nvPr/>
        </p:nvSpPr>
        <p:spPr>
          <a:xfrm>
            <a:off x="226540" y="5329327"/>
            <a:ext cx="4238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Do verification in 10-bit range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46860-4854-0040-B268-85C3E883CBFC}"/>
              </a:ext>
            </a:extLst>
          </p:cNvPr>
          <p:cNvSpPr/>
          <p:nvPr/>
        </p:nvSpPr>
        <p:spPr>
          <a:xfrm>
            <a:off x="227025" y="5784589"/>
            <a:ext cx="772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Add the counterexample into input if the verification fails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D741BD-791F-DB4C-AE8C-EA98524781A8}"/>
              </a:ext>
            </a:extLst>
          </p:cNvPr>
          <p:cNvSpPr/>
          <p:nvPr/>
        </p:nvSpPr>
        <p:spPr>
          <a:xfrm>
            <a:off x="226540" y="4846992"/>
            <a:ext cx="6560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Constrain the input into 2-bit range for synthesis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385064-C11A-2A4D-B32E-1F4ABA0D5874}"/>
              </a:ext>
            </a:extLst>
          </p:cNvPr>
          <p:cNvSpPr txBox="1"/>
          <p:nvPr/>
        </p:nvSpPr>
        <p:spPr>
          <a:xfrm>
            <a:off x="9347820" y="3320724"/>
            <a:ext cx="1147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82951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430207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362005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276913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187297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037960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1600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14039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296160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3843917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445237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276297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254613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287126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037960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1723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15274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297396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3856274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4725693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4725693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Canonicalized allocation vs synthesized allocation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ABA3FC-E6AE-3E49-82F9-86AD23A531F0}"/>
              </a:ext>
            </a:extLst>
          </p:cNvPr>
          <p:cNvSpPr/>
          <p:nvPr/>
        </p:nvSpPr>
        <p:spPr>
          <a:xfrm>
            <a:off x="226540" y="5724739"/>
            <a:ext cx="10598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“semantically” equivalent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36DBF3-B11A-9843-A315-E56D875A3584}"/>
              </a:ext>
            </a:extLst>
          </p:cNvPr>
          <p:cNvSpPr/>
          <p:nvPr/>
        </p:nvSpPr>
        <p:spPr>
          <a:xfrm>
            <a:off x="227025" y="6155295"/>
            <a:ext cx="10606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Canonicalized-allocation has smaller search space for program synthesis problem</a:t>
            </a:r>
            <a:endParaRPr lang="en-US" sz="2400" dirty="0">
              <a:latin typeface="Calibri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7C17D-204B-5448-9E9B-3196EBFC92B8}"/>
              </a:ext>
            </a:extLst>
          </p:cNvPr>
          <p:cNvSpPr/>
          <p:nvPr/>
        </p:nvSpPr>
        <p:spPr>
          <a:xfrm>
            <a:off x="226540" y="5279479"/>
            <a:ext cx="10295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“syntatically” different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25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Gradual search for stateless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046B-A10C-9E45-A65A-9286E1E73485}"/>
              </a:ext>
            </a:extLst>
          </p:cNvPr>
          <p:cNvSpPr txBox="1"/>
          <p:nvPr/>
        </p:nvSpPr>
        <p:spPr>
          <a:xfrm>
            <a:off x="4243773" y="1304741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 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686C-453A-7E4E-8207-7596EE6347BE}"/>
              </a:ext>
            </a:extLst>
          </p:cNvPr>
          <p:cNvSpPr txBox="1"/>
          <p:nvPr/>
        </p:nvSpPr>
        <p:spPr>
          <a:xfrm>
            <a:off x="3628595" y="2003458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Stateless_alu_arith_rel_cond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E959-57C0-884D-A3C6-DC570BC1BEA1}"/>
              </a:ext>
            </a:extLst>
          </p:cNvPr>
          <p:cNvSpPr txBox="1"/>
          <p:nvPr/>
        </p:nvSpPr>
        <p:spPr>
          <a:xfrm>
            <a:off x="3853978" y="2761284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4481-B9B1-4743-AE31-8094F073A817}"/>
              </a:ext>
            </a:extLst>
          </p:cNvPr>
          <p:cNvSpPr txBox="1"/>
          <p:nvPr/>
        </p:nvSpPr>
        <p:spPr>
          <a:xfrm>
            <a:off x="3951073" y="3686252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A3C65-6E30-1F4D-995F-8A522BC92E5B}"/>
              </a:ext>
            </a:extLst>
          </p:cNvPr>
          <p:cNvSpPr/>
          <p:nvPr/>
        </p:nvSpPr>
        <p:spPr>
          <a:xfrm>
            <a:off x="432418" y="4958129"/>
            <a:ext cx="10290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It looks like we delete the table to compare compilation time of stateless_alu vs stateless_alu_arith</a:t>
            </a:r>
          </a:p>
          <a:p>
            <a:r>
              <a:rPr lang="en-US" b="1">
                <a:solidFill>
                  <a:srgbClr val="FF0000"/>
                </a:solidFill>
              </a:rPr>
              <a:t>             in HotNets paper. We could add them back to the paper if there is enough space (7 pages at most)</a:t>
            </a:r>
          </a:p>
          <a:p>
            <a:r>
              <a:rPr lang="en-US" b="1">
                <a:solidFill>
                  <a:srgbClr val="FF0000"/>
                </a:solidFill>
              </a:rPr>
              <a:t>             and then show the table/graph here</a:t>
            </a:r>
          </a:p>
        </p:txBody>
      </p:sp>
    </p:spTree>
    <p:extLst>
      <p:ext uri="{BB962C8B-B14F-4D97-AF65-F5344CB8AC3E}">
        <p14:creationId xmlns:p14="http://schemas.microsoft.com/office/powerpoint/2010/main" val="8385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89433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389809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097430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159259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1990304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1841337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2937474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95000-47E3-274A-B7F0-0AA4EA95B411}"/>
              </a:ext>
            </a:extLst>
          </p:cNvPr>
          <p:cNvSpPr/>
          <p:nvPr/>
        </p:nvSpPr>
        <p:spPr>
          <a:xfrm>
            <a:off x="580768" y="4897051"/>
            <a:ext cx="1077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Manually create some ”noise” for program so as to increase compilation difficult for traditional Domino compiler</a:t>
            </a:r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83137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BD539-7863-6541-AF91-14BA4AF0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56" y="1951858"/>
            <a:ext cx="4577729" cy="338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E803-CD09-0B45-8D82-2A3BB3DA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951858"/>
            <a:ext cx="4719420" cy="3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1099751" y="1599875"/>
            <a:ext cx="952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general, Chipmunk can compile many mutation that Domino cannot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89E06-6673-6F49-9A75-FCBA9E9E4DE1}"/>
              </a:ext>
            </a:extLst>
          </p:cNvPr>
          <p:cNvSpPr txBox="1"/>
          <p:nvPr/>
        </p:nvSpPr>
        <p:spPr>
          <a:xfrm>
            <a:off x="1099751" y="4228562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However, due to the complexity of program synthesis problem, the compilation time of Chipmunk is much longer than Domino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86A54-C09C-D340-83CF-C90F28AFAB1C}"/>
              </a:ext>
            </a:extLst>
          </p:cNvPr>
          <p:cNvSpPr txBox="1"/>
          <p:nvPr/>
        </p:nvSpPr>
        <p:spPr>
          <a:xfrm>
            <a:off x="1099751" y="2452553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Chipmunk will find the optimal resources usage, with smaller depth and width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2ECDF-319F-5F42-BF3D-3F758079E7BE}"/>
              </a:ext>
            </a:extLst>
          </p:cNvPr>
          <p:cNvSpPr/>
          <p:nvPr/>
        </p:nvSpPr>
        <p:spPr>
          <a:xfrm>
            <a:off x="1099751" y="3429000"/>
            <a:ext cx="471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How should we explain the width issue? </a:t>
            </a:r>
          </a:p>
        </p:txBody>
      </p:sp>
    </p:spTree>
    <p:extLst>
      <p:ext uri="{BB962C8B-B14F-4D97-AF65-F5344CB8AC3E}">
        <p14:creationId xmlns:p14="http://schemas.microsoft.com/office/powerpoint/2010/main" val="2187553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1323460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205220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180998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3734383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3498415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Feasible</a:t>
            </a:r>
            <a:r>
              <a:rPr lang="en-US" sz="3333" dirty="0"/>
              <a:t>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353495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Infeasible</a:t>
            </a:r>
            <a:r>
              <a:rPr lang="en-US" sz="3333" dirty="0"/>
              <a:t> sketch; no 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246287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168644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144260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386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F2C5E14-C986-A04C-A366-3A24A0CA88E9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921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given the partial program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1531347" y="1077942"/>
            <a:ext cx="22731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3038333" y="2219818"/>
            <a:ext cx="2514844" cy="11204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372790" y="2183301"/>
            <a:ext cx="2734231" cy="1122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743616" y="3601093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(X ⊆ 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blipFill>
                <a:blip r:embed="rId3"/>
                <a:stretch>
                  <a:fillRect l="-1762" t="-5357" r="-39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blipFill>
                <a:blip r:embed="rId4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4919913" y="856589"/>
            <a:ext cx="216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807817" y="4240528"/>
            <a:ext cx="301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1520723" y="4487256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407544" y="3381824"/>
            <a:ext cx="12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9461017" y="2626652"/>
            <a:ext cx="972686" cy="1762566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9745308" y="4569391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8899526" y="3363545"/>
            <a:ext cx="23533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753044" y="1439457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847276" y="2614289"/>
            <a:ext cx="974611" cy="17625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985941" y="3388271"/>
            <a:ext cx="24216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925" y="1785828"/>
            <a:ext cx="162888" cy="6843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1554979" y="1024550"/>
            <a:ext cx="2168039" cy="7831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B9B27F-6AA2-6F42-994D-B19CA356E8AF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by providing the skeleton</a:t>
            </a: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2988187" y="3265157"/>
            <a:ext cx="12655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1AA4D9DC-7FEC-594B-9213-43FA6F69D331}"/>
              </a:ext>
            </a:extLst>
          </p:cNvPr>
          <p:cNvSpPr txBox="1">
            <a:spLocks/>
          </p:cNvSpPr>
          <p:nvPr/>
        </p:nvSpPr>
        <p:spPr>
          <a:xfrm>
            <a:off x="255313" y="5275124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State variable </a:t>
            </a:r>
            <a:r>
              <a:rPr lang="en-US" sz="2400" dirty="0">
                <a:solidFill>
                  <a:schemeClr val="tx1"/>
                </a:solidFill>
                <a:latin typeface="Calibri"/>
                <a:sym typeface="Wingdings" pitchFamily="2" charset="2"/>
              </a:rPr>
              <a:t> Stateful ALU; Packet field  Stateless ALU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Abstract out a switch computation flow into a 2D grid of ALU</a:t>
            </a: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C4329-BFD6-9E4E-AA76-7D5F16D0AC9D}"/>
              </a:ext>
            </a:extLst>
          </p:cNvPr>
          <p:cNvSpPr txBox="1">
            <a:spLocks/>
          </p:cNvSpPr>
          <p:nvPr/>
        </p:nvSpPr>
        <p:spPr>
          <a:xfrm>
            <a:off x="3945924" y="3444060"/>
            <a:ext cx="80895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Manually create the stateless ALU to support arith operator,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8958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2883</Words>
  <Application>Microsoft Macintosh PowerPoint</Application>
  <PresentationFormat>Widescreen</PresentationFormat>
  <Paragraphs>392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31</cp:revision>
  <dcterms:created xsi:type="dcterms:W3CDTF">2019-10-08T15:17:24Z</dcterms:created>
  <dcterms:modified xsi:type="dcterms:W3CDTF">2019-10-14T23:16:16Z</dcterms:modified>
</cp:coreProperties>
</file>