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329674" y="1290909"/>
            <a:ext cx="9702800" cy="5573512"/>
          </a:xfrm>
          <a:custGeom>
            <a:rect b="b" l="l" r="r" t="t"/>
            <a:pathLst>
              <a:path extrusionOk="0" h="1169" w="2038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70451" y="2010741"/>
            <a:ext cx="7373938" cy="4848892"/>
          </a:xfrm>
          <a:custGeom>
            <a:rect b="b" l="l" r="r" t="t"/>
            <a:pathLst>
              <a:path extrusionOk="0" h="1017" w="1549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51351" y="1780905"/>
            <a:ext cx="8035925" cy="5083516"/>
          </a:xfrm>
          <a:custGeom>
            <a:rect b="b" l="l" r="r" t="t"/>
            <a:pathLst>
              <a:path extrusionOk="0" h="1066" w="1688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1061" y="542347"/>
            <a:ext cx="10334625" cy="6322075"/>
          </a:xfrm>
          <a:custGeom>
            <a:rect b="b" l="l" r="r" t="t"/>
            <a:pathLst>
              <a:path extrusionOk="0" h="1326" w="2171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701" y="6178751"/>
            <a:ext cx="504825" cy="681527"/>
          </a:xfrm>
          <a:custGeom>
            <a:rect b="b" l="l" r="r" t="t"/>
            <a:pathLst>
              <a:path extrusionOk="0" h="143" w="106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1061" y="-59376"/>
            <a:ext cx="11091863" cy="6923796"/>
          </a:xfrm>
          <a:custGeom>
            <a:rect b="b" l="l" r="r" t="t"/>
            <a:pathLst>
              <a:path extrusionOk="0" h="1452" w="2330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1061" y="-1916"/>
            <a:ext cx="1057275" cy="614491"/>
          </a:xfrm>
          <a:custGeom>
            <a:rect b="b" l="l" r="r" t="t"/>
            <a:pathLst>
              <a:path extrusionOk="0" h="129" w="222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701" y="-6705"/>
            <a:ext cx="595313" cy="352734"/>
          </a:xfrm>
          <a:custGeom>
            <a:rect b="b" l="l" r="r" t="t"/>
            <a:pathLst>
              <a:path extrusionOk="0" h="74" w="125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-1061" y="-1916"/>
            <a:ext cx="357188" cy="213875"/>
          </a:xfrm>
          <a:custGeom>
            <a:rect b="b" l="l" r="r" t="t"/>
            <a:pathLst>
              <a:path extrusionOk="0" h="45" w="7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cap="flat" cmpd="sng" w="12700">
            <a:solidFill>
              <a:schemeClr val="dk1">
                <a:alpha val="20000"/>
              </a:schemeClr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426601" y="-1916"/>
            <a:ext cx="5788025" cy="6847184"/>
          </a:xfrm>
          <a:custGeom>
            <a:rect b="b" l="l" r="r" t="t"/>
            <a:pathLst>
              <a:path extrusionOk="0" h="1436" w="121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9235014" y="2872"/>
            <a:ext cx="2951163" cy="2555325"/>
          </a:xfrm>
          <a:custGeom>
            <a:rect b="b" l="l" r="r" t="t"/>
            <a:pathLst>
              <a:path extrusionOk="0" h="536" w="620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8842247" y="1481328"/>
            <a:ext cx="3098401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App Trader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8842248" y="4078224"/>
            <a:ext cx="292608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 mobile app broker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0020826" y="-1916"/>
            <a:ext cx="2165350" cy="1358265"/>
          </a:xfrm>
          <a:custGeom>
            <a:rect b="b" l="l" r="r" t="t"/>
            <a:pathLst>
              <a:path extrusionOk="0" h="285" w="45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290826" y="-1916"/>
            <a:ext cx="895350" cy="534687"/>
          </a:xfrm>
          <a:custGeom>
            <a:rect b="b" l="l" r="r" t="t"/>
            <a:pathLst>
              <a:path extrusionOk="0" h="112" w="188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 rot="-668471">
            <a:off x="752078" y="2218040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1" l="1049" r="23411" t="0"/>
          <a:stretch/>
        </p:blipFill>
        <p:spPr>
          <a:xfrm>
            <a:off x="921910" y="465243"/>
            <a:ext cx="7761924" cy="5343065"/>
          </a:xfrm>
          <a:custGeom>
            <a:rect b="b" l="l" r="r" t="t"/>
            <a:pathLst>
              <a:path extrusionOk="0" h="5343065" w="7761924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83" y="260892"/>
            <a:ext cx="9404194" cy="6448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4761570" y="267631"/>
            <a:ext cx="54752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Founded December 2020 -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 Opportunity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959005" y="791734"/>
            <a:ext cx="176189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developers focus on development;  we’ll take on the marketing and accounting related to in-app purchases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80" y="3243648"/>
            <a:ext cx="2030170" cy="21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646771" y="925552"/>
            <a:ext cx="1068286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with app developers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Developers create the apps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Developers keep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when users purchase the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Developers keep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 of the money from in-app purchases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App Trader purchases rights to the app from developers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App Trader markets the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App Trader keeps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 of the money from in-app purchases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46771" y="245327"/>
            <a:ext cx="7750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Business Model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20" y="1745016"/>
            <a:ext cx="1365457" cy="133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646771" y="245327"/>
            <a:ext cx="7750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our research has shown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758283" y="1182029"/>
            <a:ext cx="1008070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pays for rights to broker the app. A fair market price starts at $10,000 and is equal to $10,000 or 10,000 times the price of the app (in the app store) – whichever is greater.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earn an average of $5000 per month from in-app advertising and in-app purchases. This is the number you’ll use to evaluate income.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will spend $1000/month to market an app. If the app is available in both the Apple App Store and the Google Play Store, we only pay $1000/month to market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versions. For this reason, we prefer to work with apps that are available in both stores.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come and go. You can estimate the lifespan of an app by looking at its star rating. The number of years an app is available begins at 1 for an app with a rating of 0 and increases one year for every half point increase in rating.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46771" y="245327"/>
            <a:ext cx="104932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want from you, our analytics consultants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290" y="1041314"/>
            <a:ext cx="6367163" cy="477537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6534615" y="2408663"/>
            <a:ext cx="3590692" cy="1938992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Friday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90654" y="1717286"/>
            <a:ext cx="44604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recommendation on what types of apps to focus our attention on: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Rating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Range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recommendation of 10 apps to buy next week and market for a Black Friday debut event on November 26, 2021.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