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embeddedFontLst>
    <p:embeddedFont>
      <p:font typeface="Roboto" panose="0200000000000000000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542E50E-1218-4BAA-8C2B-5A27801EE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B7F825-8B04-4E4B-B2F2-16D44F3D96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690d2a279_0_8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35690d2a279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Tyler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f4d0197e_0_1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34df4d0197e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Daniel</a:t>
            </a: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This chart compares project types based on volume, total profit, and efficiency (profit/hour as bubble size).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HubSpot Support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lang="en-US" b="1">
                <a:solidFill>
                  <a:schemeClr val="dk1"/>
                </a:solidFill>
              </a:rPr>
              <a:t>Brand/Content Consulting</a:t>
            </a:r>
            <a:r>
              <a:rPr lang="en-US">
                <a:solidFill>
                  <a:schemeClr val="dk1"/>
                </a:solidFill>
              </a:rPr>
              <a:t> generate the most profit, driven by high volume, though their efficiency is moderate.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DD Sync Onboarding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lang="en-US" b="1">
                <a:solidFill>
                  <a:schemeClr val="dk1"/>
                </a:solidFill>
              </a:rPr>
              <a:t>SEO Audit</a:t>
            </a:r>
            <a:r>
              <a:rPr lang="en-US">
                <a:solidFill>
                  <a:schemeClr val="dk1"/>
                </a:solidFill>
              </a:rPr>
              <a:t> are less frequent but highly efficient.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Recommendation: Consider scaling high-efficiency projects and improving margins in high-volume ones to enhance overall profitability.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9f5712877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59f571287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Daniel</a:t>
            </a: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This slide focuses on the top 5 project types by average profit/hour.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DD Sync Onboarding</a:t>
            </a:r>
            <a:r>
              <a:rPr lang="en-US">
                <a:solidFill>
                  <a:schemeClr val="dk1"/>
                </a:solidFill>
              </a:rPr>
              <a:t> is the most efficient but has high variability.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SEO Audit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lang="en-US" b="1">
                <a:solidFill>
                  <a:schemeClr val="dk1"/>
                </a:solidFill>
              </a:rPr>
              <a:t>Video</a:t>
            </a:r>
            <a:r>
              <a:rPr lang="en-US">
                <a:solidFill>
                  <a:schemeClr val="dk1"/>
                </a:solidFill>
              </a:rPr>
              <a:t> combine strong returns with consistency, making them strong candidates for scaling.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HubSpot Support</a:t>
            </a:r>
            <a:r>
              <a:rPr lang="en-US">
                <a:solidFill>
                  <a:schemeClr val="dk1"/>
                </a:solidFill>
              </a:rPr>
              <a:t> ranks 5th overall in efficiency — still strong — but has room to improve consistency and margins.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Recommendation: Focus growth on efficient, consistent projects while refining delivery in high-volume categories.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df4d0197e_0_1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4df4d0197e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Chipo - </a:t>
            </a:r>
            <a:r>
              <a:rPr lang="en-US" altLang="en-US"/>
              <a:t>Your data reveals a clear efficiency pattern: smaller teams drive higher profitability.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Key finding: Each additional employee reduces profit by $37/hour on average.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/>
              <a:t>Strategic implication</a:t>
            </a:r>
            <a:r>
              <a:rPr lang="en-US"/>
              <a:t>: Projects with 1-2 employees deliver 2-3x higher margins than those of larger teams.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Action: </a:t>
            </a:r>
            <a:r>
              <a:rPr lang="en-US" altLang="en-US"/>
              <a:t>Right-size teams for high-value work like DD Sync Onboarding to preserve margins.</a:t>
            </a: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9f5712877_0_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359f5712877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Chipo - </a:t>
            </a:r>
            <a:r>
              <a:rPr lang="en-US" altLang="en-US"/>
              <a:t>However, a deeper analysis uncovers an unexpected constraint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Top performers (dark green) consistently deliver $300+/hour—some with fewer projects.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/>
              <a:t>Even your top performers—like E29 and E18—show 80% lower profits on retainers versus projects.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Retainer work (right side)</a:t>
            </a:r>
            <a:r>
              <a:rPr lang="en-US" altLang="en-US"/>
              <a:t> provides revenue stability but limit upside potential.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Takeaway: To reallocate star performers to strategic projects while streamlining retainers, e.g reallocate E29’s retainer hours to projects, there’s potential to gain $412/hour in profit.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690d2a279_0_1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35690d2a279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Chipo - </a:t>
            </a:r>
            <a:r>
              <a:rPr lang="en-US" altLang="en-US"/>
              <a:t>Three actionable insights emerge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/>
              <a:t>Your best employees (E29, E18, E20) average $350+/hour—a target for talent strategy.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Variability: Some deliver high profit with few projects (E29), while others need support (E21 at $81/hour).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Recommendation: Pair top performers with mid-tier staff to elevate overall efficiency.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en-US"/>
              <a:t>Reallocating just two employees from retainers to projects could yield an 81% profit gain per hour.</a:t>
            </a: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690d2a279_0_4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35690d2a279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5ede336fe_5_1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35ede336fe_5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d1002ae33_0_1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2d1002ae33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59" name="Google Shape;5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690d2a279_0_7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5690d2a279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5ede336fe_5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335ede336fe_5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690d2a279_0_10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5690d2a279_0_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df4d0197e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4df4d0197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5ede336fe_0_5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5ede336fe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690d2a279_0_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690d2a279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Tyler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690d2a279_0_3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5690d2a279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Tyler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1">
  <p:cSld name="Title Slide - Option 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 descr="A close up of a logo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 descr="A close up of a sign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/>
          <p:nvPr>
            <p:ph type="ctrTitle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/>
              <a:buNone/>
              <a:defRPr sz="40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type="subTitle" idx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D0CEC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7" descr="A picture containing screenshot, bir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9" name="Google Shape;49;p17" descr="A close up of a logo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body" idx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 panose="020B0604020202020204"/>
              <a:buNone/>
              <a:defRPr sz="4000" b="1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body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type="title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 panose="020B0604020202020204"/>
              <a:buNone/>
              <a:defRPr sz="54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body" idx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type="body" idx="2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 panose="020B0604020202020204"/>
              <a:buNone/>
              <a:defRPr sz="4000" b="1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body" idx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type="body" idx="2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 panose="020B0604020202020204"/>
              <a:buNone/>
              <a:defRPr sz="25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type="body" idx="3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type="body" idx="4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 panose="020B0604020202020204"/>
              <a:buNone/>
              <a:defRPr sz="25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 panose="020B0604020202020204"/>
              <a:buNone/>
              <a:defRPr sz="4000" b="1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body" idx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type="body" idx="2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>
            <p:ph type="pic" idx="2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" name="Google Shape;36;p14"/>
          <p:cNvSpPr txBox="1"/>
          <p:nvPr>
            <p:ph type="body" idx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5" descr="A picture containing water, computer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 descr="A picture containing brick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5" descr="A close up of a logo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6" descr="A picture containing bir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6" descr="A picture containing bird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6"/>
          <p:cNvSpPr txBox="1"/>
          <p:nvPr>
            <p:ph type="title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 panose="020B0604020202020204"/>
              <a:buNone/>
              <a:defRPr sz="54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 descr="A picture containing screenshot&#10;&#10;Description automatically generated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 descr="A close up of a logo&#10;&#10;Description automatically generated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7" descr="A close up of a logo&#10;&#10;Description automatically generated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451850" y="2082350"/>
            <a:ext cx="87654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/>
              <a:buNone/>
            </a:pPr>
            <a:r>
              <a:rPr lang="en-US"/>
              <a:t>Direct Development</a:t>
            </a:r>
            <a:br>
              <a:rPr lang="en-US"/>
            </a:br>
            <a:endParaRPr sz="10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/>
              <a:buNone/>
            </a:pPr>
            <a:r>
              <a:rPr lang="en-US" sz="3000"/>
              <a:t>Consulting 360 Project</a:t>
            </a:r>
            <a:endParaRPr sz="3000"/>
          </a:p>
        </p:txBody>
      </p:sp>
      <p:sp>
        <p:nvSpPr>
          <p:cNvPr id="55" name="Google Shape;55;p1"/>
          <p:cNvSpPr txBox="1"/>
          <p:nvPr>
            <p:ph type="subTitle" idx="1"/>
          </p:nvPr>
        </p:nvSpPr>
        <p:spPr>
          <a:xfrm>
            <a:off x="3081700" y="3660874"/>
            <a:ext cx="5505600" cy="2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</a:pPr>
            <a:r>
              <a:rPr lang="en-US"/>
              <a:t>GWU Consulting Team</a:t>
            </a: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None/>
            </a:pPr>
            <a:r>
              <a:rPr lang="en-US" sz="2000"/>
              <a:t>Tyler Ordiway</a:t>
            </a:r>
            <a:endParaRPr sz="20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None/>
            </a:pPr>
            <a:r>
              <a:rPr lang="en-US" sz="2000"/>
              <a:t>Fanta Kake</a:t>
            </a:r>
            <a:endParaRPr sz="20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None/>
            </a:pPr>
            <a:r>
              <a:rPr lang="en-US" sz="2000"/>
              <a:t>Chipo Jaya</a:t>
            </a:r>
            <a:endParaRPr sz="20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000"/>
              <a:buNone/>
            </a:pPr>
            <a:r>
              <a:rPr lang="en-US" sz="2000"/>
              <a:t>Daniel Pinzon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None/>
            </a:p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94475" y="424375"/>
            <a:ext cx="2714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690d2a279_0_83"/>
          <p:cNvSpPr txBox="1"/>
          <p:nvPr>
            <p:ph type="title"/>
          </p:nvPr>
        </p:nvSpPr>
        <p:spPr>
          <a:xfrm>
            <a:off x="32092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Optimizing Portfolios - Maximize Projects</a:t>
            </a:r>
            <a:endParaRPr lang="en-US"/>
          </a:p>
        </p:txBody>
      </p:sp>
      <p:pic>
        <p:nvPicPr>
          <p:cNvPr id="124" name="Google Shape;124;g35690d2a279_0_8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5690d2a279_0_83"/>
          <p:cNvSpPr txBox="1"/>
          <p:nvPr>
            <p:ph type="body" idx="1"/>
          </p:nvPr>
        </p:nvSpPr>
        <p:spPr>
          <a:xfrm>
            <a:off x="331850" y="1368500"/>
            <a:ext cx="43428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To find our balance, we decide on acceptable risk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Using portfolio CVaR, w.e can calculate optimized portfolios.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At very low levels of risk, our model is dominated by retainers: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The green line represents expected revenue in millions.</a:t>
            </a:r>
            <a:endParaRPr sz="1900"/>
          </a:p>
          <a:p>
            <a:pPr marL="9144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The blue line represents the expected number of project bids.</a:t>
            </a:r>
            <a:endParaRPr sz="1900"/>
          </a:p>
          <a:p>
            <a:pPr marL="9144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The orange line represents the expected number of retainer bids.</a:t>
            </a:r>
            <a:endParaRPr sz="1900"/>
          </a:p>
        </p:txBody>
      </p:sp>
      <p:pic>
        <p:nvPicPr>
          <p:cNvPr id="126" name="Google Shape;126;g35690d2a279_0_8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74550" y="1004825"/>
            <a:ext cx="7517450" cy="37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5690d2a279_0_83"/>
          <p:cNvSpPr txBox="1"/>
          <p:nvPr/>
        </p:nvSpPr>
        <p:spPr>
          <a:xfrm>
            <a:off x="5055550" y="4628975"/>
            <a:ext cx="7298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Reaching 8M in Revenue at the Lowest Risk (CVaR: $17,300)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accent1"/>
                </a:solidFill>
              </a:rPr>
              <a:t>Project Bids:   ~329	Annual Projects:   ~211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accent2"/>
                </a:solidFill>
              </a:rPr>
              <a:t>Retainer Bids: ~44	Annual Retainers: ~11	</a:t>
            </a:r>
            <a:r>
              <a:rPr lang="en-US" sz="1500" b="1"/>
              <a:t>	</a:t>
            </a:r>
            <a:endParaRPr sz="1500" b="1"/>
          </a:p>
        </p:txBody>
      </p:sp>
      <p:sp>
        <p:nvSpPr>
          <p:cNvPr id="128" name="Google Shape;128;g35690d2a279_0_83"/>
          <p:cNvSpPr txBox="1"/>
          <p:nvPr/>
        </p:nvSpPr>
        <p:spPr>
          <a:xfrm>
            <a:off x="9188875" y="4896025"/>
            <a:ext cx="32403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accent6"/>
                </a:solidFill>
              </a:rPr>
              <a:t>Expected Revenue: 8.01M</a:t>
            </a:r>
            <a:endParaRPr sz="1500" b="1">
              <a:solidFill>
                <a:schemeClr val="accent6"/>
              </a:solidFill>
            </a:endParaRPr>
          </a:p>
        </p:txBody>
      </p:sp>
      <p:cxnSp>
        <p:nvCxnSpPr>
          <p:cNvPr id="129" name="Google Shape;129;g35690d2a279_0_83"/>
          <p:cNvCxnSpPr/>
          <p:nvPr/>
        </p:nvCxnSpPr>
        <p:spPr>
          <a:xfrm rot="10800000">
            <a:off x="5056475" y="1910275"/>
            <a:ext cx="37491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g35690d2a279_0_83"/>
          <p:cNvSpPr/>
          <p:nvPr/>
        </p:nvSpPr>
        <p:spPr>
          <a:xfrm>
            <a:off x="8413275" y="2255200"/>
            <a:ext cx="328800" cy="2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g35690d2a279_0_83"/>
          <p:cNvSpPr/>
          <p:nvPr/>
        </p:nvSpPr>
        <p:spPr>
          <a:xfrm>
            <a:off x="8413275" y="3887025"/>
            <a:ext cx="328800" cy="2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2" name="Google Shape;132;g35690d2a279_0_83"/>
          <p:cNvCxnSpPr/>
          <p:nvPr/>
        </p:nvCxnSpPr>
        <p:spPr>
          <a:xfrm rot="10800000">
            <a:off x="8851325" y="2356600"/>
            <a:ext cx="29232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g35690d2a279_0_83"/>
          <p:cNvCxnSpPr/>
          <p:nvPr/>
        </p:nvCxnSpPr>
        <p:spPr>
          <a:xfrm rot="10800000">
            <a:off x="8851325" y="3988425"/>
            <a:ext cx="2923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g35690d2a279_0_83"/>
          <p:cNvSpPr/>
          <p:nvPr/>
        </p:nvSpPr>
        <p:spPr>
          <a:xfrm>
            <a:off x="4674550" y="1808875"/>
            <a:ext cx="209400" cy="20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5" name="Google Shape;135;g35690d2a279_0_83"/>
          <p:cNvCxnSpPr/>
          <p:nvPr/>
        </p:nvCxnSpPr>
        <p:spPr>
          <a:xfrm rot="10800000">
            <a:off x="8831050" y="1221625"/>
            <a:ext cx="0" cy="317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df4d0197e_0_11"/>
          <p:cNvSpPr txBox="1"/>
          <p:nvPr>
            <p:ph type="title"/>
          </p:nvPr>
        </p:nvSpPr>
        <p:spPr>
          <a:xfrm>
            <a:off x="32092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Profitability Landscape by Project Type</a:t>
            </a:r>
            <a:endParaRPr lang="en-US"/>
          </a:p>
        </p:txBody>
      </p:sp>
      <p:pic>
        <p:nvPicPr>
          <p:cNvPr id="141" name="Google Shape;141;g34df4d0197e_0_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4df4d0197e_0_11" title="bubble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61794" y="1168188"/>
            <a:ext cx="7824333" cy="43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4df4d0197e_0_11"/>
          <p:cNvSpPr txBox="1"/>
          <p:nvPr>
            <p:ph type="body" idx="1"/>
          </p:nvPr>
        </p:nvSpPr>
        <p:spPr>
          <a:xfrm>
            <a:off x="331850" y="1368500"/>
            <a:ext cx="37722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HubSpot Support and Brand/Content Consulting deliver the highest total profit, though with moderate efficiency.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DD Sync Onboarding and SEO Audit are the most efficient, generating the highest profit per hour.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Optimize profitability by increasing volume in efficient projects and improving efficiency in high-volume ones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9f5712877_0_0"/>
          <p:cNvSpPr txBox="1"/>
          <p:nvPr>
            <p:ph type="body" idx="1"/>
          </p:nvPr>
        </p:nvSpPr>
        <p:spPr>
          <a:xfrm>
            <a:off x="331850" y="1368500"/>
            <a:ext cx="35859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These are the </a:t>
            </a:r>
            <a:r>
              <a:rPr lang="en-US" sz="1800" b="1">
                <a:solidFill>
                  <a:schemeClr val="dk1"/>
                </a:solidFill>
              </a:rPr>
              <a:t>top 5 most efficient project types</a:t>
            </a:r>
            <a:r>
              <a:rPr lang="en-US" sz="1800">
                <a:solidFill>
                  <a:schemeClr val="dk1"/>
                </a:solidFill>
              </a:rPr>
              <a:t>, based on average profit per hour.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DD Sync Onboarding leads in efficiency, but with high variability, suggesting inconsistent performance across projects.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SEO Audit and Video offer both strong efficiency and lower variability, indicating more predictable profit returns.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9" name="Google Shape;149;g359f5712877_0_0"/>
          <p:cNvSpPr txBox="1"/>
          <p:nvPr>
            <p:ph type="title"/>
          </p:nvPr>
        </p:nvSpPr>
        <p:spPr>
          <a:xfrm>
            <a:off x="32092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Efficiency Comparison</a:t>
            </a:r>
            <a:endParaRPr lang="en-US"/>
          </a:p>
        </p:txBody>
      </p:sp>
      <p:pic>
        <p:nvPicPr>
          <p:cNvPr id="150" name="Google Shape;150;g359f5712877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59f5712877_0_0" title="bubble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24572" y="1857913"/>
            <a:ext cx="4494177" cy="271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59f5712877_0_0" title="dot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10397" y="1216101"/>
            <a:ext cx="7310080" cy="39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df4d0197e_0_18"/>
          <p:cNvSpPr txBox="1"/>
          <p:nvPr>
            <p:ph type="body" idx="1"/>
          </p:nvPr>
        </p:nvSpPr>
        <p:spPr>
          <a:xfrm>
            <a:off x="331850" y="1368500"/>
            <a:ext cx="63972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We performed a linear regression on the existing projects and can be reasonably certain that there is a negative relationship between the number of employees on a project and the project’s profitability.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Each additional employee reduces profit by $37/hour on average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Projects with 1-2 employees (left side) deliver 2-3x higher margins than larger teams.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</a:t>
            </a:r>
            <a:r>
              <a:rPr lang="en-US" sz="2000">
                <a:solidFill>
                  <a:schemeClr val="dk1"/>
                </a:solidFill>
              </a:rPr>
              <a:t>maller teams = higher profitability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Right-size teams—assign lean groups to high-value work like DD Sync Onboarding.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8" name="Google Shape;158;g34df4d0197e_0_18"/>
          <p:cNvSpPr txBox="1"/>
          <p:nvPr>
            <p:ph type="title"/>
          </p:nvPr>
        </p:nvSpPr>
        <p:spPr>
          <a:xfrm>
            <a:off x="32092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Employee Efficiency</a:t>
            </a:r>
            <a:endParaRPr lang="en-US"/>
          </a:p>
        </p:txBody>
      </p:sp>
      <p:pic>
        <p:nvPicPr>
          <p:cNvPr id="159" name="Google Shape;159;g34df4d0197e_0_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4df4d0197e_0_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81450" y="852425"/>
            <a:ext cx="5158150" cy="420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359f5712877_0_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59f5712877_0_9"/>
          <p:cNvSpPr txBox="1"/>
          <p:nvPr>
            <p:ph type="body" idx="1"/>
          </p:nvPr>
        </p:nvSpPr>
        <p:spPr>
          <a:xfrm>
            <a:off x="6395550" y="1034000"/>
            <a:ext cx="5549100" cy="4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The lower overall profitability of Retainers may be affecting the perceived profitability per employee.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lang="en-US" sz="2300">
                <a:solidFill>
                  <a:schemeClr val="dk1"/>
                </a:solidFill>
              </a:rPr>
              <a:t>Employees working on projects deterministically outperform those on retainers 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lang="en-US" sz="2300">
                <a:solidFill>
                  <a:schemeClr val="dk1"/>
                </a:solidFill>
              </a:rPr>
              <a:t>Even top performers show depressed profitability on retainer work. eg, E29 delivers 458/hr on projects but just 46/hr on retainers. E18 also drops fro 315/hr to 69/hr.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lang="en-US" sz="2300">
                <a:solidFill>
                  <a:schemeClr val="dk1"/>
                </a:solidFill>
              </a:rPr>
              <a:t>Lower urgency → Less focus on efficiency (Retainers)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7" name="Google Shape;167;g359f5712877_0_9"/>
          <p:cNvSpPr txBox="1"/>
          <p:nvPr>
            <p:ph type="title"/>
          </p:nvPr>
        </p:nvSpPr>
        <p:spPr>
          <a:xfrm>
            <a:off x="6846825" y="182225"/>
            <a:ext cx="4996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“Retainer Effect”</a:t>
            </a:r>
            <a:endParaRPr lang="en-US"/>
          </a:p>
        </p:txBody>
      </p:sp>
      <p:pic>
        <p:nvPicPr>
          <p:cNvPr id="168" name="Google Shape;168;g359f5712877_0_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6090749" cy="527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690d2a279_0_17"/>
          <p:cNvSpPr txBox="1"/>
          <p:nvPr>
            <p:ph type="title"/>
          </p:nvPr>
        </p:nvSpPr>
        <p:spPr>
          <a:xfrm>
            <a:off x="331850" y="182225"/>
            <a:ext cx="115116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Individual Performance</a:t>
            </a:r>
            <a:endParaRPr lang="en-US"/>
          </a:p>
        </p:txBody>
      </p:sp>
      <p:pic>
        <p:nvPicPr>
          <p:cNvPr id="174" name="Google Shape;174;g35690d2a279_0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5690d2a279_0_17"/>
          <p:cNvSpPr txBox="1"/>
          <p:nvPr>
            <p:ph type="body" idx="1"/>
          </p:nvPr>
        </p:nvSpPr>
        <p:spPr>
          <a:xfrm>
            <a:off x="8798825" y="579650"/>
            <a:ext cx="3140100" cy="5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Top 3 employees average $350+/hour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Some deliver high profit with few projects, others need support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Pair top performers with mid-tier staff to elevate overall efficiency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76" name="Google Shape;176;g35690d2a279_0_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9675" y="1346950"/>
            <a:ext cx="8789448" cy="35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690d2a279_0_43"/>
          <p:cNvSpPr txBox="1"/>
          <p:nvPr>
            <p:ph type="body" idx="1"/>
          </p:nvPr>
        </p:nvSpPr>
        <p:spPr>
          <a:xfrm>
            <a:off x="331850" y="1368500"/>
            <a:ext cx="11475300" cy="4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Over the next three years: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Phase in a business development pipeline that will identify enough Project opportunities.</a:t>
            </a:r>
            <a:endParaRPr sz="2000"/>
          </a:p>
          <a:p>
            <a:pPr marL="137160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Goal is to have ~211 active Projects and ~11 Retainers annually if no other changes are made.</a:t>
            </a:r>
            <a:endParaRPr lang="en-US"/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Utilize the team resources on smaller assignments that require fewer employees.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Provide more opportunities for top performers to take on work, or have them work with those that struggle more to learn their techniques.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Target SEO Audits, HubSpot Support, and Brand Consulting for profitability and volume.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Improve efficiency in Video and Digital Ads by tightening scope and optimizing delivery to reduce variability and increase margins.</a:t>
            </a:r>
            <a:endParaRPr sz="2000"/>
          </a:p>
        </p:txBody>
      </p:sp>
      <p:sp>
        <p:nvSpPr>
          <p:cNvPr id="182" name="Google Shape;182;g35690d2a279_0_43"/>
          <p:cNvSpPr txBox="1"/>
          <p:nvPr>
            <p:ph type="title"/>
          </p:nvPr>
        </p:nvSpPr>
        <p:spPr>
          <a:xfrm>
            <a:off x="39977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Recommendations</a:t>
            </a:r>
            <a:endParaRPr lang="en-US"/>
          </a:p>
        </p:txBody>
      </p:sp>
      <p:pic>
        <p:nvPicPr>
          <p:cNvPr id="183" name="Google Shape;183;g35690d2a279_0_4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5ede336fe_5_11"/>
          <p:cNvSpPr txBox="1"/>
          <p:nvPr>
            <p:ph type="body" idx="1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Questions, Concerns, Uncertainties?</a:t>
            </a:r>
            <a:endParaRPr lang="en-US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189" name="Google Shape;189;g335ede336fe_5_11"/>
          <p:cNvSpPr txBox="1"/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/>
              <a:t>Q&amp;A &amp; Closing</a:t>
            </a:r>
            <a:endParaRPr lang="en-US"/>
          </a:p>
        </p:txBody>
      </p:sp>
      <p:pic>
        <p:nvPicPr>
          <p:cNvPr id="190" name="Google Shape;190;g335ede336fe_5_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d1002ae33_0_11"/>
          <p:cNvSpPr txBox="1"/>
          <p:nvPr>
            <p:ph type="title"/>
          </p:nvPr>
        </p:nvSpPr>
        <p:spPr>
          <a:xfrm>
            <a:off x="854325" y="715650"/>
            <a:ext cx="104181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sz="7200"/>
              <a:t>Thank You</a:t>
            </a:r>
            <a:endParaRPr sz="7200"/>
          </a:p>
        </p:txBody>
      </p:sp>
      <p:pic>
        <p:nvPicPr>
          <p:cNvPr id="196" name="Google Shape;196;g32d1002ae33_0_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body" idx="1"/>
          </p:nvPr>
        </p:nvSpPr>
        <p:spPr>
          <a:xfrm>
            <a:off x="1281950" y="1825625"/>
            <a:ext cx="105156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Introductions</a:t>
            </a:r>
            <a:endParaRPr lang="en-US"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Project Manager: Tyler Ordiway</a:t>
            </a:r>
            <a:endParaRPr lang="en-US"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Business Specialist: Fanta Kake</a:t>
            </a:r>
            <a:endParaRPr lang="en-US"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Data Specialists: Chipo Jaya &amp; Daniel Pinzon</a:t>
            </a:r>
            <a:endParaRPr lang="en-US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Welcome &amp; Introduction</a:t>
            </a:r>
            <a:endParaRPr lang="en-US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690d2a279_0_73"/>
          <p:cNvSpPr txBox="1"/>
          <p:nvPr>
            <p:ph type="title"/>
          </p:nvPr>
        </p:nvSpPr>
        <p:spPr>
          <a:xfrm>
            <a:off x="32092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Purpose &amp; Objective</a:t>
            </a:r>
            <a:endParaRPr lang="en-US"/>
          </a:p>
        </p:txBody>
      </p:sp>
      <p:pic>
        <p:nvPicPr>
          <p:cNvPr id="69" name="Google Shape;69;g35690d2a279_0_7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35690d2a279_0_73"/>
          <p:cNvSpPr txBox="1"/>
          <p:nvPr>
            <p:ph type="body" idx="1"/>
          </p:nvPr>
        </p:nvSpPr>
        <p:spPr>
          <a:xfrm>
            <a:off x="331850" y="1368500"/>
            <a:ext cx="114753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Providing a pathway to greater success for Direct Development in the form of a three-year Strategic Growth Plan</a:t>
            </a:r>
            <a:endParaRPr sz="2700">
              <a:solidFill>
                <a:schemeClr val="dk1"/>
              </a:solidFill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Grow from $4.8M to $8M in revenue</a:t>
            </a:r>
            <a:endParaRPr sz="2300"/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Grow from 4% profit margin to 10% profit margin</a:t>
            </a:r>
            <a:endParaRPr sz="23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How do we improve profit margin without compromising quality?</a:t>
            </a: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What’s the best balance between long-term retainer contracts and short-term projects?</a:t>
            </a: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How do we optimize our team size and resources to support sustainable growth?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de336fe_5_5"/>
          <p:cNvSpPr txBox="1"/>
          <p:nvPr>
            <p:ph type="title"/>
          </p:nvPr>
        </p:nvSpPr>
        <p:spPr>
          <a:xfrm>
            <a:off x="32092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Sequence</a:t>
            </a:r>
            <a:endParaRPr lang="en-US"/>
          </a:p>
        </p:txBody>
      </p:sp>
      <p:pic>
        <p:nvPicPr>
          <p:cNvPr id="76" name="Google Shape;76;g335ede336fe_5_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335ede336fe_5_5"/>
          <p:cNvSpPr txBox="1"/>
          <p:nvPr>
            <p:ph type="body" idx="1"/>
          </p:nvPr>
        </p:nvSpPr>
        <p:spPr>
          <a:xfrm>
            <a:off x="331850" y="1368500"/>
            <a:ext cx="114753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Introductions and Objective Review</a:t>
            </a: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Overview of Business Landscape</a:t>
            </a:r>
            <a:endParaRPr sz="27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Fanta Kake</a:t>
            </a:r>
            <a:endParaRPr sz="22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Retainer vs Project Tradeoffs</a:t>
            </a:r>
            <a:endParaRPr sz="27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Tyler Ordiway</a:t>
            </a:r>
            <a:endParaRPr sz="22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Company Work by Type</a:t>
            </a:r>
            <a:endParaRPr sz="27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Daniel Pinzon</a:t>
            </a:r>
            <a:endParaRPr sz="22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Employee Efficiency</a:t>
            </a:r>
            <a:endParaRPr sz="27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Chipo Jaya</a:t>
            </a:r>
            <a:endParaRPr sz="22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Final Recommendations and Questions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5690d2a279_0_10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35141" y="0"/>
            <a:ext cx="9552432" cy="53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35690d2a279_0_104"/>
          <p:cNvSpPr txBox="1"/>
          <p:nvPr>
            <p:ph type="body" idx="1"/>
          </p:nvPr>
        </p:nvSpPr>
        <p:spPr>
          <a:xfrm>
            <a:off x="2647375" y="2148050"/>
            <a:ext cx="20922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• Industry Specialization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Data-driven approach and </a:t>
            </a: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Proven Track Record : success in institutions like Indiana University and Tufts University. 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Integrated</a:t>
            </a: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Services: digital advertising, HubSpot onboarding, creative content…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</a:t>
            </a:r>
            <a:r>
              <a:rPr lang="en-US" sz="1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Experience : </a:t>
            </a: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40 years in the industry. 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Conversion-Centric</a:t>
            </a:r>
            <a:r>
              <a:rPr lang="en-US" sz="1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Approach: aligned with client ROI goals.</a:t>
            </a:r>
            <a:br>
              <a:rPr lang="en-US" sz="1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sz="1400"/>
          </a:p>
        </p:txBody>
      </p:sp>
      <p:sp>
        <p:nvSpPr>
          <p:cNvPr id="84" name="Google Shape;84;g35690d2a279_0_104"/>
          <p:cNvSpPr txBox="1"/>
          <p:nvPr>
            <p:ph type="title"/>
          </p:nvPr>
        </p:nvSpPr>
        <p:spPr>
          <a:xfrm>
            <a:off x="32092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SWOT</a:t>
            </a:r>
            <a:endParaRPr lang="en-US"/>
          </a:p>
        </p:txBody>
      </p:sp>
      <p:pic>
        <p:nvPicPr>
          <p:cNvPr id="85" name="Google Shape;85;g35690d2a279_0_10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5690d2a279_0_104"/>
          <p:cNvSpPr txBox="1"/>
          <p:nvPr>
            <p:ph type="body" idx="1"/>
          </p:nvPr>
        </p:nvSpPr>
        <p:spPr>
          <a:xfrm>
            <a:off x="5049900" y="2148050"/>
            <a:ext cx="20922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</a:t>
            </a:r>
            <a:r>
              <a:rPr lang="en-US" sz="1400"/>
              <a:t>Dependency</a:t>
            </a:r>
            <a:r>
              <a:rPr lang="en-US" sz="1400"/>
              <a:t>  on nonprofits sector and </a:t>
            </a:r>
            <a:r>
              <a:rPr lang="en-US" sz="1400"/>
              <a:t>institutions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 • </a:t>
            </a: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Limited Brand Awareness</a:t>
            </a:r>
            <a:r>
              <a:rPr lang="en-US" sz="1400"/>
              <a:t> 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Scalability  could </a:t>
            </a:r>
            <a:r>
              <a:rPr lang="en-US" sz="1400"/>
              <a:t>restrain</a:t>
            </a:r>
            <a:r>
              <a:rPr lang="en-US" sz="1400"/>
              <a:t> </a:t>
            </a:r>
            <a:r>
              <a:rPr lang="en-US" sz="1400"/>
              <a:t>resources.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revenue </a:t>
            </a:r>
            <a:r>
              <a:rPr lang="en-US" sz="1400"/>
              <a:t>growth</a:t>
            </a:r>
            <a:r>
              <a:rPr lang="en-US" sz="1400"/>
              <a:t> and human capital issues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Competitive</a:t>
            </a: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Pricing Pressure: Big competitors might undercut them on cost.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.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1400"/>
          </a:p>
        </p:txBody>
      </p:sp>
      <p:sp>
        <p:nvSpPr>
          <p:cNvPr id="87" name="Google Shape;87;g35690d2a279_0_104"/>
          <p:cNvSpPr txBox="1"/>
          <p:nvPr>
            <p:ph type="body" idx="1"/>
          </p:nvPr>
        </p:nvSpPr>
        <p:spPr>
          <a:xfrm>
            <a:off x="7452425" y="2148050"/>
            <a:ext cx="20922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Rising Demand for Affordable Digital Enrollment Solutions</a:t>
            </a:r>
            <a:r>
              <a:rPr lang="en-US" sz="1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14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</a:t>
            </a:r>
            <a:r>
              <a:rPr lang="en-US" sz="1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Corporate Partnerships: Unlocking new revenue through sponsorships for nonprofits.</a:t>
            </a:r>
            <a:endParaRPr sz="14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Leverage</a:t>
            </a: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AI &amp; Automation 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Global</a:t>
            </a: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Expansion: Seves international NGO </a:t>
            </a:r>
            <a:b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Tech &amp; Analytics: Enhances services and sharpens DD’s edge.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8" name="Google Shape;88;g35690d2a279_0_104"/>
          <p:cNvSpPr txBox="1"/>
          <p:nvPr>
            <p:ph type="body" idx="1"/>
          </p:nvPr>
        </p:nvSpPr>
        <p:spPr>
          <a:xfrm>
            <a:off x="9854950" y="2148050"/>
            <a:ext cx="20922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Competitive market. </a:t>
            </a:r>
            <a:r>
              <a:rPr lang="en-US" sz="1400"/>
              <a:t>Recessions may reduce charitable revenue.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</a:t>
            </a: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Economic Fluctuations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</a:t>
            </a:r>
            <a:r>
              <a:rPr lang="en-US" sz="1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Dependence on Key Clients.</a:t>
            </a:r>
            <a:endParaRPr sz="14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• </a:t>
            </a:r>
            <a:r>
              <a:rPr lang="en-US" sz="1400">
                <a:solidFill>
                  <a:srgbClr val="404040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Regulatory Changes:  Stricter data privacy laws (e.g., GDPR) could complicate donor outreach.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1400">
              <a:solidFill>
                <a:srgbClr val="404040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34df4d0197e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g34df4d0197e_0_0"/>
          <p:cNvGraphicFramePr/>
          <p:nvPr/>
        </p:nvGraphicFramePr>
        <p:xfrm>
          <a:off x="115075" y="1078663"/>
          <a:ext cx="11961850" cy="3717450"/>
        </p:xfrm>
        <a:graphic>
          <a:graphicData uri="http://schemas.openxmlformats.org/drawingml/2006/table">
            <a:tbl>
              <a:tblPr>
                <a:noFill/>
                <a:tableStyleId>{B542E50E-1218-4BAA-8C2B-5A27801EE94E}</a:tableStyleId>
              </a:tblPr>
              <a:tblGrid>
                <a:gridCol w="1839975"/>
                <a:gridCol w="1839975"/>
                <a:gridCol w="2602700"/>
                <a:gridCol w="1956875"/>
                <a:gridCol w="1883525"/>
                <a:gridCol w="1838800"/>
              </a:tblGrid>
              <a:tr h="71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</a:rPr>
                        <a:t>Competitor</a:t>
                      </a:r>
                      <a:endParaRPr sz="15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/>
                        <a:buNone/>
                      </a:pPr>
                      <a:r>
                        <a:rPr lang="en-US" sz="1500" b="1">
                          <a:solidFill>
                            <a:schemeClr val="lt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Focus</a:t>
                      </a:r>
                      <a:endParaRPr sz="15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/>
                        <a:buNone/>
                      </a:pPr>
                      <a:r>
                        <a:rPr lang="en-US" sz="1500" b="1">
                          <a:solidFill>
                            <a:schemeClr val="lt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Performance Metrics &amp; Capabilities</a:t>
                      </a:r>
                      <a:endParaRPr sz="15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lt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Objective &amp; Value</a:t>
                      </a:r>
                      <a:endParaRPr sz="15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lt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Strategies  </a:t>
                      </a:r>
                      <a:endParaRPr sz="15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lt1"/>
                          </a:solidFill>
                        </a:rPr>
                        <a:t>Weaknesses</a:t>
                      </a:r>
                      <a:endParaRPr sz="15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1538F"/>
                    </a:solidFill>
                  </a:tcPr>
                </a:tc>
              </a:tr>
              <a:tr h="138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/>
                        <a:buNone/>
                      </a:pPr>
                      <a:r>
                        <a:rPr lang="en-US" sz="1500" b="1"/>
                        <a:t>Carnegie 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Higher ed marketing &amp; enrollment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18%↓ cost-per-contact, 86%↑ website traffic, 23%↑ applications. Psychometric segmentation, Slate CRM optimization, brand strategy, student search, website development, and deep analytics.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Drive enrollment through human-centric, data-driven connections between institutions and students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Behavioral analytics, multi-channel campaigns, and institutional branding.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Niche focus limits diversification, high client dependency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</a:tr>
              <a:tr h="94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Spark451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Enrollment marketing &amp; tech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16%↑ graduate enrollments, 41%↓ cost-per-acquisition. Predictive modeling, Enrollytics data platform, social media/IP targeting, CRM integration, advanced analytics.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Deliver measurable enrollment growth via AI-driven insights and multi-channel campaigns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Data lake analytics, geo-targeted ads, and Gen Z-focused platforms (TikTok, Snapchat).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Over-reliance on tech vs. creative, limited brand strategy services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</a:tr>
              <a:tr h="679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OHO Interactive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Digital marketing &amp; web development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2x organic traffic, 30%↑ lead quality. Full-funnel campaigns, CMS development, personalization engines, UTM tracking, user research, SEO, content marketing.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Recruit students via precision digital campaigns and website optimization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Paid search/SEM, retargeting, and content marketing.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Smaller team (vs. Carnegie), less focus on brand strategy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5" name="Google Shape;95;g34df4d0197e_0_0"/>
          <p:cNvSpPr txBox="1"/>
          <p:nvPr>
            <p:ph type="title"/>
          </p:nvPr>
        </p:nvSpPr>
        <p:spPr>
          <a:xfrm>
            <a:off x="2594125" y="134175"/>
            <a:ext cx="7185900" cy="84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en-US"/>
              <a:t>      </a:t>
            </a:r>
            <a:r>
              <a:rPr lang="en-US" sz="3800"/>
              <a:t>  Competitor Analysis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5ede336fe_0_55"/>
          <p:cNvSpPr txBox="1"/>
          <p:nvPr>
            <p:ph type="body" idx="1"/>
          </p:nvPr>
        </p:nvSpPr>
        <p:spPr>
          <a:xfrm>
            <a:off x="134175" y="984075"/>
            <a:ext cx="11792700" cy="431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g335ede336fe_0_55"/>
          <p:cNvSpPr txBox="1"/>
          <p:nvPr>
            <p:ph type="title"/>
          </p:nvPr>
        </p:nvSpPr>
        <p:spPr>
          <a:xfrm>
            <a:off x="2594125" y="134175"/>
            <a:ext cx="7185900" cy="84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en-US"/>
              <a:t>      </a:t>
            </a:r>
            <a:r>
              <a:rPr lang="en-US" sz="3800"/>
              <a:t>  </a:t>
            </a:r>
            <a:r>
              <a:rPr lang="en-US" sz="3800"/>
              <a:t>Competitor Analysis</a:t>
            </a:r>
            <a:endParaRPr sz="3800"/>
          </a:p>
        </p:txBody>
      </p:sp>
      <p:graphicFrame>
        <p:nvGraphicFramePr>
          <p:cNvPr id="102" name="Google Shape;102;g335ede336fe_0_55"/>
          <p:cNvGraphicFramePr/>
          <p:nvPr/>
        </p:nvGraphicFramePr>
        <p:xfrm>
          <a:off x="135375" y="1060275"/>
          <a:ext cx="11921250" cy="4071050"/>
        </p:xfrm>
        <a:graphic>
          <a:graphicData uri="http://schemas.openxmlformats.org/drawingml/2006/table">
            <a:tbl>
              <a:tblPr>
                <a:noFill/>
                <a:tableStyleId>{C8B7F825-8B04-4E4B-B2F2-16D44F3D96F5}</a:tableStyleId>
              </a:tblPr>
              <a:tblGrid>
                <a:gridCol w="1698075"/>
                <a:gridCol w="2041025"/>
                <a:gridCol w="3013950"/>
                <a:gridCol w="1826375"/>
                <a:gridCol w="1661575"/>
                <a:gridCol w="1680250"/>
              </a:tblGrid>
              <a:tr h="184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Big Duck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Nonprofit branding &amp; advocacy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40%↑ web traffic, 4% site conversion rate, 30% lead-to-opportunity rate. Donor communications, advocacy campaigns, brand architecture, microsites, content marketing, and marketing automation.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Advance social missions through strategic storytelling and donor engagement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Content marketing, marketing automation, cohort trainings.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Limited higher ed specialization, narrower service scope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22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Mission Minded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Nonprofit branding &amp; awareness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25%↑ donor retention, 50%↑ brand reach. Impact storytelling, digital campaigns, audience research, narrative development, and multi-platform campaigns.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Amplify social good through bold, mission-driven branding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Narrative development, multi-platform campaigns.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Minimal higher ed focus, small team scale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690d2a279_0_7"/>
          <p:cNvSpPr txBox="1"/>
          <p:nvPr>
            <p:ph type="body" idx="1"/>
          </p:nvPr>
        </p:nvSpPr>
        <p:spPr>
          <a:xfrm>
            <a:off x="331850" y="1368500"/>
            <a:ext cx="63972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Projects, on average, provide 2.3 times the revenue per hour and 3.8 times the profit per hour despite estimates of only being marginally more profitable than retainers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Project revenue variance is far larger: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std. dev. of Projects is $292.21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std. dev. of Retainers is $82.77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There </a:t>
            </a:r>
            <a:r>
              <a:rPr lang="en-US" sz="2000"/>
              <a:t>is a higher chance to lose money on Projects in a worst case scenario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Projects meet profit goals 93% of the time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How are these values distributed? What is really at risk?</a:t>
            </a:r>
            <a:endParaRPr sz="2000"/>
          </a:p>
        </p:txBody>
      </p:sp>
      <p:sp>
        <p:nvSpPr>
          <p:cNvPr id="108" name="Google Shape;108;g35690d2a279_0_7"/>
          <p:cNvSpPr txBox="1"/>
          <p:nvPr>
            <p:ph type="title"/>
          </p:nvPr>
        </p:nvSpPr>
        <p:spPr>
          <a:xfrm>
            <a:off x="32092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Projects lead Retainers on Profits</a:t>
            </a:r>
            <a:endParaRPr lang="en-US"/>
          </a:p>
        </p:txBody>
      </p:sp>
      <p:pic>
        <p:nvPicPr>
          <p:cNvPr id="109" name="Google Shape;109;g35690d2a279_0_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5690d2a279_0_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81450" y="928625"/>
            <a:ext cx="5158149" cy="447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690d2a279_0_36"/>
          <p:cNvSpPr txBox="1"/>
          <p:nvPr>
            <p:ph type="body" idx="1"/>
          </p:nvPr>
        </p:nvSpPr>
        <p:spPr>
          <a:xfrm>
            <a:off x="331850" y="1368500"/>
            <a:ext cx="44040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Our data suggests that both Projects and Retainers have right-skewed, heavy tails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This is a good thing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hourly revenue Conditional Values-at-Risk (CVaRs) vary: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Project CVaR: $77.10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Retainer </a:t>
            </a:r>
            <a:r>
              <a:rPr lang="en-US" sz="2000"/>
              <a:t>CVaR</a:t>
            </a:r>
            <a:r>
              <a:rPr lang="en-US" sz="2000"/>
              <a:t>: $91.00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Reinforces the fact that Retainers are a “safer” choice but projects have a better chance of high profits.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/>
              <a:t>What’s the balance?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6" name="Google Shape;116;g35690d2a279_0_36"/>
          <p:cNvSpPr txBox="1"/>
          <p:nvPr>
            <p:ph type="title"/>
          </p:nvPr>
        </p:nvSpPr>
        <p:spPr>
          <a:xfrm>
            <a:off x="320924" y="182225"/>
            <a:ext cx="11475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Individual Projects are Riskier than Retainers</a:t>
            </a:r>
            <a:endParaRPr lang="en-US"/>
          </a:p>
        </p:txBody>
      </p:sp>
      <p:pic>
        <p:nvPicPr>
          <p:cNvPr id="117" name="Google Shape;117;g35690d2a279_0_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850" y="5870650"/>
            <a:ext cx="27146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35690d2a279_0_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44900" y="1017700"/>
            <a:ext cx="7202949" cy="447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8060</Words>
  <Application>WPS Presentation</Application>
  <PresentationFormat/>
  <Paragraphs>240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Roboto</vt:lpstr>
      <vt:lpstr>Microsoft YaHei</vt:lpstr>
      <vt:lpstr>Arial Unicode MS</vt:lpstr>
      <vt:lpstr>Office Theme</vt:lpstr>
      <vt:lpstr>Consulting 360 Project</vt:lpstr>
      <vt:lpstr>Welcome &amp; Introduction</vt:lpstr>
      <vt:lpstr>Purpose &amp; Objective</vt:lpstr>
      <vt:lpstr>Sequence</vt:lpstr>
      <vt:lpstr>SWOT</vt:lpstr>
      <vt:lpstr>        Competitor Analysis</vt:lpstr>
      <vt:lpstr>        Competitor Analysis</vt:lpstr>
      <vt:lpstr>Projects lead Retainers on Profits</vt:lpstr>
      <vt:lpstr>Individual Projects are Riskier than Retainers</vt:lpstr>
      <vt:lpstr>Optimizing Portfolios - Maximize Projects</vt:lpstr>
      <vt:lpstr>Profitability Landscape by Project Type</vt:lpstr>
      <vt:lpstr>Efficiency Comparison</vt:lpstr>
      <vt:lpstr>Employee Efficiency</vt:lpstr>
      <vt:lpstr>“Retainer Effect”</vt:lpstr>
      <vt:lpstr>Individual Performance</vt:lpstr>
      <vt:lpstr>Recommendations</vt:lpstr>
      <vt:lpstr>Q&amp;A &amp; Closing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Development Consulting 360 Project</dc:title>
  <dc:creator>Healy, Devin Marie</dc:creator>
  <cp:lastModifiedBy>Chipo Jaya</cp:lastModifiedBy>
  <cp:revision>1</cp:revision>
  <dcterms:created xsi:type="dcterms:W3CDTF">2025-05-15T21:38:08Z</dcterms:created>
  <dcterms:modified xsi:type="dcterms:W3CDTF">2025-05-15T21:38:08Z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CF7A5A89FD304F71938F57ACC8EC5647_12</vt:lpwstr>
  </property>
  <property fmtid="{D5CDD505-2E9C-101B-9397-08002B2CF9AE}" pid="3" name="KSOProductBuildVer">
    <vt:lpwstr>1033-12.2.0.21179</vt:lpwstr>
  </property>
</Properties>
</file>