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29" r:id="rId2"/>
    <p:sldId id="560" r:id="rId3"/>
    <p:sldId id="2115" r:id="rId4"/>
    <p:sldId id="2085" r:id="rId5"/>
    <p:sldId id="2154" r:id="rId6"/>
    <p:sldId id="2151" r:id="rId7"/>
    <p:sldId id="2155" r:id="rId8"/>
    <p:sldId id="2156" r:id="rId9"/>
    <p:sldId id="269" r:id="rId10"/>
    <p:sldId id="2152" r:id="rId11"/>
    <p:sldId id="2153" r:id="rId12"/>
    <p:sldId id="215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36" userDrawn="1">
          <p15:clr>
            <a:srgbClr val="A4A3A4"/>
          </p15:clr>
        </p15:guide>
        <p15:guide id="4" orient="horz" pos="1776" userDrawn="1">
          <p15:clr>
            <a:srgbClr val="A4A3A4"/>
          </p15:clr>
        </p15:guide>
        <p15:guide id="5" orient="horz" pos="4080" userDrawn="1">
          <p15:clr>
            <a:srgbClr val="A4A3A4"/>
          </p15:clr>
        </p15:guide>
        <p15:guide id="6" pos="3600" userDrawn="1">
          <p15:clr>
            <a:srgbClr val="A4A3A4"/>
          </p15:clr>
        </p15:guide>
        <p15:guide id="7" pos="1056" userDrawn="1">
          <p15:clr>
            <a:srgbClr val="A4A3A4"/>
          </p15:clr>
        </p15:guide>
        <p15:guide id="8" pos="30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Marena" initials="TM" lastIdx="1" clrIdx="0">
    <p:extLst>
      <p:ext uri="{19B8F6BF-5375-455C-9EA6-DF929625EA0E}">
        <p15:presenceInfo xmlns:p15="http://schemas.microsoft.com/office/powerpoint/2012/main" userId="S::ted.marena@wdc.com::e4c76b57-2753-413a-9db5-17893f0564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B8E0"/>
    <a:srgbClr val="273272"/>
    <a:srgbClr val="000000"/>
    <a:srgbClr val="FF2600"/>
    <a:srgbClr val="F7B217"/>
    <a:srgbClr val="5A80D1"/>
    <a:srgbClr val="15264B"/>
    <a:srgbClr val="FFFFFF"/>
    <a:srgbClr val="CECECE"/>
    <a:srgbClr val="217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95" autoAdjust="0"/>
    <p:restoredTop sz="96405" autoAdjust="0"/>
  </p:normalViewPr>
  <p:slideViewPr>
    <p:cSldViewPr snapToGrid="0" showGuides="1">
      <p:cViewPr varScale="1">
        <p:scale>
          <a:sx n="93" d="100"/>
          <a:sy n="93" d="100"/>
        </p:scale>
        <p:origin x="96" y="456"/>
      </p:cViewPr>
      <p:guideLst>
        <p:guide pos="336"/>
        <p:guide orient="horz" pos="1776"/>
        <p:guide orient="horz" pos="4080"/>
        <p:guide pos="3600"/>
        <p:guide pos="1056"/>
        <p:guide pos="302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549F7-B81F-4181-9B7B-C095112C346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0F2FB-55D5-483D-A5A0-47B99420B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7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0F2FB-55D5-483D-A5A0-47B99420B6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39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2766A5-23BE-486B-8B47-7ACE1FD79A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427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0F2FB-55D5-483D-A5A0-47B99420B6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82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0F2FB-55D5-483D-A5A0-47B99420B6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38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42" lvl="0" indent="-171442" defTabSz="914354">
              <a:buClr>
                <a:srgbClr val="5A80D1"/>
              </a:buClr>
            </a:pPr>
            <a:r>
              <a:rPr lang="en-US">
                <a:solidFill>
                  <a:prstClr val="black"/>
                </a:solidFill>
              </a:rPr>
              <a:t>Single OS (SO)</a:t>
            </a:r>
          </a:p>
          <a:p>
            <a:pPr marL="457192" lvl="1" indent="-171442" defTabSz="914354">
              <a:buClr>
                <a:srgbClr val="5A80D1"/>
              </a:buClr>
            </a:pPr>
            <a:r>
              <a:rPr lang="en-US">
                <a:solidFill>
                  <a:prstClr val="black"/>
                </a:solidFill>
              </a:rPr>
              <a:t>All nodes together behave as a single SMP machine</a:t>
            </a:r>
          </a:p>
          <a:p>
            <a:pPr marL="457192" lvl="1" indent="-171442" defTabSz="914354">
              <a:buClr>
                <a:srgbClr val="5A80D1"/>
              </a:buClr>
            </a:pPr>
            <a:r>
              <a:rPr lang="en-US">
                <a:solidFill>
                  <a:prstClr val="black"/>
                </a:solidFill>
              </a:rPr>
              <a:t>All memory is shared and visible by any CPU from any node</a:t>
            </a:r>
          </a:p>
          <a:p>
            <a:pPr marL="457192" lvl="1" indent="-171442" defTabSz="914354">
              <a:buClr>
                <a:srgbClr val="5A80D1"/>
              </a:buClr>
            </a:pPr>
            <a:r>
              <a:rPr lang="en-US">
                <a:solidFill>
                  <a:prstClr val="black"/>
                </a:solidFill>
              </a:rPr>
              <a:t>NUMA node representation of CPUs and memory</a:t>
            </a:r>
          </a:p>
          <a:p>
            <a:pPr marL="457192" lvl="1" indent="-171442" defTabSz="914354">
              <a:buClr>
                <a:srgbClr val="5A80D1"/>
              </a:buClr>
            </a:pPr>
            <a:r>
              <a:rPr lang="en-US">
                <a:solidFill>
                  <a:prstClr val="black"/>
                </a:solidFill>
              </a:rPr>
              <a:t>Standard method to build a system with few nodes</a:t>
            </a:r>
          </a:p>
          <a:p>
            <a:pPr marL="457192" lvl="1" indent="-171442" defTabSz="914354">
              <a:buClr>
                <a:srgbClr val="5A80D1"/>
              </a:buClr>
            </a:pPr>
            <a:r>
              <a:rPr lang="en-US">
                <a:solidFill>
                  <a:prstClr val="black"/>
                </a:solidFill>
              </a:rPr>
              <a:t>May not scale beyond that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0F2FB-55D5-483D-A5A0-47B99420B6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59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QEMU is a generic and open source machine emulator and </a:t>
            </a:r>
            <a:r>
              <a:rPr lang="en-US" dirty="0" err="1"/>
              <a:t>virtualizer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0F2FB-55D5-483D-A5A0-47B99420B6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17C4-D855-4EF0-A7C8-C2BC0D1B6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333500"/>
            <a:ext cx="10248900" cy="2171700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FD89F-BA22-4E19-9C17-F74513996C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3400" y="4114800"/>
            <a:ext cx="10248900" cy="419100"/>
          </a:xfrm>
        </p:spPr>
        <p:txBody>
          <a:bodyPr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9177672-FE98-4C04-A9DD-C93F82BF6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4285" y="452847"/>
            <a:ext cx="3222174" cy="436624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5629E56-A2EB-4E55-908A-6FCCADA8E62B}"/>
              </a:ext>
            </a:extLst>
          </p:cNvPr>
          <p:cNvSpPr txBox="1">
            <a:spLocks/>
          </p:cNvSpPr>
          <p:nvPr userDrawn="1"/>
        </p:nvSpPr>
        <p:spPr>
          <a:xfrm>
            <a:off x="543371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1219170" rtl="0" eaLnBrk="1" latinLnBrk="0" hangingPunct="1">
              <a:tabLst/>
              <a:defRPr sz="900" b="0" i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©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2020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Western Digital Corporation or its affiliates. All rights reserved.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47F8347-31D0-40EF-AC2E-A66D01EDDCB2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110947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1219170" rtl="0" eaLnBrk="1" latinLnBrk="0" hangingPunct="1">
              <a:defRPr sz="900" b="0" i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C4F4D-1B8E-40CF-9694-B495B1FA2971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pPr marL="0" marR="0" lvl="0" indent="0" algn="r" defTabSz="1219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4318E6-7F44-4356-B14B-13BA748AC8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739740-E1B8-41F0-85F7-919F06D28F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399" y="4533900"/>
            <a:ext cx="10248901" cy="5334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Presenter’s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4B0E95-1AD7-406D-9E12-D453373296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400" y="5067300"/>
            <a:ext cx="10248900" cy="46196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78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792" userDrawn="1">
          <p15:clr>
            <a:srgbClr val="FBAE40"/>
          </p15:clr>
        </p15:guide>
        <p15:guide id="4" orient="horz" pos="2592" userDrawn="1">
          <p15:clr>
            <a:srgbClr val="FBAE40"/>
          </p15:clr>
        </p15:guide>
        <p15:guide id="5" orient="horz" pos="2856" userDrawn="1">
          <p15:clr>
            <a:srgbClr val="FBAE40"/>
          </p15:clr>
        </p15:guide>
        <p15:guide id="6" orient="horz" pos="31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8D63D95-1FCD-4827-9D7C-1A172B2109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66353" y="2955793"/>
            <a:ext cx="7277493" cy="986143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D44CA8C-58F8-4B9E-BC3C-D144DD577C77}"/>
              </a:ext>
            </a:extLst>
          </p:cNvPr>
          <p:cNvSpPr txBox="1">
            <a:spLocks/>
          </p:cNvSpPr>
          <p:nvPr userDrawn="1"/>
        </p:nvSpPr>
        <p:spPr>
          <a:xfrm>
            <a:off x="543371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1219170" rtl="0" eaLnBrk="1" latinLnBrk="0" hangingPunct="1">
              <a:tabLst/>
              <a:defRPr sz="900" b="0" i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©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2020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Western Digital Corporation or its affiliates. All rights reserved.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6124B-E880-41E3-AF3C-F19DE9115140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110947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1219170" rtl="0" eaLnBrk="1" latinLnBrk="0" hangingPunct="1">
              <a:defRPr sz="900" b="0" i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C4F4D-1B8E-40CF-9694-B495B1FA2971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pPr marL="0" marR="0" lvl="0" indent="0" algn="r" defTabSz="1219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3/29/2021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68F1E-1C59-4A8E-8E5F-07FF3ED48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8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WD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11430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480" y="6534982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 - WD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487680"/>
          </a:xfr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11247120" cy="4572000"/>
          </a:xfrm>
        </p:spPr>
        <p:txBody>
          <a:bodyPr/>
          <a:lstStyle>
            <a:lvl1pPr marL="182875" indent="-182875">
              <a:lnSpc>
                <a:spcPct val="95000"/>
              </a:lnSpc>
              <a:spcBef>
                <a:spcPts val="1200"/>
              </a:spcBef>
              <a:defRPr sz="2200">
                <a:solidFill>
                  <a:schemeClr val="tx1"/>
                </a:solidFill>
              </a:defRPr>
            </a:lvl1pPr>
            <a:lvl2pPr marL="457200" indent="-223838">
              <a:lnSpc>
                <a:spcPct val="95000"/>
              </a:lnSpc>
              <a:spcBef>
                <a:spcPts val="400"/>
              </a:spcBef>
              <a:defRPr sz="1800"/>
            </a:lvl2pPr>
            <a:lvl3pPr marL="630238" indent="-173038">
              <a:lnSpc>
                <a:spcPct val="95000"/>
              </a:lnSpc>
              <a:spcBef>
                <a:spcPts val="400"/>
              </a:spcBef>
              <a:tabLst/>
              <a:defRPr sz="1600"/>
            </a:lvl3pPr>
            <a:lvl4pPr marL="854075" indent="-163513">
              <a:lnSpc>
                <a:spcPct val="95000"/>
              </a:lnSpc>
              <a:spcBef>
                <a:spcPts val="400"/>
              </a:spcBef>
              <a:defRPr sz="1400"/>
            </a:lvl4pPr>
            <a:lvl5pPr marL="914377" indent="-182875">
              <a:lnSpc>
                <a:spcPct val="95000"/>
              </a:lnSpc>
              <a:spcBef>
                <a:spcPts val="400"/>
              </a:spcBef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72440" y="889000"/>
            <a:ext cx="11247120" cy="487680"/>
          </a:xfrm>
        </p:spPr>
        <p:txBody>
          <a:bodyPr/>
          <a:lstStyle>
            <a:lvl1pPr marL="0" indent="0" algn="l">
              <a:buNone/>
              <a:defRPr b="0" i="1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480" y="6534982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WD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104900"/>
            <a:ext cx="11247120" cy="5067300"/>
          </a:xfrm>
        </p:spPr>
        <p:txBody>
          <a:bodyPr/>
          <a:lstStyle>
            <a:lvl1pPr marL="182875" indent="-182875">
              <a:spcBef>
                <a:spcPts val="1200"/>
              </a:spcBef>
              <a:defRPr sz="2200">
                <a:solidFill>
                  <a:schemeClr val="tx1"/>
                </a:solidFill>
              </a:defRPr>
            </a:lvl1pPr>
            <a:lvl2pPr marL="457200" indent="-228600">
              <a:spcBef>
                <a:spcPts val="400"/>
              </a:spcBef>
              <a:tabLst/>
              <a:defRPr sz="1800">
                <a:solidFill>
                  <a:schemeClr val="tx1"/>
                </a:solidFill>
              </a:defRPr>
            </a:lvl2pPr>
            <a:lvl3pPr marL="630238" indent="-173038">
              <a:spcBef>
                <a:spcPts val="400"/>
              </a:spcBef>
              <a:defRPr sz="1600">
                <a:solidFill>
                  <a:schemeClr val="tx1"/>
                </a:solidFill>
              </a:defRPr>
            </a:lvl3pPr>
            <a:lvl4pPr marL="854075" indent="-163513">
              <a:spcBef>
                <a:spcPts val="400"/>
              </a:spcBef>
              <a:defRPr sz="1400">
                <a:solidFill>
                  <a:schemeClr val="tx1"/>
                </a:solidFill>
              </a:defRPr>
            </a:lvl4pPr>
            <a:lvl5pPr marL="914377" indent="-182875">
              <a:spcBef>
                <a:spcPts val="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624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480" y="6534982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540" y="6534982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777" y="6544852"/>
            <a:ext cx="1346758" cy="23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7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62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7D20-2793-4EA0-885F-65C7A5ED2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C903A-3239-4141-9FBE-FCAE469C1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C290D-FAE5-442F-BB4A-AC1C9BE2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2F9F-03F4-416F-B109-43DCA40E2D5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F3577-BCD3-4ECC-8C43-1AE772B5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FA724-99E8-4163-84E4-711A3919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7D0A-B2DA-4819-A420-CB77FD2F4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60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2Col Content - WD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487680"/>
          </a:xfr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5486400" cy="4572000"/>
          </a:xfrm>
        </p:spPr>
        <p:txBody>
          <a:bodyPr/>
          <a:lstStyle>
            <a:lvl1pPr marL="182875" indent="-182875">
              <a:lnSpc>
                <a:spcPct val="95000"/>
              </a:lnSpc>
              <a:spcBef>
                <a:spcPts val="1200"/>
              </a:spcBef>
              <a:defRPr sz="2000">
                <a:solidFill>
                  <a:schemeClr val="tx1"/>
                </a:solidFill>
              </a:defRPr>
            </a:lvl1pPr>
            <a:lvl2pPr marL="457200" indent="-228600">
              <a:lnSpc>
                <a:spcPct val="95000"/>
              </a:lnSpc>
              <a:spcBef>
                <a:spcPts val="400"/>
              </a:spcBef>
              <a:defRPr sz="1600"/>
            </a:lvl2pPr>
            <a:lvl3pPr marL="630238" indent="-173038">
              <a:lnSpc>
                <a:spcPct val="95000"/>
              </a:lnSpc>
              <a:spcBef>
                <a:spcPts val="400"/>
              </a:spcBef>
              <a:tabLst/>
              <a:defRPr sz="1400"/>
            </a:lvl3pPr>
            <a:lvl4pPr marL="854075" indent="-163513">
              <a:lnSpc>
                <a:spcPct val="95000"/>
              </a:lnSpc>
              <a:spcBef>
                <a:spcPts val="400"/>
              </a:spcBef>
              <a:defRPr sz="1200"/>
            </a:lvl4pPr>
            <a:lvl5pPr marL="914377" indent="-182875">
              <a:lnSpc>
                <a:spcPct val="95000"/>
              </a:lnSpc>
              <a:spcBef>
                <a:spcPts val="40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72440" y="889000"/>
            <a:ext cx="11247120" cy="487680"/>
          </a:xfrm>
        </p:spPr>
        <p:txBody>
          <a:bodyPr/>
          <a:lstStyle>
            <a:lvl1pPr marL="0" indent="0" algn="l">
              <a:buNone/>
              <a:defRPr b="0" i="1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33160" y="1600200"/>
            <a:ext cx="5486400" cy="4572000"/>
          </a:xfrm>
        </p:spPr>
        <p:txBody>
          <a:bodyPr/>
          <a:lstStyle>
            <a:lvl1pPr marL="182875" indent="-182875">
              <a:lnSpc>
                <a:spcPct val="95000"/>
              </a:lnSpc>
              <a:spcBef>
                <a:spcPts val="1200"/>
              </a:spcBef>
              <a:defRPr sz="2000">
                <a:solidFill>
                  <a:schemeClr val="tx1"/>
                </a:solidFill>
              </a:defRPr>
            </a:lvl1pPr>
            <a:lvl2pPr marL="457200" indent="-228600">
              <a:lnSpc>
                <a:spcPct val="95000"/>
              </a:lnSpc>
              <a:spcBef>
                <a:spcPts val="400"/>
              </a:spcBef>
              <a:defRPr sz="1600"/>
            </a:lvl2pPr>
            <a:lvl3pPr marL="630238" indent="-173038">
              <a:lnSpc>
                <a:spcPct val="95000"/>
              </a:lnSpc>
              <a:spcBef>
                <a:spcPts val="400"/>
              </a:spcBef>
              <a:tabLst/>
              <a:defRPr sz="1400"/>
            </a:lvl3pPr>
            <a:lvl4pPr marL="854075" indent="-163513">
              <a:lnSpc>
                <a:spcPct val="95000"/>
              </a:lnSpc>
              <a:spcBef>
                <a:spcPts val="400"/>
              </a:spcBef>
              <a:defRPr sz="1200"/>
            </a:lvl4pPr>
            <a:lvl5pPr marL="914377" indent="-182875">
              <a:lnSpc>
                <a:spcPct val="95000"/>
              </a:lnSpc>
              <a:spcBef>
                <a:spcPts val="40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E84F87F-8449-A245-BB18-FA95E3EE63A0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480" y="6534982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0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 and Content - WD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487680"/>
          </a:xfr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969818"/>
            <a:ext cx="11247120" cy="5202382"/>
          </a:xfrm>
        </p:spPr>
        <p:txBody>
          <a:bodyPr/>
          <a:lstStyle>
            <a:lvl1pPr marL="182875" indent="-182875">
              <a:lnSpc>
                <a:spcPct val="95000"/>
              </a:lnSpc>
              <a:spcBef>
                <a:spcPts val="1200"/>
              </a:spcBef>
              <a:defRPr sz="2200">
                <a:solidFill>
                  <a:schemeClr val="tx1"/>
                </a:solidFill>
              </a:defRPr>
            </a:lvl1pPr>
            <a:lvl2pPr marL="457200" indent="-223838">
              <a:lnSpc>
                <a:spcPct val="95000"/>
              </a:lnSpc>
              <a:spcBef>
                <a:spcPts val="400"/>
              </a:spcBef>
              <a:defRPr sz="1800"/>
            </a:lvl2pPr>
            <a:lvl3pPr marL="630238" indent="-173038">
              <a:lnSpc>
                <a:spcPct val="95000"/>
              </a:lnSpc>
              <a:spcBef>
                <a:spcPts val="400"/>
              </a:spcBef>
              <a:tabLst/>
              <a:defRPr sz="1600"/>
            </a:lvl3pPr>
            <a:lvl4pPr marL="854075" indent="-163513">
              <a:lnSpc>
                <a:spcPct val="95000"/>
              </a:lnSpc>
              <a:spcBef>
                <a:spcPts val="400"/>
              </a:spcBef>
              <a:defRPr sz="1400"/>
            </a:lvl4pPr>
            <a:lvl5pPr marL="914377" indent="-182875">
              <a:lnSpc>
                <a:spcPct val="95000"/>
              </a:lnSpc>
              <a:spcBef>
                <a:spcPts val="400"/>
              </a:spcBef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460163" y="6561138"/>
            <a:ext cx="244475" cy="18256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algn="r" defTabSz="1219170" rtl="0" eaLnBrk="1" fontAlgn="auto" hangingPunct="1">
              <a:spcBef>
                <a:spcPts val="0"/>
              </a:spcBef>
              <a:spcAft>
                <a:spcPts val="0"/>
              </a:spcAft>
              <a:defRPr sz="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8013" indent="-150813" algn="l" defTabSz="12176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+mn-ea"/>
                <a:cs typeface="+mn-cs"/>
              </a:defRPr>
            </a:lvl2pPr>
            <a:lvl3pPr marL="1217613" indent="-303213" algn="l" defTabSz="12176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+mn-ea"/>
                <a:cs typeface="+mn-cs"/>
              </a:defRPr>
            </a:lvl3pPr>
            <a:lvl4pPr marL="1827213" indent="-455613" algn="l" defTabSz="12176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+mn-ea"/>
                <a:cs typeface="+mn-cs"/>
              </a:defRPr>
            </a:lvl4pPr>
            <a:lvl5pPr marL="2436813" indent="-608013" algn="l" defTabSz="12176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Verdan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Verdan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Verdan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Verdana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622FA6C-2910-0445-9B1E-B08CFDCA6BF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6064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1551-C0A0-4E87-92CF-F361AB9B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1000"/>
            <a:ext cx="11201400" cy="57100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12E5-B09E-4DD7-A194-E9095F7C4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6A6BEE-FF3B-47E3-B20E-4F97A56E66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762000"/>
            <a:ext cx="11201560" cy="5715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1200"/>
              </a:spcBef>
              <a:buNone/>
              <a:defRPr sz="2200" b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552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1551-C0A0-4E87-92CF-F361AB9B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1000"/>
            <a:ext cx="11201400" cy="57100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6A6BEE-FF3B-47E3-B20E-4F97A56E66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240" y="762000"/>
            <a:ext cx="11201560" cy="5715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1200"/>
              </a:spcBef>
              <a:buNone/>
              <a:defRPr sz="2200" b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781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27AF-E679-4053-BE9A-B0EEC5E8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748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1551-C0A0-4E87-92CF-F361AB9B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1000"/>
            <a:ext cx="11201400" cy="571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12E5-B09E-4DD7-A194-E9095F7C4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5762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3517-2593-4E52-97CF-5405430F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3D14-DAD4-4A64-B58D-B11DBF28A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333500"/>
            <a:ext cx="5486400" cy="4351338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AC7E1-6242-448F-802A-62F8159BC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333500"/>
            <a:ext cx="5486400" cy="4351338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5E056E-4A29-4EC0-A52F-892D05FB5C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762000"/>
            <a:ext cx="11201400" cy="571500"/>
          </a:xfrm>
        </p:spPr>
        <p:txBody>
          <a:bodyPr/>
          <a:lstStyle>
            <a:lvl1pPr marL="0" indent="0">
              <a:buNone/>
              <a:defRPr sz="2200" b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320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3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3517-2593-4E52-97CF-5405430F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3D14-DAD4-4A64-B58D-B11DBF28A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333500"/>
            <a:ext cx="3566160" cy="4351338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AC7E1-6242-448F-802A-62F8159BC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7800" y="1333500"/>
            <a:ext cx="3566160" cy="4351338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5E056E-4A29-4EC0-A52F-892D05FB5C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762000"/>
            <a:ext cx="11201400" cy="571500"/>
          </a:xfrm>
        </p:spPr>
        <p:txBody>
          <a:bodyPr/>
          <a:lstStyle>
            <a:lvl1pPr marL="0" indent="0">
              <a:buNone/>
              <a:defRPr sz="2200" b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7B603B7-B656-1D4F-8D6B-C41F1E4732C6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162201" y="1333500"/>
            <a:ext cx="3566160" cy="4351338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359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2020-0D7A-462D-BA6D-D21F14E9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11201400" cy="2753019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34191-EEAD-4C63-8C9F-491E08079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3712768"/>
            <a:ext cx="11201400" cy="698978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942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32" userDrawn="1">
          <p15:clr>
            <a:srgbClr val="FBAE40"/>
          </p15:clr>
        </p15:guide>
        <p15:guide id="2" orient="horz" pos="232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61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8FF45-E5E9-4F0C-83CD-3BBE2746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1000"/>
            <a:ext cx="11201400" cy="571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A3F05-7989-4988-9030-55AF484B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333500"/>
            <a:ext cx="112014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70D1577-5D26-478F-A85E-CD7EC50A13A3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552451" y="6577246"/>
            <a:ext cx="1281112" cy="17359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E3C1984-9912-4255-91C0-31FCEFC76A17}"/>
              </a:ext>
            </a:extLst>
          </p:cNvPr>
          <p:cNvSpPr txBox="1">
            <a:spLocks/>
          </p:cNvSpPr>
          <p:nvPr userDrawn="1"/>
        </p:nvSpPr>
        <p:spPr>
          <a:xfrm>
            <a:off x="2072295" y="6534982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tabLst/>
              <a:defRPr sz="7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Western Digital Corporation or its affiliates. All rights reserved.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6F0C2B-8CFE-4A53-AA86-B9B63FC3BE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5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4" r:id="rId4"/>
    <p:sldLayoutId id="2147483650" r:id="rId5"/>
    <p:sldLayoutId id="2147483652" r:id="rId6"/>
    <p:sldLayoutId id="2147483663" r:id="rId7"/>
    <p:sldLayoutId id="2147483651" r:id="rId8"/>
    <p:sldLayoutId id="2147483655" r:id="rId9"/>
    <p:sldLayoutId id="2147483662" r:id="rId10"/>
    <p:sldLayoutId id="2147483664" r:id="rId11"/>
    <p:sldLayoutId id="2147483667" r:id="rId12"/>
    <p:sldLayoutId id="2147483669" r:id="rId13"/>
    <p:sldLayoutId id="2147483671" r:id="rId14"/>
    <p:sldLayoutId id="2147483672" r:id="rId15"/>
    <p:sldLayoutId id="2147483673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5000"/>
        </a:lnSpc>
        <a:spcBef>
          <a:spcPts val="400"/>
        </a:spcBef>
        <a:buClr>
          <a:schemeClr val="accent1"/>
        </a:buClr>
        <a:buFont typeface="Calibri" panose="020F050202020403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1450" algn="l" defTabSz="914400" rtl="0" eaLnBrk="1" latinLnBrk="0" hangingPunct="1">
        <a:lnSpc>
          <a:spcPct val="95000"/>
        </a:lnSpc>
        <a:spcBef>
          <a:spcPts val="4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defTabSz="914400" rtl="0" eaLnBrk="1" latinLnBrk="0" hangingPunct="1">
        <a:lnSpc>
          <a:spcPct val="95000"/>
        </a:lnSpc>
        <a:spcBef>
          <a:spcPts val="400"/>
        </a:spcBef>
        <a:buClr>
          <a:schemeClr val="accent1"/>
        </a:buClr>
        <a:buFont typeface="Calibri" panose="020F050202020403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5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936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840" userDrawn="1">
          <p15:clr>
            <a:srgbClr val="F26B43"/>
          </p15:clr>
        </p15:guide>
        <p15:guide id="5" orient="horz" pos="480" userDrawn="1">
          <p15:clr>
            <a:srgbClr val="F26B43"/>
          </p15:clr>
        </p15:guide>
        <p15:guide id="6" orient="horz" pos="120" userDrawn="1">
          <p15:clr>
            <a:srgbClr val="F26B43"/>
          </p15:clr>
        </p15:guide>
        <p15:guide id="7" pos="7392" userDrawn="1">
          <p15:clr>
            <a:srgbClr val="F26B43"/>
          </p15:clr>
        </p15:guide>
        <p15:guide id="8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2.svg"/><Relationship Id="rId3" Type="http://schemas.openxmlformats.org/officeDocument/2006/relationships/image" Target="../media/image7.png"/><Relationship Id="rId7" Type="http://schemas.openxmlformats.org/officeDocument/2006/relationships/image" Target="../media/image2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10" Type="http://schemas.openxmlformats.org/officeDocument/2006/relationships/image" Target="../media/image10.png"/><Relationship Id="rId9" Type="http://schemas.openxmlformats.org/officeDocument/2006/relationships/image" Target="../media/image28.sv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42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4909-B5A9-4AE6-9A7F-B0905F91A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399" y="1858803"/>
            <a:ext cx="10536677" cy="1544154"/>
          </a:xfrm>
        </p:spPr>
        <p:txBody>
          <a:bodyPr/>
          <a:lstStyle/>
          <a:p>
            <a:r>
              <a:rPr lang="en-US" sz="3200" dirty="0" smtClean="0"/>
              <a:t>RISC-V Coherence</a:t>
            </a:r>
            <a:br>
              <a:rPr lang="en-US" sz="3200" dirty="0" smtClean="0"/>
            </a:br>
            <a:r>
              <a:rPr lang="en-US" sz="2400" dirty="0" err="1" smtClean="0">
                <a:solidFill>
                  <a:schemeClr val="tx1"/>
                </a:solidFill>
              </a:rPr>
              <a:t>TileLink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dirty="0" err="1" smtClean="0">
                <a:solidFill>
                  <a:schemeClr val="tx1"/>
                </a:solidFill>
              </a:rPr>
              <a:t>OmniXtend</a:t>
            </a:r>
            <a:r>
              <a:rPr lang="en-US" sz="2400" dirty="0" smtClean="0">
                <a:solidFill>
                  <a:schemeClr val="tx1"/>
                </a:solidFill>
              </a:rPr>
              <a:t>: the path forward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A053D524-1476-4329-BB6B-8C470AC36B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  <a:spcBef>
                <a:spcPts val="1620"/>
              </a:spcBef>
              <a:spcAft>
                <a:spcPts val="1620"/>
              </a:spcAft>
            </a:pPr>
            <a:r>
              <a:rPr lang="en-US" sz="2000" dirty="0" smtClean="0"/>
              <a:t>March </a:t>
            </a:r>
            <a:r>
              <a:rPr lang="en-US" sz="2000" dirty="0" smtClean="0"/>
              <a:t>2021</a:t>
            </a: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74D6BE-245F-43E8-ABE5-BEDEC9C0F3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8B5C9D-C525-4EEF-AD8B-822C41FEF5FA}"/>
              </a:ext>
            </a:extLst>
          </p:cNvPr>
          <p:cNvGrpSpPr/>
          <p:nvPr/>
        </p:nvGrpSpPr>
        <p:grpSpPr>
          <a:xfrm>
            <a:off x="9682217" y="233417"/>
            <a:ext cx="2200166" cy="2200166"/>
            <a:chOff x="7084681" y="1314303"/>
            <a:chExt cx="3869473" cy="386947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8CFB9F0-BAC0-4C83-B9DE-8C462A44663C}"/>
                </a:ext>
              </a:extLst>
            </p:cNvPr>
            <p:cNvSpPr/>
            <p:nvPr/>
          </p:nvSpPr>
          <p:spPr>
            <a:xfrm>
              <a:off x="7084681" y="1314303"/>
              <a:ext cx="3869473" cy="3869473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accent3"/>
              </a:solidFill>
            </a:ln>
            <a:effectLst>
              <a:outerShdw blurRad="215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4F42F9A-19E5-4527-900A-8F8E6F59B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77820" y="2568564"/>
              <a:ext cx="3475971" cy="116445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203" y="5082840"/>
            <a:ext cx="5762380" cy="112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3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82961E-F170-E643-A4FC-02E1064786B3}"/>
              </a:ext>
            </a:extLst>
          </p:cNvPr>
          <p:cNvSpPr/>
          <p:nvPr/>
        </p:nvSpPr>
        <p:spPr>
          <a:xfrm>
            <a:off x="1193523" y="4575310"/>
            <a:ext cx="3647661" cy="17095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JP" b="1">
                <a:solidFill>
                  <a:schemeClr val="tx1"/>
                </a:solidFill>
              </a:rPr>
              <a:t>Node 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F5C3D5-8B2D-430D-9D72-4FF2A50A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OS (SO)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CA88E9-F693-43CB-B37E-76CE7B50C3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Similar to a regular SMP/NUMA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1C184B-F346-624A-A260-229B151B5959}"/>
              </a:ext>
            </a:extLst>
          </p:cNvPr>
          <p:cNvSpPr/>
          <p:nvPr/>
        </p:nvSpPr>
        <p:spPr>
          <a:xfrm>
            <a:off x="1392305" y="5360502"/>
            <a:ext cx="685800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CPU0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DE2979-C47E-214F-B2D3-4BCAC8E73A2F}"/>
              </a:ext>
            </a:extLst>
          </p:cNvPr>
          <p:cNvSpPr/>
          <p:nvPr/>
        </p:nvSpPr>
        <p:spPr>
          <a:xfrm>
            <a:off x="2250383" y="5360501"/>
            <a:ext cx="685800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CPU1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FE8430-2A1F-B84B-ACB4-1152878D30B2}"/>
              </a:ext>
            </a:extLst>
          </p:cNvPr>
          <p:cNvSpPr/>
          <p:nvPr/>
        </p:nvSpPr>
        <p:spPr>
          <a:xfrm>
            <a:off x="1392305" y="4717771"/>
            <a:ext cx="3260034" cy="487017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memory0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469DD6-AC28-C440-BED6-683A3C64FA3E}"/>
              </a:ext>
            </a:extLst>
          </p:cNvPr>
          <p:cNvSpPr/>
          <p:nvPr/>
        </p:nvSpPr>
        <p:spPr>
          <a:xfrm>
            <a:off x="3108461" y="5360500"/>
            <a:ext cx="685800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CPU2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9739E2-7BDE-364C-AA24-956A5DF2D326}"/>
              </a:ext>
            </a:extLst>
          </p:cNvPr>
          <p:cNvSpPr/>
          <p:nvPr/>
        </p:nvSpPr>
        <p:spPr>
          <a:xfrm>
            <a:off x="3966539" y="5360499"/>
            <a:ext cx="685800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CPU3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185CB8-5D0F-8A4A-BD78-26B85DF47377}"/>
              </a:ext>
            </a:extLst>
          </p:cNvPr>
          <p:cNvSpPr/>
          <p:nvPr/>
        </p:nvSpPr>
        <p:spPr>
          <a:xfrm>
            <a:off x="7650642" y="4575310"/>
            <a:ext cx="3647661" cy="17095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JP" b="1">
                <a:solidFill>
                  <a:schemeClr val="tx1"/>
                </a:solidFill>
              </a:rPr>
              <a:t>Node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19244F-4416-DC48-A139-A81E84DC39C2}"/>
              </a:ext>
            </a:extLst>
          </p:cNvPr>
          <p:cNvSpPr/>
          <p:nvPr/>
        </p:nvSpPr>
        <p:spPr>
          <a:xfrm>
            <a:off x="7849424" y="5360502"/>
            <a:ext cx="685800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CPU0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214733-2C9A-1141-BD49-3CD90D967F17}"/>
              </a:ext>
            </a:extLst>
          </p:cNvPr>
          <p:cNvSpPr/>
          <p:nvPr/>
        </p:nvSpPr>
        <p:spPr>
          <a:xfrm>
            <a:off x="8707502" y="5360501"/>
            <a:ext cx="685800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CPU1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F7CC05-0501-1F48-A1BA-241559C28B66}"/>
              </a:ext>
            </a:extLst>
          </p:cNvPr>
          <p:cNvSpPr/>
          <p:nvPr/>
        </p:nvSpPr>
        <p:spPr>
          <a:xfrm>
            <a:off x="7849424" y="4717771"/>
            <a:ext cx="3260034" cy="487017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memory1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949C7B-9DC5-E643-8C62-B1C872053F1E}"/>
              </a:ext>
            </a:extLst>
          </p:cNvPr>
          <p:cNvSpPr/>
          <p:nvPr/>
        </p:nvSpPr>
        <p:spPr>
          <a:xfrm>
            <a:off x="9565580" y="5360500"/>
            <a:ext cx="685800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CPU2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C71688-29E3-2842-89C4-AD6F0691A06D}"/>
              </a:ext>
            </a:extLst>
          </p:cNvPr>
          <p:cNvSpPr/>
          <p:nvPr/>
        </p:nvSpPr>
        <p:spPr>
          <a:xfrm>
            <a:off x="10423658" y="5360499"/>
            <a:ext cx="685800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CPU3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FCAF3-E6FF-7F45-9D19-F45CB76FF9C9}"/>
              </a:ext>
            </a:extLst>
          </p:cNvPr>
          <p:cNvSpPr/>
          <p:nvPr/>
        </p:nvSpPr>
        <p:spPr>
          <a:xfrm>
            <a:off x="2747340" y="1550495"/>
            <a:ext cx="7109792" cy="21849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JP" b="1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64D53C-5FF2-2B4B-8587-784E1CBE5072}"/>
              </a:ext>
            </a:extLst>
          </p:cNvPr>
          <p:cNvSpPr/>
          <p:nvPr/>
        </p:nvSpPr>
        <p:spPr>
          <a:xfrm>
            <a:off x="2946122" y="2425139"/>
            <a:ext cx="685800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CPU0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195EF0-2434-8240-8BAB-04F735BF24CA}"/>
              </a:ext>
            </a:extLst>
          </p:cNvPr>
          <p:cNvSpPr/>
          <p:nvPr/>
        </p:nvSpPr>
        <p:spPr>
          <a:xfrm>
            <a:off x="3804200" y="2425138"/>
            <a:ext cx="685800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CPU1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CECFC1-1C8A-AC4A-9C6A-3D30731C5232}"/>
              </a:ext>
            </a:extLst>
          </p:cNvPr>
          <p:cNvSpPr/>
          <p:nvPr/>
        </p:nvSpPr>
        <p:spPr>
          <a:xfrm>
            <a:off x="2946122" y="1744302"/>
            <a:ext cx="3316356" cy="487017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memory0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E8C93E-C5D1-8F4C-A2EE-A2883AF8607A}"/>
              </a:ext>
            </a:extLst>
          </p:cNvPr>
          <p:cNvSpPr/>
          <p:nvPr/>
        </p:nvSpPr>
        <p:spPr>
          <a:xfrm>
            <a:off x="4662278" y="2425137"/>
            <a:ext cx="685800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CPU2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9F4DFC-66BA-2C44-9BE4-FE67273B0863}"/>
              </a:ext>
            </a:extLst>
          </p:cNvPr>
          <p:cNvSpPr/>
          <p:nvPr/>
        </p:nvSpPr>
        <p:spPr>
          <a:xfrm>
            <a:off x="5520356" y="2425136"/>
            <a:ext cx="685800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CPU3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115233-EF45-614D-A3C8-7B1E7E5998CF}"/>
              </a:ext>
            </a:extLst>
          </p:cNvPr>
          <p:cNvSpPr/>
          <p:nvPr/>
        </p:nvSpPr>
        <p:spPr>
          <a:xfrm>
            <a:off x="6318800" y="2425136"/>
            <a:ext cx="685800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CPU4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08EE4D-0855-9A43-9E5D-F662E3A9E962}"/>
              </a:ext>
            </a:extLst>
          </p:cNvPr>
          <p:cNvSpPr/>
          <p:nvPr/>
        </p:nvSpPr>
        <p:spPr>
          <a:xfrm>
            <a:off x="7176878" y="2425135"/>
            <a:ext cx="685800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CPU5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770851-259F-F448-A16B-D1EF6799DEDA}"/>
              </a:ext>
            </a:extLst>
          </p:cNvPr>
          <p:cNvSpPr/>
          <p:nvPr/>
        </p:nvSpPr>
        <p:spPr>
          <a:xfrm>
            <a:off x="6262478" y="1744302"/>
            <a:ext cx="3316356" cy="487017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memory1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5515B4-F628-384B-B445-200921D8F2CD}"/>
              </a:ext>
            </a:extLst>
          </p:cNvPr>
          <p:cNvSpPr/>
          <p:nvPr/>
        </p:nvSpPr>
        <p:spPr>
          <a:xfrm>
            <a:off x="8034956" y="2425134"/>
            <a:ext cx="685800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CPU6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ACBDA1-218D-064E-9954-DA74A9B966CC}"/>
              </a:ext>
            </a:extLst>
          </p:cNvPr>
          <p:cNvSpPr/>
          <p:nvPr/>
        </p:nvSpPr>
        <p:spPr>
          <a:xfrm>
            <a:off x="8893034" y="2425133"/>
            <a:ext cx="685800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CPU7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D02801-05EF-4C49-BDF2-D947A482CE19}"/>
              </a:ext>
            </a:extLst>
          </p:cNvPr>
          <p:cNvCxnSpPr/>
          <p:nvPr/>
        </p:nvCxnSpPr>
        <p:spPr>
          <a:xfrm>
            <a:off x="6262478" y="1550495"/>
            <a:ext cx="0" cy="17791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986FC2-416C-BF4D-ADA8-A0CFCB978A9A}"/>
              </a:ext>
            </a:extLst>
          </p:cNvPr>
          <p:cNvCxnSpPr/>
          <p:nvPr/>
        </p:nvCxnSpPr>
        <p:spPr>
          <a:xfrm flipH="1">
            <a:off x="2946122" y="3071182"/>
            <a:ext cx="33163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7C40E0-47DC-6F42-8C17-90559A72A8EA}"/>
              </a:ext>
            </a:extLst>
          </p:cNvPr>
          <p:cNvCxnSpPr/>
          <p:nvPr/>
        </p:nvCxnSpPr>
        <p:spPr>
          <a:xfrm flipH="1">
            <a:off x="6262478" y="3074495"/>
            <a:ext cx="33163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B80BE6-8A38-6A4C-A54C-3C1BC24031C7}"/>
              </a:ext>
            </a:extLst>
          </p:cNvPr>
          <p:cNvSpPr txBox="1"/>
          <p:nvPr/>
        </p:nvSpPr>
        <p:spPr>
          <a:xfrm>
            <a:off x="2946121" y="3074495"/>
            <a:ext cx="331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/>
              <a:t>NUMA node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CD91DE-6070-0D41-929E-60CB1D76C994}"/>
              </a:ext>
            </a:extLst>
          </p:cNvPr>
          <p:cNvSpPr txBox="1"/>
          <p:nvPr/>
        </p:nvSpPr>
        <p:spPr>
          <a:xfrm>
            <a:off x="6274074" y="3077886"/>
            <a:ext cx="331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/>
              <a:t>NUMA node 1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998132D8-F93D-7B4D-BFE8-B4BB0D141FA1}"/>
              </a:ext>
            </a:extLst>
          </p:cNvPr>
          <p:cNvSpPr/>
          <p:nvPr/>
        </p:nvSpPr>
        <p:spPr>
          <a:xfrm>
            <a:off x="5298382" y="4708248"/>
            <a:ext cx="1928186" cy="1443653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OmniXtend fabric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F3DB61E-2FA1-F44B-8CDD-C51FEBA3439E}"/>
              </a:ext>
            </a:extLst>
          </p:cNvPr>
          <p:cNvCxnSpPr>
            <a:cxnSpLocks/>
            <a:stCxn id="7" idx="3"/>
            <a:endCxn id="38" idx="2"/>
          </p:cNvCxnSpPr>
          <p:nvPr/>
        </p:nvCxnSpPr>
        <p:spPr>
          <a:xfrm flipV="1">
            <a:off x="4841184" y="5430075"/>
            <a:ext cx="46317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01C1AB-1586-C343-9722-3DDAF251FD8C}"/>
              </a:ext>
            </a:extLst>
          </p:cNvPr>
          <p:cNvCxnSpPr>
            <a:cxnSpLocks/>
            <a:stCxn id="38" idx="0"/>
            <a:endCxn id="13" idx="1"/>
          </p:cNvCxnSpPr>
          <p:nvPr/>
        </p:nvCxnSpPr>
        <p:spPr>
          <a:xfrm>
            <a:off x="7224961" y="5430075"/>
            <a:ext cx="42568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Up Arrow 47">
            <a:extLst>
              <a:ext uri="{FF2B5EF4-FFF2-40B4-BE49-F238E27FC236}">
                <a16:creationId xmlns:a16="http://schemas.microsoft.com/office/drawing/2014/main" id="{F3860F39-108D-BE41-B61E-258826649A33}"/>
              </a:ext>
            </a:extLst>
          </p:cNvPr>
          <p:cNvSpPr/>
          <p:nvPr/>
        </p:nvSpPr>
        <p:spPr>
          <a:xfrm>
            <a:off x="5097941" y="3902759"/>
            <a:ext cx="2329068" cy="5864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8651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71D1-C5DB-424E-9987-F0218CED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Independent Nodes (IN)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347A2-2459-4840-8ADE-FA2AA4204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0721" y="5511667"/>
            <a:ext cx="9706465" cy="878623"/>
          </a:xfr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Each node boots independent instance of Linux</a:t>
            </a:r>
          </a:p>
          <a:p>
            <a:r>
              <a:rPr lang="en-US">
                <a:solidFill>
                  <a:prstClr val="black"/>
                </a:solidFill>
              </a:rPr>
              <a:t>Access shared memory exposed by a kernel driver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2CD9E-0D8D-904F-9551-24C2F3508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</a:rPr>
              <a:t>Experimental approach that can scale</a:t>
            </a:r>
            <a:endParaRPr lang="en-US"/>
          </a:p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FF9F9F-6759-9648-9146-7C38EF7107D8}"/>
              </a:ext>
            </a:extLst>
          </p:cNvPr>
          <p:cNvSpPr/>
          <p:nvPr/>
        </p:nvSpPr>
        <p:spPr>
          <a:xfrm>
            <a:off x="1476165" y="2179412"/>
            <a:ext cx="3647661" cy="17095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JP" b="1">
                <a:solidFill>
                  <a:schemeClr val="tx1"/>
                </a:solidFill>
              </a:rPr>
              <a:t>Node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EC6739-C3E2-D24C-903F-187E052061D7}"/>
              </a:ext>
            </a:extLst>
          </p:cNvPr>
          <p:cNvSpPr/>
          <p:nvPr/>
        </p:nvSpPr>
        <p:spPr>
          <a:xfrm>
            <a:off x="1674947" y="2964604"/>
            <a:ext cx="685800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CPU0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B24AD3-AA3F-6243-BA31-D3A1238A4D37}"/>
              </a:ext>
            </a:extLst>
          </p:cNvPr>
          <p:cNvSpPr/>
          <p:nvPr/>
        </p:nvSpPr>
        <p:spPr>
          <a:xfrm>
            <a:off x="2533025" y="2964603"/>
            <a:ext cx="685800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CPU1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43D4FB-B9FD-9A4C-909E-6EC1C5F48543}"/>
              </a:ext>
            </a:extLst>
          </p:cNvPr>
          <p:cNvSpPr/>
          <p:nvPr/>
        </p:nvSpPr>
        <p:spPr>
          <a:xfrm>
            <a:off x="1674947" y="2321873"/>
            <a:ext cx="3260034" cy="487017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memory0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33ED43-35C4-564F-9B17-8164DEDE7B77}"/>
              </a:ext>
            </a:extLst>
          </p:cNvPr>
          <p:cNvSpPr/>
          <p:nvPr/>
        </p:nvSpPr>
        <p:spPr>
          <a:xfrm>
            <a:off x="3391103" y="2964602"/>
            <a:ext cx="685800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CPU2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F84E51-6F13-294C-95FC-84354B849878}"/>
              </a:ext>
            </a:extLst>
          </p:cNvPr>
          <p:cNvSpPr/>
          <p:nvPr/>
        </p:nvSpPr>
        <p:spPr>
          <a:xfrm>
            <a:off x="4249181" y="2964601"/>
            <a:ext cx="685800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CPU3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A08C64-9997-6847-A85B-D633D401E6B8}"/>
              </a:ext>
            </a:extLst>
          </p:cNvPr>
          <p:cNvSpPr/>
          <p:nvPr/>
        </p:nvSpPr>
        <p:spPr>
          <a:xfrm>
            <a:off x="5587005" y="2179412"/>
            <a:ext cx="3647661" cy="17095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JP" b="1">
                <a:solidFill>
                  <a:schemeClr val="tx1"/>
                </a:solidFill>
              </a:rPr>
              <a:t>Node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EBA34-9C63-C944-A7A7-F5A05491FBCB}"/>
              </a:ext>
            </a:extLst>
          </p:cNvPr>
          <p:cNvSpPr/>
          <p:nvPr/>
        </p:nvSpPr>
        <p:spPr>
          <a:xfrm>
            <a:off x="5785787" y="2964604"/>
            <a:ext cx="685800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CPU0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B4B135-D718-3941-8A94-F546535C1E17}"/>
              </a:ext>
            </a:extLst>
          </p:cNvPr>
          <p:cNvSpPr/>
          <p:nvPr/>
        </p:nvSpPr>
        <p:spPr>
          <a:xfrm>
            <a:off x="6643865" y="2964603"/>
            <a:ext cx="685800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CPU1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DF58F2-6137-F044-88CD-95D3929EDBB6}"/>
              </a:ext>
            </a:extLst>
          </p:cNvPr>
          <p:cNvSpPr/>
          <p:nvPr/>
        </p:nvSpPr>
        <p:spPr>
          <a:xfrm>
            <a:off x="5785787" y="2321873"/>
            <a:ext cx="3260034" cy="487017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memory1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C1BB21-E249-5B42-A56F-F69FE21032E6}"/>
              </a:ext>
            </a:extLst>
          </p:cNvPr>
          <p:cNvSpPr/>
          <p:nvPr/>
        </p:nvSpPr>
        <p:spPr>
          <a:xfrm>
            <a:off x="7501943" y="2964602"/>
            <a:ext cx="685800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CPU2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9BA149-E013-494F-A301-E3FE85D77624}"/>
              </a:ext>
            </a:extLst>
          </p:cNvPr>
          <p:cNvSpPr/>
          <p:nvPr/>
        </p:nvSpPr>
        <p:spPr>
          <a:xfrm>
            <a:off x="8360021" y="2964601"/>
            <a:ext cx="685800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CPU3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74C45926-D2A1-8E4A-A3D4-8B71E4D24602}"/>
              </a:ext>
            </a:extLst>
          </p:cNvPr>
          <p:cNvSpPr/>
          <p:nvPr/>
        </p:nvSpPr>
        <p:spPr>
          <a:xfrm>
            <a:off x="4355206" y="4173865"/>
            <a:ext cx="1928186" cy="1443653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OmniXtend fabric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FA7B81-6C6A-5C47-9090-3E800EAAE84C}"/>
              </a:ext>
            </a:extLst>
          </p:cNvPr>
          <p:cNvCxnSpPr>
            <a:cxnSpLocks/>
            <a:stCxn id="6" idx="2"/>
            <a:endCxn id="18" idx="2"/>
          </p:cNvCxnSpPr>
          <p:nvPr/>
        </p:nvCxnSpPr>
        <p:spPr>
          <a:xfrm>
            <a:off x="3299996" y="3888943"/>
            <a:ext cx="1061191" cy="1006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4EF4A1-F85C-F842-BB00-8641DCE907C8}"/>
              </a:ext>
            </a:extLst>
          </p:cNvPr>
          <p:cNvCxnSpPr>
            <a:cxnSpLocks/>
            <a:stCxn id="18" idx="0"/>
            <a:endCxn id="12" idx="2"/>
          </p:cNvCxnSpPr>
          <p:nvPr/>
        </p:nvCxnSpPr>
        <p:spPr>
          <a:xfrm flipV="1">
            <a:off x="6281785" y="3888943"/>
            <a:ext cx="1129051" cy="1006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256D3EC-B856-9041-A6E7-331E5FFF38D5}"/>
              </a:ext>
            </a:extLst>
          </p:cNvPr>
          <p:cNvSpPr/>
          <p:nvPr/>
        </p:nvSpPr>
        <p:spPr>
          <a:xfrm>
            <a:off x="3725399" y="1251093"/>
            <a:ext cx="3260034" cy="487017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shared memory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1E7129-872A-6546-A49D-F1AC8E3E7FBA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934981" y="1738110"/>
            <a:ext cx="420435" cy="59768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7B186D-AD47-B24B-B45D-37F5164CC62E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5355416" y="1738110"/>
            <a:ext cx="2060388" cy="583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8CBD02-5018-0841-994E-2CF477085E7B}"/>
              </a:ext>
            </a:extLst>
          </p:cNvPr>
          <p:cNvCxnSpPr>
            <a:cxnSpLocks/>
          </p:cNvCxnSpPr>
          <p:nvPr/>
        </p:nvCxnSpPr>
        <p:spPr>
          <a:xfrm>
            <a:off x="6985433" y="1738110"/>
            <a:ext cx="2060388" cy="59768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16798E-532E-8F4D-A157-5FFF09DE09E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304964" y="1738110"/>
            <a:ext cx="420436" cy="583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93F92D-F931-0040-AB84-C1861DA82690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3304964" y="2321873"/>
            <a:ext cx="0" cy="4870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D75F49-2929-C24E-B73D-12F28A3763D9}"/>
              </a:ext>
            </a:extLst>
          </p:cNvPr>
          <p:cNvCxnSpPr>
            <a:cxnSpLocks/>
          </p:cNvCxnSpPr>
          <p:nvPr/>
        </p:nvCxnSpPr>
        <p:spPr>
          <a:xfrm>
            <a:off x="7410835" y="2335791"/>
            <a:ext cx="0" cy="4870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AC68-1901-364D-874B-75E4FC17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system emulation?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C5CF4-8376-6941-BE39-1A808FAD5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33499"/>
            <a:ext cx="4023706" cy="5095009"/>
          </a:xfrm>
        </p:spPr>
        <p:txBody>
          <a:bodyPr/>
          <a:lstStyle/>
          <a:p>
            <a:r>
              <a:rPr lang="en-US" dirty="0"/>
              <a:t>An OmniXtend system consists of distributed compute, memory, storage and optional accelerator nodes</a:t>
            </a:r>
          </a:p>
          <a:p>
            <a:r>
              <a:rPr lang="en-US" dirty="0"/>
              <a:t>Nodes are connected to a traditional switch or programmable switch with enhanced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9A989-9D69-F443-A9C5-F66E5BE13D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Implement the entire OmniXtend protocol in Qemu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860983" y="1886187"/>
            <a:ext cx="5329807" cy="4278407"/>
            <a:chOff x="5860983" y="1886187"/>
            <a:chExt cx="5329807" cy="427840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43DBB1C-AC79-754A-B1C8-B00F4CE688F8}"/>
                </a:ext>
              </a:extLst>
            </p:cNvPr>
            <p:cNvGrpSpPr/>
            <p:nvPr/>
          </p:nvGrpSpPr>
          <p:grpSpPr>
            <a:xfrm>
              <a:off x="5860983" y="4106145"/>
              <a:ext cx="2016525" cy="867021"/>
              <a:chOff x="2258281" y="4166312"/>
              <a:chExt cx="2415093" cy="86702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80BCC90-9E6B-FB41-B03F-51C6A5C0FDC4}"/>
                  </a:ext>
                </a:extLst>
              </p:cNvPr>
              <p:cNvSpPr/>
              <p:nvPr/>
            </p:nvSpPr>
            <p:spPr>
              <a:xfrm>
                <a:off x="2258281" y="4166312"/>
                <a:ext cx="1519660" cy="8670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ML Accelerator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0574C4-BAE3-7341-BDA6-4A8A5A0820B6}"/>
                  </a:ext>
                </a:extLst>
              </p:cNvPr>
              <p:cNvSpPr/>
              <p:nvPr/>
            </p:nvSpPr>
            <p:spPr>
              <a:xfrm>
                <a:off x="3803311" y="4496092"/>
                <a:ext cx="447672" cy="2303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err="1"/>
                  <a:t>phy</a:t>
                </a:r>
                <a:endParaRPr lang="en-US" sz="100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A887D02-35EB-4540-9E58-540CDBBA5D9D}"/>
                  </a:ext>
                </a:extLst>
              </p:cNvPr>
              <p:cNvCxnSpPr>
                <a:cxnSpLocks/>
                <a:stCxn id="17" idx="3"/>
                <a:endCxn id="6" idx="1"/>
              </p:cNvCxnSpPr>
              <p:nvPr/>
            </p:nvCxnSpPr>
            <p:spPr>
              <a:xfrm flipV="1">
                <a:off x="4250983" y="4592531"/>
                <a:ext cx="422391" cy="18723"/>
              </a:xfrm>
              <a:prstGeom prst="straightConnector1">
                <a:avLst/>
              </a:prstGeom>
              <a:ln w="3810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DE5C10-DB3E-B94E-ACCD-9800C03967F5}"/>
                </a:ext>
              </a:extLst>
            </p:cNvPr>
            <p:cNvSpPr/>
            <p:nvPr/>
          </p:nvSpPr>
          <p:spPr>
            <a:xfrm>
              <a:off x="7877508" y="4089271"/>
              <a:ext cx="1127890" cy="88618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Switch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C0AD223-0BBB-1C4D-9A5B-D3D9EAF4F541}"/>
                </a:ext>
              </a:extLst>
            </p:cNvPr>
            <p:cNvGrpSpPr/>
            <p:nvPr/>
          </p:nvGrpSpPr>
          <p:grpSpPr>
            <a:xfrm>
              <a:off x="6081855" y="1886187"/>
              <a:ext cx="2064097" cy="1891656"/>
              <a:chOff x="1368622" y="1765457"/>
              <a:chExt cx="2472066" cy="18916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433ECDC-B67E-734F-BE14-0235377AE1DC}"/>
                  </a:ext>
                </a:extLst>
              </p:cNvPr>
              <p:cNvSpPr/>
              <p:nvPr/>
            </p:nvSpPr>
            <p:spPr>
              <a:xfrm>
                <a:off x="1496290" y="2218225"/>
                <a:ext cx="1839191" cy="1438888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1DFB1E-5180-D549-9F45-F59FC59EA329}"/>
                  </a:ext>
                </a:extLst>
              </p:cNvPr>
              <p:cNvSpPr txBox="1"/>
              <p:nvPr/>
            </p:nvSpPr>
            <p:spPr>
              <a:xfrm>
                <a:off x="1368622" y="1765457"/>
                <a:ext cx="247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OmniXtend Node 0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90D0384-6769-4C45-B0A7-09637D18DD5D}"/>
                  </a:ext>
                </a:extLst>
              </p:cNvPr>
              <p:cNvSpPr/>
              <p:nvPr/>
            </p:nvSpPr>
            <p:spPr>
              <a:xfrm>
                <a:off x="2798619" y="3266999"/>
                <a:ext cx="536863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err="1"/>
                  <a:t>phy</a:t>
                </a:r>
                <a:endParaRPr lang="en-US" sz="1200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A796130-72B2-964D-9021-98993C93047F}"/>
                  </a:ext>
                </a:extLst>
              </p:cNvPr>
              <p:cNvCxnSpPr/>
              <p:nvPr/>
            </p:nvCxnSpPr>
            <p:spPr>
              <a:xfrm>
                <a:off x="1496290" y="3131127"/>
                <a:ext cx="1839192" cy="0"/>
              </a:xfrm>
              <a:prstGeom prst="line">
                <a:avLst/>
              </a:prstGeom>
              <a:ln w="571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0437E70-4FC5-2045-9BE8-C4D12459FD77}"/>
                  </a:ext>
                </a:extLst>
              </p:cNvPr>
              <p:cNvSpPr txBox="1"/>
              <p:nvPr/>
            </p:nvSpPr>
            <p:spPr>
              <a:xfrm>
                <a:off x="1690255" y="322756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kernel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6C78C11-5DCE-8F4A-8E19-FBF02F7DDA5E}"/>
                  </a:ext>
                </a:extLst>
              </p:cNvPr>
              <p:cNvSpPr/>
              <p:nvPr/>
            </p:nvSpPr>
            <p:spPr>
              <a:xfrm>
                <a:off x="1690256" y="2308119"/>
                <a:ext cx="1366370" cy="6445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Qemu emulation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550E19-FDE4-9E45-A6C4-BA9EE1653513}"/>
                </a:ext>
              </a:extLst>
            </p:cNvPr>
            <p:cNvGrpSpPr/>
            <p:nvPr/>
          </p:nvGrpSpPr>
          <p:grpSpPr>
            <a:xfrm>
              <a:off x="9072927" y="1902106"/>
              <a:ext cx="2064098" cy="1875737"/>
              <a:chOff x="1036314" y="1781376"/>
              <a:chExt cx="2472067" cy="187573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9EBE419-18D2-B146-8404-703340F7EC33}"/>
                  </a:ext>
                </a:extLst>
              </p:cNvPr>
              <p:cNvSpPr/>
              <p:nvPr/>
            </p:nvSpPr>
            <p:spPr>
              <a:xfrm>
                <a:off x="1496290" y="2218225"/>
                <a:ext cx="1839192" cy="1438888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BFE20CE-B05A-C841-A1CC-8FD67BB00387}"/>
                  </a:ext>
                </a:extLst>
              </p:cNvPr>
              <p:cNvSpPr txBox="1"/>
              <p:nvPr/>
            </p:nvSpPr>
            <p:spPr>
              <a:xfrm>
                <a:off x="1036314" y="1781376"/>
                <a:ext cx="24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OmniXtend Node 1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CE134C-9174-BE4D-8515-FAEC43020757}"/>
                  </a:ext>
                </a:extLst>
              </p:cNvPr>
              <p:cNvSpPr/>
              <p:nvPr/>
            </p:nvSpPr>
            <p:spPr>
              <a:xfrm>
                <a:off x="1502599" y="3287234"/>
                <a:ext cx="536864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err="1"/>
                  <a:t>phy</a:t>
                </a:r>
                <a:endParaRPr lang="en-US" sz="120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20F3433-496C-3447-8AAB-04C78220EB93}"/>
                  </a:ext>
                </a:extLst>
              </p:cNvPr>
              <p:cNvCxnSpPr/>
              <p:nvPr/>
            </p:nvCxnSpPr>
            <p:spPr>
              <a:xfrm>
                <a:off x="1496290" y="3131127"/>
                <a:ext cx="1839192" cy="0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2023CC-E3B7-744D-9319-ECFF4AC92573}"/>
                  </a:ext>
                </a:extLst>
              </p:cNvPr>
              <p:cNvSpPr txBox="1"/>
              <p:nvPr/>
            </p:nvSpPr>
            <p:spPr>
              <a:xfrm>
                <a:off x="2246199" y="322276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kernel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B974C14-C374-0F46-B940-40BEBD0E40FD}"/>
                  </a:ext>
                </a:extLst>
              </p:cNvPr>
              <p:cNvSpPr/>
              <p:nvPr/>
            </p:nvSpPr>
            <p:spPr>
              <a:xfrm>
                <a:off x="1690255" y="2308119"/>
                <a:ext cx="1470344" cy="6444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Qemu emulation</a:t>
                </a:r>
              </a:p>
            </p:txBody>
          </p:sp>
        </p:grp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3B3D9EAD-E81C-6E48-9925-BA11EA5B0E3E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7724121" y="3572395"/>
              <a:ext cx="391386" cy="496094"/>
            </a:xfrm>
            <a:prstGeom prst="bentConnector2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EC15C0C3-FD46-6C4B-AD8B-594E3FD19A06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rot="10800000" flipV="1">
              <a:off x="8725728" y="3592629"/>
              <a:ext cx="736532" cy="496641"/>
            </a:xfrm>
            <a:prstGeom prst="bentConnector3">
              <a:avLst>
                <a:gd name="adj1" fmla="val 100288"/>
              </a:avLst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95E89C8-8D48-874D-96BE-B8E49B807386}"/>
                </a:ext>
              </a:extLst>
            </p:cNvPr>
            <p:cNvGrpSpPr/>
            <p:nvPr/>
          </p:nvGrpSpPr>
          <p:grpSpPr>
            <a:xfrm>
              <a:off x="5927826" y="5297573"/>
              <a:ext cx="1670531" cy="867021"/>
              <a:chOff x="2368478" y="5465617"/>
              <a:chExt cx="2000711" cy="86702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9284D5-A65C-1741-A006-13B1B6ACFCBF}"/>
                  </a:ext>
                </a:extLst>
              </p:cNvPr>
              <p:cNvSpPr/>
              <p:nvPr/>
            </p:nvSpPr>
            <p:spPr>
              <a:xfrm>
                <a:off x="2368478" y="5465617"/>
                <a:ext cx="935182" cy="3758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NVM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35F34D-EDFF-9C4F-90FA-5D33C341DD81}"/>
                  </a:ext>
                </a:extLst>
              </p:cNvPr>
              <p:cNvSpPr/>
              <p:nvPr/>
            </p:nvSpPr>
            <p:spPr>
              <a:xfrm>
                <a:off x="2662888" y="5720127"/>
                <a:ext cx="935184" cy="3758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NVM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1D49681-059A-9C48-9922-671C6668B00D}"/>
                  </a:ext>
                </a:extLst>
              </p:cNvPr>
              <p:cNvSpPr/>
              <p:nvPr/>
            </p:nvSpPr>
            <p:spPr>
              <a:xfrm>
                <a:off x="2967686" y="5956765"/>
                <a:ext cx="935184" cy="3758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NVM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747A865-9D8D-1B4C-B6E6-24584BDC3BAD}"/>
                  </a:ext>
                </a:extLst>
              </p:cNvPr>
              <p:cNvSpPr/>
              <p:nvPr/>
            </p:nvSpPr>
            <p:spPr>
              <a:xfrm>
                <a:off x="3921517" y="6054911"/>
                <a:ext cx="447672" cy="2303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err="1"/>
                  <a:t>phy</a:t>
                </a:r>
                <a:endParaRPr lang="en-US" sz="10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AF5FD03-306D-D248-A3B3-020A42EC20D7}"/>
                </a:ext>
              </a:extLst>
            </p:cNvPr>
            <p:cNvGrpSpPr/>
            <p:nvPr/>
          </p:nvGrpSpPr>
          <p:grpSpPr>
            <a:xfrm>
              <a:off x="9126691" y="4293489"/>
              <a:ext cx="2064099" cy="1864840"/>
              <a:chOff x="976180" y="1792273"/>
              <a:chExt cx="2472068" cy="186484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27324B6-B029-4F43-8435-6DD52128F92F}"/>
                  </a:ext>
                </a:extLst>
              </p:cNvPr>
              <p:cNvSpPr/>
              <p:nvPr/>
            </p:nvSpPr>
            <p:spPr>
              <a:xfrm>
                <a:off x="1496289" y="2218225"/>
                <a:ext cx="1817567" cy="1438888"/>
              </a:xfrm>
              <a:prstGeom prst="rect">
                <a:avLst/>
              </a:prstGeom>
              <a:solidFill>
                <a:srgbClr val="E98E82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/>
                  <a:t>FPGA/ASIC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57CD87-40DE-D941-A717-0E48DC0246D2}"/>
                  </a:ext>
                </a:extLst>
              </p:cNvPr>
              <p:cNvSpPr txBox="1"/>
              <p:nvPr/>
            </p:nvSpPr>
            <p:spPr>
              <a:xfrm>
                <a:off x="976180" y="1792273"/>
                <a:ext cx="2472068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OmniXtend Node 2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60651B0-B7A8-A24D-900A-FE03DCF648A9}"/>
                  </a:ext>
                </a:extLst>
              </p:cNvPr>
              <p:cNvSpPr/>
              <p:nvPr/>
            </p:nvSpPr>
            <p:spPr>
              <a:xfrm>
                <a:off x="1496290" y="3287781"/>
                <a:ext cx="536864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err="1">
                    <a:solidFill>
                      <a:schemeClr val="bg1"/>
                    </a:solidFill>
                  </a:rPr>
                  <a:t>phy</a:t>
                </a:r>
                <a:endParaRPr lang="en-US" sz="140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E6F56EA5-D269-9C46-AA23-E6BF1A44F5E6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rot="16200000" flipH="1">
              <a:off x="8647663" y="5060359"/>
              <a:ext cx="1009523" cy="817083"/>
            </a:xfrm>
            <a:prstGeom prst="bentConnector2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10CF769A-7343-5441-AE09-6B73223B1561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7598357" y="4975457"/>
              <a:ext cx="517150" cy="1026572"/>
            </a:xfrm>
            <a:prstGeom prst="bentConnector2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463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6C698F-2771-453F-A469-86C8AFAD2D2C}"/>
              </a:ext>
            </a:extLst>
          </p:cNvPr>
          <p:cNvCxnSpPr/>
          <p:nvPr/>
        </p:nvCxnSpPr>
        <p:spPr>
          <a:xfrm>
            <a:off x="1415635" y="3285042"/>
            <a:ext cx="0" cy="85505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4AC49E-3133-4F4F-A2E8-5B28D7F47D3E}"/>
              </a:ext>
            </a:extLst>
          </p:cNvPr>
          <p:cNvCxnSpPr/>
          <p:nvPr/>
        </p:nvCxnSpPr>
        <p:spPr>
          <a:xfrm>
            <a:off x="3304936" y="3285042"/>
            <a:ext cx="0" cy="85505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52E2C58-E783-4861-9263-1AAD0F3AF750}"/>
              </a:ext>
            </a:extLst>
          </p:cNvPr>
          <p:cNvCxnSpPr/>
          <p:nvPr/>
        </p:nvCxnSpPr>
        <p:spPr>
          <a:xfrm>
            <a:off x="5194237" y="3285042"/>
            <a:ext cx="0" cy="85505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327A0A-1FA5-4A82-8911-AB9D89168EAA}"/>
              </a:ext>
            </a:extLst>
          </p:cNvPr>
          <p:cNvCxnSpPr/>
          <p:nvPr/>
        </p:nvCxnSpPr>
        <p:spPr>
          <a:xfrm>
            <a:off x="7083538" y="3285042"/>
            <a:ext cx="0" cy="85505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2A397E-872B-425A-9BAE-FDAA87D82414}"/>
              </a:ext>
            </a:extLst>
          </p:cNvPr>
          <p:cNvCxnSpPr/>
          <p:nvPr/>
        </p:nvCxnSpPr>
        <p:spPr>
          <a:xfrm>
            <a:off x="8972839" y="3285042"/>
            <a:ext cx="0" cy="85505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91DD2FB-0DE8-494B-828C-9CC7AD75217F}"/>
              </a:ext>
            </a:extLst>
          </p:cNvPr>
          <p:cNvCxnSpPr/>
          <p:nvPr/>
        </p:nvCxnSpPr>
        <p:spPr>
          <a:xfrm>
            <a:off x="10862140" y="3285042"/>
            <a:ext cx="0" cy="85505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140032C-BB62-4D80-9C3E-CCE01AE7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1000"/>
            <a:ext cx="10857543" cy="961994"/>
          </a:xfrm>
        </p:spPr>
        <p:txBody>
          <a:bodyPr/>
          <a:lstStyle/>
          <a:p>
            <a:r>
              <a:rPr lang="en-US" dirty="0"/>
              <a:t>Western Digital Proposes Open Standard Interface for Memory Fabric—</a:t>
            </a:r>
            <a:r>
              <a:rPr lang="en-US" dirty="0" err="1"/>
              <a:t>OmniXtend</a:t>
            </a:r>
            <a:r>
              <a:rPr lang="en-US" sz="2200" baseline="60000" dirty="0" err="1"/>
              <a:t>TM</a:t>
            </a:r>
            <a:r>
              <a:rPr lang="en-US" dirty="0"/>
              <a:t>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AF11049-0453-4201-80FD-4DDDAF995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121" y="4952918"/>
            <a:ext cx="11201400" cy="1297874"/>
          </a:xfrm>
        </p:spPr>
        <p:txBody>
          <a:bodyPr/>
          <a:lstStyle/>
          <a:p>
            <a:pPr marL="0" indent="0" algn="ctr">
              <a:spcBef>
                <a:spcPts val="400"/>
              </a:spcBef>
              <a:buNone/>
            </a:pPr>
            <a:r>
              <a:rPr lang="en-US" sz="2800" dirty="0"/>
              <a:t>Data is the center of the architecture</a:t>
            </a:r>
          </a:p>
          <a:p>
            <a:pPr marL="0" indent="0" algn="ctr">
              <a:spcBef>
                <a:spcPts val="400"/>
              </a:spcBef>
              <a:buNone/>
            </a:pPr>
            <a:r>
              <a:rPr lang="en-US" sz="2800" dirty="0"/>
              <a:t>No established hierarchy—CPU doesn’t ‘own’ the GPU or the Memory</a:t>
            </a:r>
          </a:p>
          <a:p>
            <a:pPr marL="0" indent="0" algn="ctr">
              <a:spcBef>
                <a:spcPts val="400"/>
              </a:spcBef>
              <a:buNone/>
            </a:pPr>
            <a:r>
              <a:rPr lang="en-US" sz="2800" dirty="0" smtClean="0"/>
              <a:t>Cache </a:t>
            </a:r>
            <a:r>
              <a:rPr lang="en-US" sz="2800" dirty="0"/>
              <a:t>c</a:t>
            </a:r>
            <a:r>
              <a:rPr lang="en-US" sz="2800" dirty="0" smtClean="0"/>
              <a:t>oherency is preserved over </a:t>
            </a:r>
            <a:r>
              <a:rPr lang="en-US" sz="2800" dirty="0"/>
              <a:t>the Network</a:t>
            </a:r>
          </a:p>
        </p:txBody>
      </p:sp>
      <p:sp>
        <p:nvSpPr>
          <p:cNvPr id="183" name="Content Placeholder 6">
            <a:extLst>
              <a:ext uri="{FF2B5EF4-FFF2-40B4-BE49-F238E27FC236}">
                <a16:creationId xmlns:a16="http://schemas.microsoft.com/office/drawing/2014/main" id="{7420848E-B3F0-A54A-878C-CAA4945C9FC4}"/>
              </a:ext>
            </a:extLst>
          </p:cNvPr>
          <p:cNvSpPr txBox="1">
            <a:spLocks/>
          </p:cNvSpPr>
          <p:nvPr/>
        </p:nvSpPr>
        <p:spPr>
          <a:xfrm>
            <a:off x="743303" y="5359654"/>
            <a:ext cx="11245850" cy="8649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875" indent="-182875" algn="l" defTabSz="121917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3838" algn="l" defTabSz="1219170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0238" indent="-173038" algn="l" defTabSz="1219170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4075" indent="-163513" algn="l" defTabSz="1219170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77" indent="-182875" algn="l" defTabSz="121917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75" marR="0" lvl="0" indent="-182875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A0BD1C2-7562-4888-B8CE-8BDAEDB96A18}"/>
              </a:ext>
            </a:extLst>
          </p:cNvPr>
          <p:cNvSpPr/>
          <p:nvPr/>
        </p:nvSpPr>
        <p:spPr>
          <a:xfrm>
            <a:off x="540455" y="1532520"/>
            <a:ext cx="1197886" cy="33999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RISC-V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FE8A3F2-E47C-4348-A509-74A7841DF678}"/>
              </a:ext>
            </a:extLst>
          </p:cNvPr>
          <p:cNvSpPr/>
          <p:nvPr/>
        </p:nvSpPr>
        <p:spPr>
          <a:xfrm>
            <a:off x="2426170" y="1532520"/>
            <a:ext cx="883983" cy="33999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GPU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B7D3494-EA2C-45C3-9C68-E21B5149D445}"/>
              </a:ext>
            </a:extLst>
          </p:cNvPr>
          <p:cNvSpPr/>
          <p:nvPr/>
        </p:nvSpPr>
        <p:spPr>
          <a:xfrm>
            <a:off x="4311884" y="1532520"/>
            <a:ext cx="883983" cy="33999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FPGA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3CE2C7E-961C-4616-87F3-13A719D18164}"/>
              </a:ext>
            </a:extLst>
          </p:cNvPr>
          <p:cNvSpPr/>
          <p:nvPr/>
        </p:nvSpPr>
        <p:spPr>
          <a:xfrm>
            <a:off x="6197599" y="1532520"/>
            <a:ext cx="1197887" cy="33999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Memory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13C2F10-4CDB-4050-8CFC-6B9B49A82B77}"/>
              </a:ext>
            </a:extLst>
          </p:cNvPr>
          <p:cNvSpPr/>
          <p:nvPr/>
        </p:nvSpPr>
        <p:spPr>
          <a:xfrm>
            <a:off x="8083313" y="1532520"/>
            <a:ext cx="1767967" cy="33999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 Accelerator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819528E-58C7-4C61-9F78-37A0FB4D5937}"/>
              </a:ext>
            </a:extLst>
          </p:cNvPr>
          <p:cNvSpPr/>
          <p:nvPr/>
        </p:nvSpPr>
        <p:spPr>
          <a:xfrm>
            <a:off x="10017045" y="1532520"/>
            <a:ext cx="1837691" cy="33999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CPU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4E36A3-F9D0-44D7-95C2-575F73FB10B4}"/>
              </a:ext>
            </a:extLst>
          </p:cNvPr>
          <p:cNvSpPr/>
          <p:nvPr/>
        </p:nvSpPr>
        <p:spPr>
          <a:xfrm>
            <a:off x="540455" y="1934541"/>
            <a:ext cx="1767966" cy="1382640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8D2EA1C-B40F-448C-95CA-4CE8E68A7B72}"/>
              </a:ext>
            </a:extLst>
          </p:cNvPr>
          <p:cNvSpPr/>
          <p:nvPr/>
        </p:nvSpPr>
        <p:spPr>
          <a:xfrm>
            <a:off x="2426170" y="1934541"/>
            <a:ext cx="1767966" cy="1382640"/>
          </a:xfrm>
          <a:prstGeom prst="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87EE34C-B7B0-424C-A35D-5AD4273639FF}"/>
              </a:ext>
            </a:extLst>
          </p:cNvPr>
          <p:cNvSpPr/>
          <p:nvPr/>
        </p:nvSpPr>
        <p:spPr>
          <a:xfrm>
            <a:off x="4311884" y="1934541"/>
            <a:ext cx="1767966" cy="1382640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3FE842C-4D28-4C31-83B7-C30487E99C5D}"/>
              </a:ext>
            </a:extLst>
          </p:cNvPr>
          <p:cNvSpPr/>
          <p:nvPr/>
        </p:nvSpPr>
        <p:spPr>
          <a:xfrm>
            <a:off x="6197599" y="1934541"/>
            <a:ext cx="1767966" cy="1382640"/>
          </a:xfrm>
          <a:prstGeom prst="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1FD04C-C0A0-4F0C-8D62-9AB6B6119ECD}"/>
              </a:ext>
            </a:extLst>
          </p:cNvPr>
          <p:cNvSpPr/>
          <p:nvPr/>
        </p:nvSpPr>
        <p:spPr>
          <a:xfrm>
            <a:off x="8083313" y="1934541"/>
            <a:ext cx="1767966" cy="1382640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6BAF1B9-7F44-40BD-96F7-517E5306DA0B}"/>
              </a:ext>
            </a:extLst>
          </p:cNvPr>
          <p:cNvSpPr/>
          <p:nvPr/>
        </p:nvSpPr>
        <p:spPr>
          <a:xfrm>
            <a:off x="540455" y="4117742"/>
            <a:ext cx="11194345" cy="58207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Memory Fabric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56C5E2-DDAB-3647-B3DE-D7C473340B17}"/>
              </a:ext>
            </a:extLst>
          </p:cNvPr>
          <p:cNvSpPr/>
          <p:nvPr/>
        </p:nvSpPr>
        <p:spPr>
          <a:xfrm>
            <a:off x="9969025" y="1934540"/>
            <a:ext cx="1765775" cy="138264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0C6D57E9-1049-4CEA-9999-C17595191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305183" y="1965609"/>
            <a:ext cx="1324225" cy="1324225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1480DB7B-C590-4E2B-BAB4-B5E36AFB3C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219065" y="2001426"/>
            <a:ext cx="1267885" cy="1267885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BD02E649-9518-457C-A58D-46D6D024C3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304483" y="1866401"/>
            <a:ext cx="1537934" cy="1537934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36A69601-ED2A-41D3-8069-33764847FE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43303" y="1945219"/>
            <a:ext cx="1339823" cy="1339823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96382381-76F1-4840-9CBD-4973BB0BE8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677009" y="2100830"/>
            <a:ext cx="1018414" cy="1018414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071A6995-FB6D-48B3-A7BC-0DA419FA32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800947" y="2117772"/>
            <a:ext cx="1018414" cy="101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7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BA0E-C909-41AE-8EFE-8A45B2C9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95541"/>
            <a:ext cx="11247120" cy="487680"/>
          </a:xfrm>
          <a:noFill/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OmniXtend</a:t>
            </a:r>
            <a:r>
              <a:rPr lang="en-US" dirty="0">
                <a:solidFill>
                  <a:schemeClr val="accent1"/>
                </a:solidFill>
              </a:rPr>
              <a:t> vs. other memory-centric concepts</a:t>
            </a:r>
          </a:p>
        </p:txBody>
      </p:sp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CD7858D5-DC56-4737-9015-7EB34528ED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130" y="1588991"/>
            <a:ext cx="3181281" cy="1832429"/>
          </a:xfrm>
          <a:prstGeom prst="rect">
            <a:avLst/>
          </a:prstGeom>
        </p:spPr>
      </p:pic>
      <p:pic>
        <p:nvPicPr>
          <p:cNvPr id="8" name="Picture 7" descr="Screen Clipping">
            <a:extLst>
              <a:ext uri="{FF2B5EF4-FFF2-40B4-BE49-F238E27FC236}">
                <a16:creationId xmlns:a16="http://schemas.microsoft.com/office/drawing/2014/main" id="{C9139EA5-6E00-49F9-A138-3144AA891F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854" y="2529695"/>
            <a:ext cx="3257653" cy="1689094"/>
          </a:xfrm>
          <a:prstGeom prst="rect">
            <a:avLst/>
          </a:prstGeom>
        </p:spPr>
      </p:pic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64543626-7929-41BD-88C7-2249F50CF5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48" y="4661675"/>
            <a:ext cx="2578706" cy="183242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0C69457-7511-42A5-AA89-0F6730A39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30" y="1254698"/>
            <a:ext cx="5245100" cy="4637454"/>
          </a:xfrm>
        </p:spPr>
        <p:txBody>
          <a:bodyPr/>
          <a:lstStyle/>
          <a:p>
            <a:r>
              <a:rPr lang="en-US" sz="2800" dirty="0"/>
              <a:t>Memory fabric may mean different things to different people:</a:t>
            </a:r>
          </a:p>
          <a:p>
            <a:pPr lvl="1">
              <a:spcBef>
                <a:spcPts val="800"/>
              </a:spcBef>
            </a:pPr>
            <a:r>
              <a:rPr lang="en-US" sz="2400" dirty="0"/>
              <a:t>Page fault trap leading to RDMA request (incurs context switch and SW overhead)</a:t>
            </a:r>
          </a:p>
          <a:p>
            <a:pPr lvl="1">
              <a:spcBef>
                <a:spcPts val="800"/>
              </a:spcBef>
            </a:pPr>
            <a:r>
              <a:rPr lang="en-US" sz="2400" dirty="0"/>
              <a:t>Global address translation management in SW, leading to LD/ST across global memory fabric</a:t>
            </a:r>
          </a:p>
          <a:p>
            <a:pPr lvl="1">
              <a:spcBef>
                <a:spcPts val="800"/>
              </a:spcBef>
            </a:pPr>
            <a:endParaRPr lang="en-US" sz="2400" dirty="0"/>
          </a:p>
          <a:p>
            <a:pPr lvl="1">
              <a:spcBef>
                <a:spcPts val="800"/>
              </a:spcBef>
            </a:pPr>
            <a:r>
              <a:rPr lang="en-US" sz="2400" dirty="0"/>
              <a:t>Coherence protocol scaled out, global page management and no context switching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A3C1E5-06C2-9145-979E-6A3CD456ACB5}"/>
              </a:ext>
            </a:extLst>
          </p:cNvPr>
          <p:cNvSpPr txBox="1"/>
          <p:nvPr/>
        </p:nvSpPr>
        <p:spPr>
          <a:xfrm>
            <a:off x="6596194" y="1128038"/>
            <a:ext cx="326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A80D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 switch cost comparable to memory access latency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CCF8C-4B03-0643-8BF9-D3AEA4F79722}"/>
              </a:ext>
            </a:extLst>
          </p:cNvPr>
          <p:cNvSpPr txBox="1"/>
          <p:nvPr/>
        </p:nvSpPr>
        <p:spPr>
          <a:xfrm>
            <a:off x="6878581" y="6112466"/>
            <a:ext cx="5188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A80D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rewriting of software, scalable like the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A80D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BF702D-12FF-B642-8213-056BE4F4398A}"/>
              </a:ext>
            </a:extLst>
          </p:cNvPr>
          <p:cNvSpPr txBox="1"/>
          <p:nvPr/>
        </p:nvSpPr>
        <p:spPr>
          <a:xfrm>
            <a:off x="6885858" y="5824956"/>
            <a:ext cx="268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A80D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OmniXtend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A80D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3C1E5-06C2-9145-979E-6A3CD456ACB5}"/>
              </a:ext>
            </a:extLst>
          </p:cNvPr>
          <p:cNvSpPr txBox="1"/>
          <p:nvPr/>
        </p:nvSpPr>
        <p:spPr>
          <a:xfrm>
            <a:off x="8957588" y="2010859"/>
            <a:ext cx="34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A80D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 software/kernel support and/or rewriting of applications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968189" y="4424082"/>
            <a:ext cx="10603454" cy="134471"/>
          </a:xfrm>
          <a:prstGeom prst="flowChartDecision">
            <a:avLst/>
          </a:prstGeom>
          <a:noFill/>
          <a:ln>
            <a:solidFill>
              <a:schemeClr val="tx1">
                <a:alpha val="44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49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9DF9-830B-479A-8386-406807E8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1000"/>
            <a:ext cx="11201400" cy="571000"/>
          </a:xfrm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OmniXtend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enables various architectures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0107F1B-7C05-8149-9589-AAEDF50B8E0E}"/>
              </a:ext>
            </a:extLst>
          </p:cNvPr>
          <p:cNvCxnSpPr/>
          <p:nvPr/>
        </p:nvCxnSpPr>
        <p:spPr>
          <a:xfrm>
            <a:off x="8853422" y="5970354"/>
            <a:ext cx="430547" cy="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C7B3137D-CBCA-7643-B5A8-0BF731EE3B52}"/>
              </a:ext>
            </a:extLst>
          </p:cNvPr>
          <p:cNvSpPr/>
          <p:nvPr/>
        </p:nvSpPr>
        <p:spPr>
          <a:xfrm>
            <a:off x="8245719" y="4216711"/>
            <a:ext cx="1539778" cy="96385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Programmable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(P4) Switch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52D7A79-F6FA-6540-8147-51CE16B6A8C9}"/>
              </a:ext>
            </a:extLst>
          </p:cNvPr>
          <p:cNvGrpSpPr/>
          <p:nvPr/>
        </p:nvGrpSpPr>
        <p:grpSpPr>
          <a:xfrm>
            <a:off x="549923" y="1357887"/>
            <a:ext cx="2030198" cy="1839360"/>
            <a:chOff x="507795" y="858120"/>
            <a:chExt cx="2030198" cy="183936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20213BB-750E-F44F-895F-FDA35DFD16BA}"/>
                </a:ext>
              </a:extLst>
            </p:cNvPr>
            <p:cNvSpPr/>
            <p:nvPr/>
          </p:nvSpPr>
          <p:spPr>
            <a:xfrm>
              <a:off x="776718" y="1398365"/>
              <a:ext cx="1697209" cy="759572"/>
            </a:xfrm>
            <a:prstGeom prst="roundRect">
              <a:avLst>
                <a:gd name="adj" fmla="val 6635"/>
              </a:avLst>
            </a:prstGeom>
            <a:solidFill>
              <a:srgbClr val="F2F2F2">
                <a:alpha val="80000"/>
              </a:srgbClr>
            </a:solidFill>
            <a:ln w="63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Uncore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0136FC7-7A52-3C42-AAD9-DE72933A596C}"/>
                </a:ext>
              </a:extLst>
            </p:cNvPr>
            <p:cNvSpPr/>
            <p:nvPr/>
          </p:nvSpPr>
          <p:spPr>
            <a:xfrm>
              <a:off x="1234031" y="906161"/>
              <a:ext cx="782583" cy="1735604"/>
            </a:xfrm>
            <a:prstGeom prst="round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DE1FB50-2386-784F-A31B-DFF3107F5BD0}"/>
                </a:ext>
              </a:extLst>
            </p:cNvPr>
            <p:cNvSpPr/>
            <p:nvPr/>
          </p:nvSpPr>
          <p:spPr>
            <a:xfrm>
              <a:off x="1269234" y="945721"/>
              <a:ext cx="712176" cy="1656484"/>
            </a:xfrm>
            <a:prstGeom prst="round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53BBC4-59BD-A04E-B482-BEA3F0186CB8}"/>
                </a:ext>
              </a:extLst>
            </p:cNvPr>
            <p:cNvSpPr/>
            <p:nvPr/>
          </p:nvSpPr>
          <p:spPr>
            <a:xfrm>
              <a:off x="1053883" y="995706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946A1C5-308F-174D-A401-06313CCCD6F0}"/>
                </a:ext>
              </a:extLst>
            </p:cNvPr>
            <p:cNvSpPr/>
            <p:nvPr/>
          </p:nvSpPr>
          <p:spPr>
            <a:xfrm>
              <a:off x="1077459" y="1021103"/>
              <a:ext cx="223419" cy="110553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A4E5416-D18F-B440-A199-58912B799B13}"/>
                </a:ext>
              </a:extLst>
            </p:cNvPr>
            <p:cNvSpPr txBox="1"/>
            <p:nvPr/>
          </p:nvSpPr>
          <p:spPr>
            <a:xfrm>
              <a:off x="1013500" y="990910"/>
              <a:ext cx="359447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2493336-E8D9-564C-B3FA-DFBB9DC6F2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14400" y="1033464"/>
              <a:ext cx="110789" cy="88390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BCEB391-890B-8A46-A6E3-FC49D785C94B}"/>
                </a:ext>
              </a:extLst>
            </p:cNvPr>
            <p:cNvSpPr/>
            <p:nvPr/>
          </p:nvSpPr>
          <p:spPr>
            <a:xfrm>
              <a:off x="1805824" y="995706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C0CE1AB-A2AA-4F49-A865-2C69A82E8E51}"/>
                </a:ext>
              </a:extLst>
            </p:cNvPr>
            <p:cNvSpPr/>
            <p:nvPr/>
          </p:nvSpPr>
          <p:spPr>
            <a:xfrm>
              <a:off x="1829400" y="1021103"/>
              <a:ext cx="223419" cy="110553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7A00CF-13FA-3E4A-9606-50C13DD54223}"/>
                </a:ext>
              </a:extLst>
            </p:cNvPr>
            <p:cNvSpPr txBox="1"/>
            <p:nvPr/>
          </p:nvSpPr>
          <p:spPr>
            <a:xfrm>
              <a:off x="1765441" y="990910"/>
              <a:ext cx="359447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F99CA961-C97E-4C41-BA5D-192B281F0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66341" y="1033464"/>
              <a:ext cx="110789" cy="88390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A0DAE8-CD8E-244F-8BE0-1F0185BFB306}"/>
                </a:ext>
              </a:extLst>
            </p:cNvPr>
            <p:cNvSpPr/>
            <p:nvPr/>
          </p:nvSpPr>
          <p:spPr>
            <a:xfrm>
              <a:off x="1053883" y="1194431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7B3D429-821C-A14B-A00E-06F64D85FE34}"/>
                </a:ext>
              </a:extLst>
            </p:cNvPr>
            <p:cNvSpPr/>
            <p:nvPr/>
          </p:nvSpPr>
          <p:spPr>
            <a:xfrm>
              <a:off x="1077459" y="1219828"/>
              <a:ext cx="223419" cy="110553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5A3D3B5-6814-E044-AF55-A2B6AAE1A7ED}"/>
                </a:ext>
              </a:extLst>
            </p:cNvPr>
            <p:cNvSpPr txBox="1"/>
            <p:nvPr/>
          </p:nvSpPr>
          <p:spPr>
            <a:xfrm>
              <a:off x="1013500" y="1189635"/>
              <a:ext cx="359447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9674D6F4-D75B-6C42-9C29-9E8CDAC2FB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14400" y="1232189"/>
              <a:ext cx="110789" cy="88390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6E6675D-C4F0-6F45-B805-452671843BCF}"/>
                </a:ext>
              </a:extLst>
            </p:cNvPr>
            <p:cNvSpPr/>
            <p:nvPr/>
          </p:nvSpPr>
          <p:spPr>
            <a:xfrm>
              <a:off x="1805824" y="1194431"/>
              <a:ext cx="383673" cy="159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256D0B9-D54F-8842-85B7-119F95D0C32A}"/>
                </a:ext>
              </a:extLst>
            </p:cNvPr>
            <p:cNvSpPr/>
            <p:nvPr/>
          </p:nvSpPr>
          <p:spPr>
            <a:xfrm>
              <a:off x="1829400" y="1219828"/>
              <a:ext cx="223419" cy="110553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DF96774-38E9-8148-B8F0-DEC6293B29E9}"/>
                </a:ext>
              </a:extLst>
            </p:cNvPr>
            <p:cNvSpPr txBox="1"/>
            <p:nvPr/>
          </p:nvSpPr>
          <p:spPr>
            <a:xfrm>
              <a:off x="1762266" y="1189635"/>
              <a:ext cx="408474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EBC78742-DE0E-674B-8E96-EB3FC54EDE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66341" y="1232189"/>
              <a:ext cx="110789" cy="88390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810510D-EDC8-B346-951D-7E9A32939EB7}"/>
                </a:ext>
              </a:extLst>
            </p:cNvPr>
            <p:cNvSpPr/>
            <p:nvPr/>
          </p:nvSpPr>
          <p:spPr>
            <a:xfrm>
              <a:off x="1057712" y="2206214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F15895C-B094-724A-AED7-4167DCED7347}"/>
                </a:ext>
              </a:extLst>
            </p:cNvPr>
            <p:cNvSpPr/>
            <p:nvPr/>
          </p:nvSpPr>
          <p:spPr>
            <a:xfrm>
              <a:off x="1081289" y="2231611"/>
              <a:ext cx="223419" cy="110552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FAC5A23-F908-B94D-A664-A96E3D12E07D}"/>
                </a:ext>
              </a:extLst>
            </p:cNvPr>
            <p:cNvSpPr txBox="1"/>
            <p:nvPr/>
          </p:nvSpPr>
          <p:spPr>
            <a:xfrm>
              <a:off x="1016675" y="2200268"/>
              <a:ext cx="346379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6F1F166-86CB-D941-8EAC-69B291C6A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18229" y="2243972"/>
              <a:ext cx="110789" cy="88390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3C3BCBE-9952-C840-B8F7-637178D9D63D}"/>
                </a:ext>
              </a:extLst>
            </p:cNvPr>
            <p:cNvSpPr/>
            <p:nvPr/>
          </p:nvSpPr>
          <p:spPr>
            <a:xfrm>
              <a:off x="1805825" y="2206213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69BEB9-7337-CF47-93D2-173E5AC6CAEF}"/>
                </a:ext>
              </a:extLst>
            </p:cNvPr>
            <p:cNvSpPr/>
            <p:nvPr/>
          </p:nvSpPr>
          <p:spPr>
            <a:xfrm>
              <a:off x="1829401" y="2231610"/>
              <a:ext cx="223419" cy="110552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2C95EFC-23D5-E443-8B30-1E4957FBAB35}"/>
                </a:ext>
              </a:extLst>
            </p:cNvPr>
            <p:cNvSpPr txBox="1"/>
            <p:nvPr/>
          </p:nvSpPr>
          <p:spPr>
            <a:xfrm>
              <a:off x="1758960" y="2199748"/>
              <a:ext cx="411379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C035B2D-CBCA-A346-AC7F-8D3F1943BF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66342" y="2243971"/>
              <a:ext cx="110789" cy="88390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C0E9FE3-B1D0-9F4C-B889-86CA376B3285}"/>
                </a:ext>
              </a:extLst>
            </p:cNvPr>
            <p:cNvSpPr/>
            <p:nvPr/>
          </p:nvSpPr>
          <p:spPr>
            <a:xfrm>
              <a:off x="1057118" y="2398674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5C55E4-828E-2E4A-BFA1-AA8A2442EBF9}"/>
                </a:ext>
              </a:extLst>
            </p:cNvPr>
            <p:cNvSpPr/>
            <p:nvPr/>
          </p:nvSpPr>
          <p:spPr>
            <a:xfrm>
              <a:off x="1080694" y="2424071"/>
              <a:ext cx="223419" cy="110552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7C0E178-65A6-9D42-B9B6-FC80F6D33E56}"/>
                </a:ext>
              </a:extLst>
            </p:cNvPr>
            <p:cNvSpPr txBox="1"/>
            <p:nvPr/>
          </p:nvSpPr>
          <p:spPr>
            <a:xfrm>
              <a:off x="1013500" y="2394275"/>
              <a:ext cx="380428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F5FB4160-5458-0846-9B70-EAF078F22E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17635" y="2436432"/>
              <a:ext cx="110789" cy="88390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0194C74-C3F7-BB4D-9F55-356685A7BFF4}"/>
                </a:ext>
              </a:extLst>
            </p:cNvPr>
            <p:cNvSpPr/>
            <p:nvPr/>
          </p:nvSpPr>
          <p:spPr>
            <a:xfrm>
              <a:off x="1805823" y="2398678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2F61E6C-CFF9-F846-87CD-4786E4005253}"/>
                </a:ext>
              </a:extLst>
            </p:cNvPr>
            <p:cNvSpPr/>
            <p:nvPr/>
          </p:nvSpPr>
          <p:spPr>
            <a:xfrm>
              <a:off x="1829400" y="2424075"/>
              <a:ext cx="223419" cy="110552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7DB743-6037-B042-9785-9FAB35832A6A}"/>
                </a:ext>
              </a:extLst>
            </p:cNvPr>
            <p:cNvSpPr txBox="1"/>
            <p:nvPr/>
          </p:nvSpPr>
          <p:spPr>
            <a:xfrm>
              <a:off x="1758960" y="2389438"/>
              <a:ext cx="410396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EF884455-2CD1-5C4A-815C-8C16277846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66340" y="2436436"/>
              <a:ext cx="110789" cy="8839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C61A9DF-73EB-0D4D-9B1C-8EB939DC39B8}"/>
                </a:ext>
              </a:extLst>
            </p:cNvPr>
            <p:cNvSpPr/>
            <p:nvPr/>
          </p:nvSpPr>
          <p:spPr>
            <a:xfrm>
              <a:off x="1884420" y="1465684"/>
              <a:ext cx="210698" cy="106091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CC-S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CB900CC-4EBC-D64D-B12A-9EAB60757532}"/>
                </a:ext>
              </a:extLst>
            </p:cNvPr>
            <p:cNvSpPr/>
            <p:nvPr/>
          </p:nvSpPr>
          <p:spPr>
            <a:xfrm>
              <a:off x="1154456" y="1465684"/>
              <a:ext cx="210698" cy="106091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CC-S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3F214C0-4BE0-1045-9FC1-9AAC762985B7}"/>
                </a:ext>
              </a:extLst>
            </p:cNvPr>
            <p:cNvSpPr/>
            <p:nvPr/>
          </p:nvSpPr>
          <p:spPr>
            <a:xfrm>
              <a:off x="1884420" y="1993247"/>
              <a:ext cx="210698" cy="106091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CC-S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C2D7DC7-467A-A44E-88B4-9B1449387A89}"/>
                </a:ext>
              </a:extLst>
            </p:cNvPr>
            <p:cNvSpPr/>
            <p:nvPr/>
          </p:nvSpPr>
          <p:spPr>
            <a:xfrm>
              <a:off x="1154456" y="1993247"/>
              <a:ext cx="210698" cy="106091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CC-S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FBC5259-D78F-7746-BEFB-D62A849ED52E}"/>
                </a:ext>
              </a:extLst>
            </p:cNvPr>
            <p:cNvCxnSpPr>
              <a:cxnSpLocks/>
            </p:cNvCxnSpPr>
            <p:nvPr/>
          </p:nvCxnSpPr>
          <p:spPr>
            <a:xfrm>
              <a:off x="746159" y="1799346"/>
              <a:ext cx="132503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F1168C0-A6D2-FF4E-8CC2-4137BB8258B6}"/>
                </a:ext>
              </a:extLst>
            </p:cNvPr>
            <p:cNvCxnSpPr>
              <a:cxnSpLocks/>
            </p:cNvCxnSpPr>
            <p:nvPr/>
          </p:nvCxnSpPr>
          <p:spPr>
            <a:xfrm>
              <a:off x="759409" y="1764161"/>
              <a:ext cx="397510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6792394-8A13-B14C-8FE5-09450145B975}"/>
                </a:ext>
              </a:extLst>
            </p:cNvPr>
            <p:cNvCxnSpPr>
              <a:cxnSpLocks/>
            </p:cNvCxnSpPr>
            <p:nvPr/>
          </p:nvCxnSpPr>
          <p:spPr>
            <a:xfrm>
              <a:off x="1035546" y="1799346"/>
              <a:ext cx="132503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F2C616C-F59E-CF4C-8ED2-64880F1510C3}"/>
                </a:ext>
              </a:extLst>
            </p:cNvPr>
            <p:cNvCxnSpPr>
              <a:cxnSpLocks/>
            </p:cNvCxnSpPr>
            <p:nvPr/>
          </p:nvCxnSpPr>
          <p:spPr>
            <a:xfrm>
              <a:off x="2095119" y="1672469"/>
              <a:ext cx="215318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C43A2A7-F2AD-4A4C-94F1-04850960809C}"/>
                </a:ext>
              </a:extLst>
            </p:cNvPr>
            <p:cNvCxnSpPr>
              <a:cxnSpLocks/>
            </p:cNvCxnSpPr>
            <p:nvPr/>
          </p:nvCxnSpPr>
          <p:spPr>
            <a:xfrm>
              <a:off x="2075243" y="1642185"/>
              <a:ext cx="215318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C188E70-7DCF-634C-8601-3F257A251E45}"/>
                </a:ext>
              </a:extLst>
            </p:cNvPr>
            <p:cNvCxnSpPr>
              <a:cxnSpLocks/>
            </p:cNvCxnSpPr>
            <p:nvPr/>
          </p:nvCxnSpPr>
          <p:spPr>
            <a:xfrm>
              <a:off x="2169398" y="1672469"/>
              <a:ext cx="107913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0698FAC-E98C-FA46-B90F-44A271198918}"/>
                </a:ext>
              </a:extLst>
            </p:cNvPr>
            <p:cNvCxnSpPr>
              <a:cxnSpLocks/>
            </p:cNvCxnSpPr>
            <p:nvPr/>
          </p:nvCxnSpPr>
          <p:spPr>
            <a:xfrm>
              <a:off x="2099536" y="1908535"/>
              <a:ext cx="215318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4402E92-8007-DD47-9FF5-0413DB384E1E}"/>
                </a:ext>
              </a:extLst>
            </p:cNvPr>
            <p:cNvCxnSpPr>
              <a:cxnSpLocks/>
            </p:cNvCxnSpPr>
            <p:nvPr/>
          </p:nvCxnSpPr>
          <p:spPr>
            <a:xfrm>
              <a:off x="2075243" y="1878251"/>
              <a:ext cx="215318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547FAA9-31C0-CB4C-A522-CCD8DAE4D53B}"/>
                </a:ext>
              </a:extLst>
            </p:cNvPr>
            <p:cNvCxnSpPr>
              <a:cxnSpLocks/>
            </p:cNvCxnSpPr>
            <p:nvPr/>
          </p:nvCxnSpPr>
          <p:spPr>
            <a:xfrm>
              <a:off x="2173814" y="1908535"/>
              <a:ext cx="107913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9ECD456-063A-1F42-8FE0-C9D394421B4E}"/>
                </a:ext>
              </a:extLst>
            </p:cNvPr>
            <p:cNvSpPr/>
            <p:nvPr/>
          </p:nvSpPr>
          <p:spPr>
            <a:xfrm>
              <a:off x="1884420" y="1603502"/>
              <a:ext cx="210698" cy="106091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RA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03DD5BC-95A6-EF47-AB6A-AB4E0F296A24}"/>
                </a:ext>
              </a:extLst>
            </p:cNvPr>
            <p:cNvSpPr/>
            <p:nvPr/>
          </p:nvSpPr>
          <p:spPr>
            <a:xfrm>
              <a:off x="1884420" y="1839352"/>
              <a:ext cx="210698" cy="106091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CC-S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4A319F2-E5A3-7042-9779-BC0FCE850879}"/>
                </a:ext>
              </a:extLst>
            </p:cNvPr>
            <p:cNvSpPr/>
            <p:nvPr/>
          </p:nvSpPr>
          <p:spPr>
            <a:xfrm rot="16200000">
              <a:off x="2217982" y="1509226"/>
              <a:ext cx="307890" cy="167866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Gen5 PCIe</a:t>
              </a:r>
              <a:br>
                <a:rPr kumimoji="0" lang="en-US" sz="4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45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OpenCAPI</a:t>
              </a:r>
              <a:endParaRPr kumimoji="0" lang="en-US" sz="4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74B85DB-9C64-234B-A0C7-FE363599AB02}"/>
                </a:ext>
              </a:extLst>
            </p:cNvPr>
            <p:cNvSpPr/>
            <p:nvPr/>
          </p:nvSpPr>
          <p:spPr>
            <a:xfrm rot="16200000">
              <a:off x="2217982" y="1882427"/>
              <a:ext cx="307890" cy="167866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802.3 </a:t>
              </a:r>
              <a:r>
                <a:rPr kumimoji="0" lang="en-US" sz="45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Phy</a:t>
              </a:r>
              <a:endParaRPr kumimoji="0" lang="en-US" sz="4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0000DB4-60C3-6A4A-B346-05CC2DEA31CB}"/>
                </a:ext>
              </a:extLst>
            </p:cNvPr>
            <p:cNvSpPr/>
            <p:nvPr/>
          </p:nvSpPr>
          <p:spPr>
            <a:xfrm>
              <a:off x="1154456" y="1725784"/>
              <a:ext cx="210698" cy="106091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CC-HA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831138D-F74C-D449-97F6-91501B845B37}"/>
                </a:ext>
              </a:extLst>
            </p:cNvPr>
            <p:cNvSpPr/>
            <p:nvPr/>
          </p:nvSpPr>
          <p:spPr>
            <a:xfrm rot="16200000">
              <a:off x="798553" y="1694897"/>
              <a:ext cx="307890" cy="167866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NVDIMM-P</a:t>
              </a:r>
              <a:b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DDR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AF41709-B274-0F48-8C2B-367A3DE53188}"/>
                </a:ext>
              </a:extLst>
            </p:cNvPr>
            <p:cNvSpPr/>
            <p:nvPr/>
          </p:nvSpPr>
          <p:spPr>
            <a:xfrm rot="5400000">
              <a:off x="497899" y="1736722"/>
              <a:ext cx="438802" cy="84217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DRAM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58E14B7-1BC4-F44A-A7E1-B0248FBFC767}"/>
                </a:ext>
              </a:extLst>
            </p:cNvPr>
            <p:cNvSpPr/>
            <p:nvPr/>
          </p:nvSpPr>
          <p:spPr>
            <a:xfrm rot="5400000">
              <a:off x="384818" y="1736722"/>
              <a:ext cx="438802" cy="84217"/>
            </a:xfrm>
            <a:prstGeom prst="rect">
              <a:avLst/>
            </a:prstGeom>
            <a:solidFill>
              <a:srgbClr val="07B8E0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PCM/MRAM</a:t>
              </a: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B27817ED-419F-DC4A-91CD-182D83971621}"/>
                </a:ext>
              </a:extLst>
            </p:cNvPr>
            <p:cNvSpPr/>
            <p:nvPr/>
          </p:nvSpPr>
          <p:spPr>
            <a:xfrm>
              <a:off x="507795" y="858120"/>
              <a:ext cx="2030198" cy="183936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29540F5C-8D41-9246-9E68-3088532D4A3C}"/>
              </a:ext>
            </a:extLst>
          </p:cNvPr>
          <p:cNvGrpSpPr/>
          <p:nvPr/>
        </p:nvGrpSpPr>
        <p:grpSpPr>
          <a:xfrm>
            <a:off x="3700460" y="1714467"/>
            <a:ext cx="2030198" cy="1839360"/>
            <a:chOff x="4950085" y="2750853"/>
            <a:chExt cx="2030198" cy="1839360"/>
          </a:xfrm>
        </p:grpSpPr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1D29E32D-D98B-BF4A-91B5-A6F070D1CC37}"/>
                </a:ext>
              </a:extLst>
            </p:cNvPr>
            <p:cNvSpPr/>
            <p:nvPr/>
          </p:nvSpPr>
          <p:spPr>
            <a:xfrm>
              <a:off x="5025968" y="3291098"/>
              <a:ext cx="1697209" cy="759572"/>
            </a:xfrm>
            <a:prstGeom prst="roundRect">
              <a:avLst>
                <a:gd name="adj" fmla="val 6635"/>
              </a:avLst>
            </a:prstGeom>
            <a:solidFill>
              <a:srgbClr val="F2F2F2">
                <a:alpha val="80000"/>
              </a:srgbClr>
            </a:solidFill>
            <a:ln w="63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Uncore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8" name="Rounded Rectangle 207">
              <a:extLst>
                <a:ext uri="{FF2B5EF4-FFF2-40B4-BE49-F238E27FC236}">
                  <a16:creationId xmlns:a16="http://schemas.microsoft.com/office/drawing/2014/main" id="{A6AB7D85-3266-D244-92BD-15D377CC6B61}"/>
                </a:ext>
              </a:extLst>
            </p:cNvPr>
            <p:cNvSpPr/>
            <p:nvPr/>
          </p:nvSpPr>
          <p:spPr>
            <a:xfrm>
              <a:off x="5483281" y="2798894"/>
              <a:ext cx="782583" cy="1735604"/>
            </a:xfrm>
            <a:prstGeom prst="round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209" name="Rounded Rectangle 208">
              <a:extLst>
                <a:ext uri="{FF2B5EF4-FFF2-40B4-BE49-F238E27FC236}">
                  <a16:creationId xmlns:a16="http://schemas.microsoft.com/office/drawing/2014/main" id="{D001730F-D387-DA4B-8631-98C26C2CF64F}"/>
                </a:ext>
              </a:extLst>
            </p:cNvPr>
            <p:cNvSpPr/>
            <p:nvPr/>
          </p:nvSpPr>
          <p:spPr>
            <a:xfrm>
              <a:off x="5518484" y="2838454"/>
              <a:ext cx="712176" cy="1656484"/>
            </a:xfrm>
            <a:prstGeom prst="round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1994687-5D61-2444-8BBC-DB8F66F9412B}"/>
                </a:ext>
              </a:extLst>
            </p:cNvPr>
            <p:cNvSpPr/>
            <p:nvPr/>
          </p:nvSpPr>
          <p:spPr>
            <a:xfrm>
              <a:off x="5303133" y="2888439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1C6A2A08-DE19-FE4C-9364-A33169AF02C1}"/>
                </a:ext>
              </a:extLst>
            </p:cNvPr>
            <p:cNvSpPr/>
            <p:nvPr/>
          </p:nvSpPr>
          <p:spPr>
            <a:xfrm>
              <a:off x="5326709" y="2913836"/>
              <a:ext cx="223419" cy="110553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92DF4739-AC5B-FC4B-985F-8ADBAF450008}"/>
                </a:ext>
              </a:extLst>
            </p:cNvPr>
            <p:cNvSpPr txBox="1"/>
            <p:nvPr/>
          </p:nvSpPr>
          <p:spPr>
            <a:xfrm>
              <a:off x="5262750" y="2883643"/>
              <a:ext cx="359447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D371520D-6117-F540-80F8-E33C4D44AC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563650" y="2926197"/>
              <a:ext cx="110789" cy="88390"/>
            </a:xfrm>
            <a:prstGeom prst="rect">
              <a:avLst/>
            </a:prstGeom>
          </p:spPr>
        </p:pic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C84464AE-EC28-8444-B589-3CD36BE4A926}"/>
                </a:ext>
              </a:extLst>
            </p:cNvPr>
            <p:cNvSpPr/>
            <p:nvPr/>
          </p:nvSpPr>
          <p:spPr>
            <a:xfrm>
              <a:off x="6055074" y="2888439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0A7FE22A-A47B-774E-B890-12F6782524E8}"/>
                </a:ext>
              </a:extLst>
            </p:cNvPr>
            <p:cNvSpPr/>
            <p:nvPr/>
          </p:nvSpPr>
          <p:spPr>
            <a:xfrm>
              <a:off x="6078650" y="2913836"/>
              <a:ext cx="223419" cy="110553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5EFACB19-C5FD-0C45-A05D-7249434C832F}"/>
                </a:ext>
              </a:extLst>
            </p:cNvPr>
            <p:cNvSpPr txBox="1"/>
            <p:nvPr/>
          </p:nvSpPr>
          <p:spPr>
            <a:xfrm>
              <a:off x="6014691" y="2883643"/>
              <a:ext cx="359447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2C8BE9E5-FFA5-764E-8C75-4681C0E3CB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315591" y="2926197"/>
              <a:ext cx="110789" cy="88390"/>
            </a:xfrm>
            <a:prstGeom prst="rect">
              <a:avLst/>
            </a:prstGeom>
          </p:spPr>
        </p:pic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4EEA7366-A8BD-1B4A-B5EB-260DAA391BF1}"/>
                </a:ext>
              </a:extLst>
            </p:cNvPr>
            <p:cNvSpPr/>
            <p:nvPr/>
          </p:nvSpPr>
          <p:spPr>
            <a:xfrm>
              <a:off x="5303133" y="3087164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AE004F0-326D-484D-AC1D-BCD13002B668}"/>
                </a:ext>
              </a:extLst>
            </p:cNvPr>
            <p:cNvSpPr/>
            <p:nvPr/>
          </p:nvSpPr>
          <p:spPr>
            <a:xfrm>
              <a:off x="5326709" y="3112561"/>
              <a:ext cx="223419" cy="110553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5E0ECF10-2CFD-1C44-94DC-F6BF2F262EB6}"/>
                </a:ext>
              </a:extLst>
            </p:cNvPr>
            <p:cNvSpPr txBox="1"/>
            <p:nvPr/>
          </p:nvSpPr>
          <p:spPr>
            <a:xfrm>
              <a:off x="5262750" y="3082368"/>
              <a:ext cx="359447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7406253-A096-F34D-AF56-D5848D6482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563650" y="3124922"/>
              <a:ext cx="110789" cy="88390"/>
            </a:xfrm>
            <a:prstGeom prst="rect">
              <a:avLst/>
            </a:prstGeom>
          </p:spPr>
        </p:pic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FBAC8AEA-0731-9B48-AC85-61E5EB00B442}"/>
                </a:ext>
              </a:extLst>
            </p:cNvPr>
            <p:cNvSpPr/>
            <p:nvPr/>
          </p:nvSpPr>
          <p:spPr>
            <a:xfrm>
              <a:off x="6055074" y="3087164"/>
              <a:ext cx="383673" cy="159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0AD32376-91DB-5A48-86CB-4E2E28C961C9}"/>
                </a:ext>
              </a:extLst>
            </p:cNvPr>
            <p:cNvSpPr/>
            <p:nvPr/>
          </p:nvSpPr>
          <p:spPr>
            <a:xfrm>
              <a:off x="6078650" y="3112561"/>
              <a:ext cx="223419" cy="110553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1A6C2FDE-E0B6-124C-B151-C72A441ED5DC}"/>
                </a:ext>
              </a:extLst>
            </p:cNvPr>
            <p:cNvSpPr txBox="1"/>
            <p:nvPr/>
          </p:nvSpPr>
          <p:spPr>
            <a:xfrm>
              <a:off x="6011516" y="3082368"/>
              <a:ext cx="408474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225" name="Picture 224">
              <a:extLst>
                <a:ext uri="{FF2B5EF4-FFF2-40B4-BE49-F238E27FC236}">
                  <a16:creationId xmlns:a16="http://schemas.microsoft.com/office/drawing/2014/main" id="{A2342E48-D827-4246-97AE-20F2162C18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315591" y="3124922"/>
              <a:ext cx="110789" cy="88390"/>
            </a:xfrm>
            <a:prstGeom prst="rect">
              <a:avLst/>
            </a:prstGeom>
          </p:spPr>
        </p:pic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9A65C732-F91C-EC4D-A7D8-A0E98124A55B}"/>
                </a:ext>
              </a:extLst>
            </p:cNvPr>
            <p:cNvSpPr/>
            <p:nvPr/>
          </p:nvSpPr>
          <p:spPr>
            <a:xfrm>
              <a:off x="5306962" y="4098947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BA609D4D-8B1B-214F-8895-E1D7A525AAB9}"/>
                </a:ext>
              </a:extLst>
            </p:cNvPr>
            <p:cNvSpPr/>
            <p:nvPr/>
          </p:nvSpPr>
          <p:spPr>
            <a:xfrm>
              <a:off x="5330539" y="4124344"/>
              <a:ext cx="223419" cy="110552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621BAF69-46AB-D94A-8097-A5FD304CB8A0}"/>
                </a:ext>
              </a:extLst>
            </p:cNvPr>
            <p:cNvSpPr txBox="1"/>
            <p:nvPr/>
          </p:nvSpPr>
          <p:spPr>
            <a:xfrm>
              <a:off x="5265925" y="4093001"/>
              <a:ext cx="346379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882B4E4B-33BB-2246-A838-88E7E3FD98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567479" y="4136705"/>
              <a:ext cx="110789" cy="88390"/>
            </a:xfrm>
            <a:prstGeom prst="rect">
              <a:avLst/>
            </a:prstGeom>
          </p:spPr>
        </p:pic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E57DCB5E-8D46-654C-9E88-4CD5243CD779}"/>
                </a:ext>
              </a:extLst>
            </p:cNvPr>
            <p:cNvSpPr/>
            <p:nvPr/>
          </p:nvSpPr>
          <p:spPr>
            <a:xfrm>
              <a:off x="6055075" y="4098946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59F6F38-0D01-1F4E-B38E-57E5B381EDD3}"/>
                </a:ext>
              </a:extLst>
            </p:cNvPr>
            <p:cNvSpPr/>
            <p:nvPr/>
          </p:nvSpPr>
          <p:spPr>
            <a:xfrm>
              <a:off x="6078651" y="4124343"/>
              <a:ext cx="223419" cy="110552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1A206101-4C42-CE47-B4E5-34CB335FDFA8}"/>
                </a:ext>
              </a:extLst>
            </p:cNvPr>
            <p:cNvSpPr txBox="1"/>
            <p:nvPr/>
          </p:nvSpPr>
          <p:spPr>
            <a:xfrm>
              <a:off x="6008210" y="4092481"/>
              <a:ext cx="411379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4DD3CC51-8AF8-7547-8F4E-F3BD9FBA55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315592" y="4136704"/>
              <a:ext cx="110789" cy="88390"/>
            </a:xfrm>
            <a:prstGeom prst="rect">
              <a:avLst/>
            </a:prstGeom>
          </p:spPr>
        </p:pic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0E8A809-DEFD-E041-BC1B-9D817CD3D790}"/>
                </a:ext>
              </a:extLst>
            </p:cNvPr>
            <p:cNvSpPr/>
            <p:nvPr/>
          </p:nvSpPr>
          <p:spPr>
            <a:xfrm>
              <a:off x="5306368" y="4291407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3C1C611-50D2-2B4F-BF4C-AD5BFC877ACC}"/>
                </a:ext>
              </a:extLst>
            </p:cNvPr>
            <p:cNvSpPr/>
            <p:nvPr/>
          </p:nvSpPr>
          <p:spPr>
            <a:xfrm>
              <a:off x="5329944" y="4316804"/>
              <a:ext cx="223419" cy="110552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E4AF426B-2D16-104B-BDDD-F83D5BFB67CA}"/>
                </a:ext>
              </a:extLst>
            </p:cNvPr>
            <p:cNvSpPr txBox="1"/>
            <p:nvPr/>
          </p:nvSpPr>
          <p:spPr>
            <a:xfrm>
              <a:off x="5262750" y="4287008"/>
              <a:ext cx="380428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237" name="Picture 236">
              <a:extLst>
                <a:ext uri="{FF2B5EF4-FFF2-40B4-BE49-F238E27FC236}">
                  <a16:creationId xmlns:a16="http://schemas.microsoft.com/office/drawing/2014/main" id="{4C7DB8CF-DD7C-2943-8084-5BFB41D334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566885" y="4329165"/>
              <a:ext cx="110789" cy="88390"/>
            </a:xfrm>
            <a:prstGeom prst="rect">
              <a:avLst/>
            </a:prstGeom>
          </p:spPr>
        </p:pic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D45D82A-537B-9743-90D5-B589D633E868}"/>
                </a:ext>
              </a:extLst>
            </p:cNvPr>
            <p:cNvSpPr/>
            <p:nvPr/>
          </p:nvSpPr>
          <p:spPr>
            <a:xfrm>
              <a:off x="6055073" y="4291411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45E71368-50CB-294A-9615-728CDAEA0792}"/>
                </a:ext>
              </a:extLst>
            </p:cNvPr>
            <p:cNvSpPr/>
            <p:nvPr/>
          </p:nvSpPr>
          <p:spPr>
            <a:xfrm>
              <a:off x="6078650" y="4316808"/>
              <a:ext cx="223419" cy="110552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C95BD334-DEFC-2B46-A99B-FA79390C1496}"/>
                </a:ext>
              </a:extLst>
            </p:cNvPr>
            <p:cNvSpPr txBox="1"/>
            <p:nvPr/>
          </p:nvSpPr>
          <p:spPr>
            <a:xfrm>
              <a:off x="6008210" y="4282171"/>
              <a:ext cx="410396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241" name="Picture 240">
              <a:extLst>
                <a:ext uri="{FF2B5EF4-FFF2-40B4-BE49-F238E27FC236}">
                  <a16:creationId xmlns:a16="http://schemas.microsoft.com/office/drawing/2014/main" id="{B370B124-3B11-2148-826E-8ED4E05430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315590" y="4329169"/>
              <a:ext cx="110789" cy="88390"/>
            </a:xfrm>
            <a:prstGeom prst="rect">
              <a:avLst/>
            </a:prstGeom>
          </p:spPr>
        </p:pic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84FB1F52-1A8B-AF47-BAFE-F2403E032115}"/>
                </a:ext>
              </a:extLst>
            </p:cNvPr>
            <p:cNvSpPr/>
            <p:nvPr/>
          </p:nvSpPr>
          <p:spPr>
            <a:xfrm>
              <a:off x="5392292" y="3358417"/>
              <a:ext cx="210698" cy="106091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CC-S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56897691-F02A-DB4E-872D-9900C8B37616}"/>
                </a:ext>
              </a:extLst>
            </p:cNvPr>
            <p:cNvSpPr/>
            <p:nvPr/>
          </p:nvSpPr>
          <p:spPr>
            <a:xfrm>
              <a:off x="5392292" y="3885980"/>
              <a:ext cx="210698" cy="106091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CC-S</a:t>
              </a:r>
            </a:p>
          </p:txBody>
        </p: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96663179-8844-754D-A079-34BB78040D6A}"/>
                </a:ext>
              </a:extLst>
            </p:cNvPr>
            <p:cNvGrpSpPr/>
            <p:nvPr/>
          </p:nvGrpSpPr>
          <p:grpSpPr>
            <a:xfrm flipH="1">
              <a:off x="5193518" y="3534918"/>
              <a:ext cx="239611" cy="266350"/>
              <a:chOff x="6527693" y="3534918"/>
              <a:chExt cx="239611" cy="266350"/>
            </a:xfrm>
          </p:grpSpPr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2B2BBE5F-B7B8-6146-83DA-3F13AB03EE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7569" y="3565202"/>
                <a:ext cx="215318" cy="0"/>
              </a:xfrm>
              <a:prstGeom prst="straightConnector1">
                <a:avLst/>
              </a:prstGeom>
              <a:ln w="12700">
                <a:solidFill>
                  <a:schemeClr val="accent4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Arrow Connector 249">
                <a:extLst>
                  <a:ext uri="{FF2B5EF4-FFF2-40B4-BE49-F238E27FC236}">
                    <a16:creationId xmlns:a16="http://schemas.microsoft.com/office/drawing/2014/main" id="{AFA7D84A-2E9C-304A-816C-C7175B6432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7693" y="3534918"/>
                <a:ext cx="215318" cy="0"/>
              </a:xfrm>
              <a:prstGeom prst="straightConnector1">
                <a:avLst/>
              </a:prstGeom>
              <a:ln w="12700">
                <a:solidFill>
                  <a:schemeClr val="accent4"/>
                </a:solidFill>
                <a:headEnd type="none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>
                <a:extLst>
                  <a:ext uri="{FF2B5EF4-FFF2-40B4-BE49-F238E27FC236}">
                    <a16:creationId xmlns:a16="http://schemas.microsoft.com/office/drawing/2014/main" id="{7D26DAA5-107A-B74C-B588-252949DA7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1848" y="3565202"/>
                <a:ext cx="107913" cy="0"/>
              </a:xfrm>
              <a:prstGeom prst="straightConnector1">
                <a:avLst/>
              </a:prstGeom>
              <a:ln w="12700">
                <a:solidFill>
                  <a:schemeClr val="accent4"/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1E2FF9BF-DAB0-ED4C-81FA-54DD9D5EA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1986" y="3801268"/>
                <a:ext cx="215318" cy="0"/>
              </a:xfrm>
              <a:prstGeom prst="straightConnector1">
                <a:avLst/>
              </a:prstGeom>
              <a:ln w="12700">
                <a:solidFill>
                  <a:schemeClr val="accent4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71087602-4C24-4D44-A6B1-F7B659B9DA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7693" y="3770984"/>
                <a:ext cx="215318" cy="0"/>
              </a:xfrm>
              <a:prstGeom prst="straightConnector1">
                <a:avLst/>
              </a:prstGeom>
              <a:ln w="12700">
                <a:solidFill>
                  <a:schemeClr val="accent4"/>
                </a:solidFill>
                <a:headEnd type="none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Arrow Connector 253">
                <a:extLst>
                  <a:ext uri="{FF2B5EF4-FFF2-40B4-BE49-F238E27FC236}">
                    <a16:creationId xmlns:a16="http://schemas.microsoft.com/office/drawing/2014/main" id="{9BB98BDC-70D2-2948-ACB1-27F190F44D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6264" y="3801268"/>
                <a:ext cx="107913" cy="0"/>
              </a:xfrm>
              <a:prstGeom prst="straightConnector1">
                <a:avLst/>
              </a:prstGeom>
              <a:ln w="12700">
                <a:solidFill>
                  <a:schemeClr val="accent4"/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632A652D-8367-5B4E-8CE4-F242C79CD067}"/>
                </a:ext>
              </a:extLst>
            </p:cNvPr>
            <p:cNvSpPr/>
            <p:nvPr/>
          </p:nvSpPr>
          <p:spPr>
            <a:xfrm>
              <a:off x="5392292" y="3496235"/>
              <a:ext cx="210698" cy="106091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RA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C273CF1-4EE2-3A47-A249-DE63094C84E0}"/>
                </a:ext>
              </a:extLst>
            </p:cNvPr>
            <p:cNvSpPr/>
            <p:nvPr/>
          </p:nvSpPr>
          <p:spPr>
            <a:xfrm>
              <a:off x="5392292" y="3732085"/>
              <a:ext cx="210698" cy="106091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CC-S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93513BA3-0A4A-694D-8387-E3FA6B8596EE}"/>
                </a:ext>
              </a:extLst>
            </p:cNvPr>
            <p:cNvSpPr/>
            <p:nvPr/>
          </p:nvSpPr>
          <p:spPr>
            <a:xfrm rot="16200000">
              <a:off x="4977895" y="3401959"/>
              <a:ext cx="307890" cy="167866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Gen5 PCIe</a:t>
              </a:r>
              <a:br>
                <a:rPr kumimoji="0" lang="en-US" sz="4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45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OpenCAPI</a:t>
              </a:r>
              <a:endParaRPr kumimoji="0" lang="en-US" sz="4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27B27D1-BF4C-0D42-ADDA-1726B69C4234}"/>
                </a:ext>
              </a:extLst>
            </p:cNvPr>
            <p:cNvSpPr/>
            <p:nvPr/>
          </p:nvSpPr>
          <p:spPr>
            <a:xfrm rot="16200000">
              <a:off x="4977895" y="3775160"/>
              <a:ext cx="307890" cy="167866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802.3 </a:t>
              </a:r>
              <a:r>
                <a:rPr kumimoji="0" lang="en-US" sz="45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Phy</a:t>
              </a:r>
              <a:endParaRPr kumimoji="0" lang="en-US" sz="4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FAE5442-CDEE-4946-9DEA-B5E16EDA93F7}"/>
                </a:ext>
              </a:extLst>
            </p:cNvPr>
            <p:cNvSpPr/>
            <p:nvPr/>
          </p:nvSpPr>
          <p:spPr>
            <a:xfrm>
              <a:off x="6138750" y="3358417"/>
              <a:ext cx="210698" cy="106091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CC-S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B34690A4-176E-4148-82D9-FC2ABB8EDF0C}"/>
                </a:ext>
              </a:extLst>
            </p:cNvPr>
            <p:cNvSpPr/>
            <p:nvPr/>
          </p:nvSpPr>
          <p:spPr>
            <a:xfrm>
              <a:off x="6138750" y="3885980"/>
              <a:ext cx="210698" cy="106091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CC-S</a:t>
              </a:r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3BC31D5-945D-8A4E-B466-A9334A933F35}"/>
                </a:ext>
              </a:extLst>
            </p:cNvPr>
            <p:cNvGrpSpPr/>
            <p:nvPr/>
          </p:nvGrpSpPr>
          <p:grpSpPr>
            <a:xfrm flipH="1">
              <a:off x="6339507" y="3656894"/>
              <a:ext cx="421890" cy="35185"/>
              <a:chOff x="6638956" y="3656894"/>
              <a:chExt cx="421890" cy="35185"/>
            </a:xfrm>
          </p:grpSpPr>
          <p:cxnSp>
            <p:nvCxnSpPr>
              <p:cNvPr id="246" name="Straight Arrow Connector 245">
                <a:extLst>
                  <a:ext uri="{FF2B5EF4-FFF2-40B4-BE49-F238E27FC236}">
                    <a16:creationId xmlns:a16="http://schemas.microsoft.com/office/drawing/2014/main" id="{1C2AAA1F-EEAB-1141-B87A-5E017F2D7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956" y="3692079"/>
                <a:ext cx="132503" cy="0"/>
              </a:xfrm>
              <a:prstGeom prst="straightConnector1">
                <a:avLst/>
              </a:prstGeom>
              <a:ln w="12700">
                <a:solidFill>
                  <a:schemeClr val="accent4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179C6472-BD8A-ED47-BDCE-69C819E837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2206" y="3656894"/>
                <a:ext cx="397510" cy="0"/>
              </a:xfrm>
              <a:prstGeom prst="straightConnector1">
                <a:avLst/>
              </a:prstGeom>
              <a:ln w="12700">
                <a:solidFill>
                  <a:schemeClr val="accent4"/>
                </a:solidFill>
                <a:headEnd type="none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>
                <a:extLst>
                  <a:ext uri="{FF2B5EF4-FFF2-40B4-BE49-F238E27FC236}">
                    <a16:creationId xmlns:a16="http://schemas.microsoft.com/office/drawing/2014/main" id="{256B4653-42F1-EC4E-8ACD-F98825B3A2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8343" y="3692079"/>
                <a:ext cx="132503" cy="0"/>
              </a:xfrm>
              <a:prstGeom prst="straightConnector1">
                <a:avLst/>
              </a:prstGeom>
              <a:ln w="12700">
                <a:solidFill>
                  <a:schemeClr val="accent4"/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F006D4BE-174C-6D45-82E6-13B100594E5A}"/>
                </a:ext>
              </a:extLst>
            </p:cNvPr>
            <p:cNvSpPr/>
            <p:nvPr/>
          </p:nvSpPr>
          <p:spPr>
            <a:xfrm>
              <a:off x="6138750" y="3618517"/>
              <a:ext cx="210698" cy="106091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CC-HA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26EDB69-A129-644F-8885-48B75C576A41}"/>
                </a:ext>
              </a:extLst>
            </p:cNvPr>
            <p:cNvSpPr/>
            <p:nvPr/>
          </p:nvSpPr>
          <p:spPr>
            <a:xfrm rot="16200000">
              <a:off x="6398930" y="3587630"/>
              <a:ext cx="307890" cy="167866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NVDIMM-P</a:t>
              </a:r>
              <a:b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DDR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D87BA496-91D7-1C42-9BCC-97C43B087620}"/>
                </a:ext>
              </a:extLst>
            </p:cNvPr>
            <p:cNvSpPr/>
            <p:nvPr/>
          </p:nvSpPr>
          <p:spPr>
            <a:xfrm rot="5400000">
              <a:off x="6562826" y="3629457"/>
              <a:ext cx="438802" cy="84217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DRAM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600E41E-5767-8E4A-9DCA-0C34693CC058}"/>
                </a:ext>
              </a:extLst>
            </p:cNvPr>
            <p:cNvSpPr/>
            <p:nvPr/>
          </p:nvSpPr>
          <p:spPr>
            <a:xfrm rot="5400000">
              <a:off x="6672300" y="3629458"/>
              <a:ext cx="438802" cy="84217"/>
            </a:xfrm>
            <a:prstGeom prst="rect">
              <a:avLst/>
            </a:prstGeom>
            <a:solidFill>
              <a:srgbClr val="07B8E0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PCM/MRAM</a:t>
              </a:r>
            </a:p>
          </p:txBody>
        </p:sp>
        <p:sp>
          <p:nvSpPr>
            <p:cNvPr id="263" name="Rounded Rectangle 262">
              <a:extLst>
                <a:ext uri="{FF2B5EF4-FFF2-40B4-BE49-F238E27FC236}">
                  <a16:creationId xmlns:a16="http://schemas.microsoft.com/office/drawing/2014/main" id="{0EB4BED0-8421-FE49-9CE3-1349D17364BB}"/>
                </a:ext>
              </a:extLst>
            </p:cNvPr>
            <p:cNvSpPr/>
            <p:nvPr/>
          </p:nvSpPr>
          <p:spPr>
            <a:xfrm>
              <a:off x="4950085" y="2750853"/>
              <a:ext cx="2030198" cy="183936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809089D-163F-124C-B5E3-D10BC1ADF39B}"/>
              </a:ext>
            </a:extLst>
          </p:cNvPr>
          <p:cNvSpPr txBox="1"/>
          <p:nvPr/>
        </p:nvSpPr>
        <p:spPr>
          <a:xfrm>
            <a:off x="2750825" y="1051296"/>
            <a:ext cx="1600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Point to Point</a:t>
            </a: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0437A3C9-53C8-954C-AF2A-BD3A9A5EA316}"/>
              </a:ext>
            </a:extLst>
          </p:cNvPr>
          <p:cNvGrpSpPr/>
          <p:nvPr/>
        </p:nvGrpSpPr>
        <p:grpSpPr>
          <a:xfrm>
            <a:off x="6405408" y="1709083"/>
            <a:ext cx="2030198" cy="1839360"/>
            <a:chOff x="507795" y="858120"/>
            <a:chExt cx="2030198" cy="1839360"/>
          </a:xfrm>
        </p:grpSpPr>
        <p:sp>
          <p:nvSpPr>
            <p:cNvPr id="329" name="Rounded Rectangle 328">
              <a:extLst>
                <a:ext uri="{FF2B5EF4-FFF2-40B4-BE49-F238E27FC236}">
                  <a16:creationId xmlns:a16="http://schemas.microsoft.com/office/drawing/2014/main" id="{B11C4BE7-245F-724B-AF55-F657328AA030}"/>
                </a:ext>
              </a:extLst>
            </p:cNvPr>
            <p:cNvSpPr/>
            <p:nvPr/>
          </p:nvSpPr>
          <p:spPr>
            <a:xfrm>
              <a:off x="776718" y="1398365"/>
              <a:ext cx="1697209" cy="759572"/>
            </a:xfrm>
            <a:prstGeom prst="roundRect">
              <a:avLst>
                <a:gd name="adj" fmla="val 6635"/>
              </a:avLst>
            </a:prstGeom>
            <a:solidFill>
              <a:srgbClr val="F2F2F2">
                <a:alpha val="80000"/>
              </a:srgbClr>
            </a:solidFill>
            <a:ln w="63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Uncore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0" name="Rounded Rectangle 329">
              <a:extLst>
                <a:ext uri="{FF2B5EF4-FFF2-40B4-BE49-F238E27FC236}">
                  <a16:creationId xmlns:a16="http://schemas.microsoft.com/office/drawing/2014/main" id="{7DE1AA52-F977-4341-A0ED-465AF2C51850}"/>
                </a:ext>
              </a:extLst>
            </p:cNvPr>
            <p:cNvSpPr/>
            <p:nvPr/>
          </p:nvSpPr>
          <p:spPr>
            <a:xfrm>
              <a:off x="1234031" y="906161"/>
              <a:ext cx="782583" cy="1735604"/>
            </a:xfrm>
            <a:prstGeom prst="round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331" name="Rounded Rectangle 330">
              <a:extLst>
                <a:ext uri="{FF2B5EF4-FFF2-40B4-BE49-F238E27FC236}">
                  <a16:creationId xmlns:a16="http://schemas.microsoft.com/office/drawing/2014/main" id="{BB3BCD51-0B7C-3F48-BC3C-73E1E7B12C64}"/>
                </a:ext>
              </a:extLst>
            </p:cNvPr>
            <p:cNvSpPr/>
            <p:nvPr/>
          </p:nvSpPr>
          <p:spPr>
            <a:xfrm>
              <a:off x="1269234" y="945721"/>
              <a:ext cx="712176" cy="1656484"/>
            </a:xfrm>
            <a:prstGeom prst="round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2F0F86AE-CD59-CF4B-A9DA-F78B14D36966}"/>
                </a:ext>
              </a:extLst>
            </p:cNvPr>
            <p:cNvSpPr/>
            <p:nvPr/>
          </p:nvSpPr>
          <p:spPr>
            <a:xfrm>
              <a:off x="1053883" y="995706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6FFDF086-C818-D64F-8A44-8CA9D4485B29}"/>
                </a:ext>
              </a:extLst>
            </p:cNvPr>
            <p:cNvSpPr/>
            <p:nvPr/>
          </p:nvSpPr>
          <p:spPr>
            <a:xfrm>
              <a:off x="1077459" y="1021103"/>
              <a:ext cx="223419" cy="110553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88997602-CE66-6244-BF9A-317EB7C844C9}"/>
                </a:ext>
              </a:extLst>
            </p:cNvPr>
            <p:cNvSpPr txBox="1"/>
            <p:nvPr/>
          </p:nvSpPr>
          <p:spPr>
            <a:xfrm>
              <a:off x="1013500" y="990910"/>
              <a:ext cx="359447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ACFD1942-C5BF-314D-A382-05450E7F39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14400" y="1033464"/>
              <a:ext cx="110789" cy="88390"/>
            </a:xfrm>
            <a:prstGeom prst="rect">
              <a:avLst/>
            </a:prstGeom>
          </p:spPr>
        </p:pic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1876523B-2CCC-8D42-A497-3CB7ECFE47E9}"/>
                </a:ext>
              </a:extLst>
            </p:cNvPr>
            <p:cNvSpPr/>
            <p:nvPr/>
          </p:nvSpPr>
          <p:spPr>
            <a:xfrm>
              <a:off x="1805824" y="995706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D278391E-5AF8-5D49-BC44-BDDA075BD8E7}"/>
                </a:ext>
              </a:extLst>
            </p:cNvPr>
            <p:cNvSpPr/>
            <p:nvPr/>
          </p:nvSpPr>
          <p:spPr>
            <a:xfrm>
              <a:off x="1829400" y="1021103"/>
              <a:ext cx="223419" cy="110553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BB68FC73-B1F0-474E-9C4D-445536207416}"/>
                </a:ext>
              </a:extLst>
            </p:cNvPr>
            <p:cNvSpPr txBox="1"/>
            <p:nvPr/>
          </p:nvSpPr>
          <p:spPr>
            <a:xfrm>
              <a:off x="1765441" y="990910"/>
              <a:ext cx="359447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5D1072C6-2386-3B4A-8536-3C69C9E494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66341" y="1033464"/>
              <a:ext cx="110789" cy="88390"/>
            </a:xfrm>
            <a:prstGeom prst="rect">
              <a:avLst/>
            </a:prstGeom>
          </p:spPr>
        </p:pic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26D4E9A5-3F4A-B244-A4F9-E0D6C573F306}"/>
                </a:ext>
              </a:extLst>
            </p:cNvPr>
            <p:cNvSpPr/>
            <p:nvPr/>
          </p:nvSpPr>
          <p:spPr>
            <a:xfrm>
              <a:off x="1053883" y="1194431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DDB3B56C-F117-D046-A2F5-1234D10EF378}"/>
                </a:ext>
              </a:extLst>
            </p:cNvPr>
            <p:cNvSpPr/>
            <p:nvPr/>
          </p:nvSpPr>
          <p:spPr>
            <a:xfrm>
              <a:off x="1077459" y="1219828"/>
              <a:ext cx="223419" cy="110553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EC223AAF-A1FB-0D41-B766-F4096FD01BFF}"/>
                </a:ext>
              </a:extLst>
            </p:cNvPr>
            <p:cNvSpPr txBox="1"/>
            <p:nvPr/>
          </p:nvSpPr>
          <p:spPr>
            <a:xfrm>
              <a:off x="1013500" y="1189635"/>
              <a:ext cx="359447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61B13561-A77E-FF41-B1E5-518078D116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14400" y="1232189"/>
              <a:ext cx="110789" cy="88390"/>
            </a:xfrm>
            <a:prstGeom prst="rect">
              <a:avLst/>
            </a:prstGeom>
          </p:spPr>
        </p:pic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B85A5205-5693-F244-9FCC-83F3B4856E3C}"/>
                </a:ext>
              </a:extLst>
            </p:cNvPr>
            <p:cNvSpPr/>
            <p:nvPr/>
          </p:nvSpPr>
          <p:spPr>
            <a:xfrm>
              <a:off x="1805824" y="1194431"/>
              <a:ext cx="383673" cy="159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345F9F21-1FB8-804F-B386-9194DFC6DA8F}"/>
                </a:ext>
              </a:extLst>
            </p:cNvPr>
            <p:cNvSpPr/>
            <p:nvPr/>
          </p:nvSpPr>
          <p:spPr>
            <a:xfrm>
              <a:off x="1829400" y="1219828"/>
              <a:ext cx="223419" cy="110553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6F9B2EB1-76F3-2A4D-B00C-18D2C5774D7B}"/>
                </a:ext>
              </a:extLst>
            </p:cNvPr>
            <p:cNvSpPr txBox="1"/>
            <p:nvPr/>
          </p:nvSpPr>
          <p:spPr>
            <a:xfrm>
              <a:off x="1762266" y="1189635"/>
              <a:ext cx="408474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347" name="Picture 346">
              <a:extLst>
                <a:ext uri="{FF2B5EF4-FFF2-40B4-BE49-F238E27FC236}">
                  <a16:creationId xmlns:a16="http://schemas.microsoft.com/office/drawing/2014/main" id="{1E83010B-32ED-5B42-AA29-CC7DCD8B7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66341" y="1232189"/>
              <a:ext cx="110789" cy="88390"/>
            </a:xfrm>
            <a:prstGeom prst="rect">
              <a:avLst/>
            </a:prstGeom>
          </p:spPr>
        </p:pic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CC619D10-2BF7-334A-910A-5491A1C4995A}"/>
                </a:ext>
              </a:extLst>
            </p:cNvPr>
            <p:cNvSpPr/>
            <p:nvPr/>
          </p:nvSpPr>
          <p:spPr>
            <a:xfrm>
              <a:off x="1057712" y="2206214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7CF5588D-A45D-0D4B-8E18-8B28D0B16AC0}"/>
                </a:ext>
              </a:extLst>
            </p:cNvPr>
            <p:cNvSpPr/>
            <p:nvPr/>
          </p:nvSpPr>
          <p:spPr>
            <a:xfrm>
              <a:off x="1081289" y="2231611"/>
              <a:ext cx="223419" cy="110552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5E683940-8238-E844-B74B-7C75DC6BA146}"/>
                </a:ext>
              </a:extLst>
            </p:cNvPr>
            <p:cNvSpPr txBox="1"/>
            <p:nvPr/>
          </p:nvSpPr>
          <p:spPr>
            <a:xfrm>
              <a:off x="1016675" y="2200268"/>
              <a:ext cx="346379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351" name="Picture 350">
              <a:extLst>
                <a:ext uri="{FF2B5EF4-FFF2-40B4-BE49-F238E27FC236}">
                  <a16:creationId xmlns:a16="http://schemas.microsoft.com/office/drawing/2014/main" id="{155AE4BB-4120-2F40-BFF0-BB96766B3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18229" y="2243972"/>
              <a:ext cx="110789" cy="88390"/>
            </a:xfrm>
            <a:prstGeom prst="rect">
              <a:avLst/>
            </a:prstGeom>
          </p:spPr>
        </p:pic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CAE39496-2EFC-144B-BC99-5439BF2A2C44}"/>
                </a:ext>
              </a:extLst>
            </p:cNvPr>
            <p:cNvSpPr/>
            <p:nvPr/>
          </p:nvSpPr>
          <p:spPr>
            <a:xfrm>
              <a:off x="1805825" y="2206213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5EEE029A-2B6C-1A48-8906-4925882ECB6F}"/>
                </a:ext>
              </a:extLst>
            </p:cNvPr>
            <p:cNvSpPr/>
            <p:nvPr/>
          </p:nvSpPr>
          <p:spPr>
            <a:xfrm>
              <a:off x="1829401" y="2231610"/>
              <a:ext cx="223419" cy="110552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0F31E4F2-DEB7-EC4F-A50D-89D097884490}"/>
                </a:ext>
              </a:extLst>
            </p:cNvPr>
            <p:cNvSpPr txBox="1"/>
            <p:nvPr/>
          </p:nvSpPr>
          <p:spPr>
            <a:xfrm>
              <a:off x="1758960" y="2199748"/>
              <a:ext cx="411379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C25FF50C-AE84-D740-9BF5-E5E5DEFBE7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66342" y="2243971"/>
              <a:ext cx="110789" cy="88390"/>
            </a:xfrm>
            <a:prstGeom prst="rect">
              <a:avLst/>
            </a:prstGeom>
          </p:spPr>
        </p:pic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055DD6E8-65A3-4049-9183-04AD7B8A7608}"/>
                </a:ext>
              </a:extLst>
            </p:cNvPr>
            <p:cNvSpPr/>
            <p:nvPr/>
          </p:nvSpPr>
          <p:spPr>
            <a:xfrm>
              <a:off x="1057118" y="2398674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94CCFF8B-9EAB-0A4F-9D6F-B8437A92164D}"/>
                </a:ext>
              </a:extLst>
            </p:cNvPr>
            <p:cNvSpPr/>
            <p:nvPr/>
          </p:nvSpPr>
          <p:spPr>
            <a:xfrm>
              <a:off x="1080694" y="2424071"/>
              <a:ext cx="223419" cy="110552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3CB0B510-E0EC-5143-A0FD-6CE7CC7DDBC5}"/>
                </a:ext>
              </a:extLst>
            </p:cNvPr>
            <p:cNvSpPr txBox="1"/>
            <p:nvPr/>
          </p:nvSpPr>
          <p:spPr>
            <a:xfrm>
              <a:off x="1013500" y="2394275"/>
              <a:ext cx="380428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359" name="Picture 358">
              <a:extLst>
                <a:ext uri="{FF2B5EF4-FFF2-40B4-BE49-F238E27FC236}">
                  <a16:creationId xmlns:a16="http://schemas.microsoft.com/office/drawing/2014/main" id="{B8E9C04A-6AF2-EE40-A375-D645D091AD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17635" y="2436432"/>
              <a:ext cx="110789" cy="88390"/>
            </a:xfrm>
            <a:prstGeom prst="rect">
              <a:avLst/>
            </a:prstGeom>
          </p:spPr>
        </p:pic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8531D436-2B55-EB4F-B047-5E77D365643D}"/>
                </a:ext>
              </a:extLst>
            </p:cNvPr>
            <p:cNvSpPr/>
            <p:nvPr/>
          </p:nvSpPr>
          <p:spPr>
            <a:xfrm>
              <a:off x="1805823" y="2398678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93C6A114-42B0-BC4F-B5E9-7304FB9E742A}"/>
                </a:ext>
              </a:extLst>
            </p:cNvPr>
            <p:cNvSpPr/>
            <p:nvPr/>
          </p:nvSpPr>
          <p:spPr>
            <a:xfrm>
              <a:off x="1829400" y="2424075"/>
              <a:ext cx="223419" cy="110552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B2501134-11F6-BC43-8D60-01A71C0569FE}"/>
                </a:ext>
              </a:extLst>
            </p:cNvPr>
            <p:cNvSpPr txBox="1"/>
            <p:nvPr/>
          </p:nvSpPr>
          <p:spPr>
            <a:xfrm>
              <a:off x="1758960" y="2389438"/>
              <a:ext cx="410396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363" name="Picture 362">
              <a:extLst>
                <a:ext uri="{FF2B5EF4-FFF2-40B4-BE49-F238E27FC236}">
                  <a16:creationId xmlns:a16="http://schemas.microsoft.com/office/drawing/2014/main" id="{D5F7F194-5CB5-C944-AA5E-A1E693BD59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66340" y="2436436"/>
              <a:ext cx="110789" cy="88390"/>
            </a:xfrm>
            <a:prstGeom prst="rect">
              <a:avLst/>
            </a:prstGeom>
          </p:spPr>
        </p:pic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2D890F3-EB48-8245-AB2C-97E4A3B67427}"/>
                </a:ext>
              </a:extLst>
            </p:cNvPr>
            <p:cNvSpPr/>
            <p:nvPr/>
          </p:nvSpPr>
          <p:spPr>
            <a:xfrm>
              <a:off x="1884420" y="1465684"/>
              <a:ext cx="210698" cy="106091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CC-S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BAECC801-5988-BD47-9ED2-BF4645A8BFE5}"/>
                </a:ext>
              </a:extLst>
            </p:cNvPr>
            <p:cNvSpPr/>
            <p:nvPr/>
          </p:nvSpPr>
          <p:spPr>
            <a:xfrm>
              <a:off x="1154456" y="1465684"/>
              <a:ext cx="210698" cy="106091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CC-S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4E28C302-275F-A348-8FB6-B101A8C083EB}"/>
                </a:ext>
              </a:extLst>
            </p:cNvPr>
            <p:cNvSpPr/>
            <p:nvPr/>
          </p:nvSpPr>
          <p:spPr>
            <a:xfrm>
              <a:off x="1884420" y="1993247"/>
              <a:ext cx="210698" cy="106091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CC-S</a:t>
              </a: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89ECFC11-2C8F-294E-99C4-AC06702DD4AA}"/>
                </a:ext>
              </a:extLst>
            </p:cNvPr>
            <p:cNvSpPr/>
            <p:nvPr/>
          </p:nvSpPr>
          <p:spPr>
            <a:xfrm>
              <a:off x="1154456" y="1993247"/>
              <a:ext cx="210698" cy="106091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CC-S</a:t>
              </a:r>
            </a:p>
          </p:txBody>
        </p: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F902C266-2A19-3C4B-B8A2-6A8194F2D07B}"/>
                </a:ext>
              </a:extLst>
            </p:cNvPr>
            <p:cNvCxnSpPr>
              <a:cxnSpLocks/>
            </p:cNvCxnSpPr>
            <p:nvPr/>
          </p:nvCxnSpPr>
          <p:spPr>
            <a:xfrm>
              <a:off x="746159" y="1799346"/>
              <a:ext cx="132503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>
              <a:extLst>
                <a:ext uri="{FF2B5EF4-FFF2-40B4-BE49-F238E27FC236}">
                  <a16:creationId xmlns:a16="http://schemas.microsoft.com/office/drawing/2014/main" id="{391C5B74-FB53-B74E-84F6-A8109C7A4665}"/>
                </a:ext>
              </a:extLst>
            </p:cNvPr>
            <p:cNvCxnSpPr>
              <a:cxnSpLocks/>
            </p:cNvCxnSpPr>
            <p:nvPr/>
          </p:nvCxnSpPr>
          <p:spPr>
            <a:xfrm>
              <a:off x="759409" y="1764161"/>
              <a:ext cx="397510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9262621C-EA66-3045-B47C-C8F36A653C70}"/>
                </a:ext>
              </a:extLst>
            </p:cNvPr>
            <p:cNvCxnSpPr>
              <a:cxnSpLocks/>
            </p:cNvCxnSpPr>
            <p:nvPr/>
          </p:nvCxnSpPr>
          <p:spPr>
            <a:xfrm>
              <a:off x="1035546" y="1799346"/>
              <a:ext cx="132503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A1389231-FEF6-4242-9FC3-17B0F5C2D376}"/>
                </a:ext>
              </a:extLst>
            </p:cNvPr>
            <p:cNvCxnSpPr>
              <a:cxnSpLocks/>
            </p:cNvCxnSpPr>
            <p:nvPr/>
          </p:nvCxnSpPr>
          <p:spPr>
            <a:xfrm>
              <a:off x="2095119" y="1672469"/>
              <a:ext cx="215318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>
              <a:extLst>
                <a:ext uri="{FF2B5EF4-FFF2-40B4-BE49-F238E27FC236}">
                  <a16:creationId xmlns:a16="http://schemas.microsoft.com/office/drawing/2014/main" id="{087A433F-3AE2-1047-ACC7-83AFB1353803}"/>
                </a:ext>
              </a:extLst>
            </p:cNvPr>
            <p:cNvCxnSpPr>
              <a:cxnSpLocks/>
            </p:cNvCxnSpPr>
            <p:nvPr/>
          </p:nvCxnSpPr>
          <p:spPr>
            <a:xfrm>
              <a:off x="2075243" y="1642185"/>
              <a:ext cx="215318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B2517ABB-30AA-B849-8922-C9D881BDE7A6}"/>
                </a:ext>
              </a:extLst>
            </p:cNvPr>
            <p:cNvCxnSpPr>
              <a:cxnSpLocks/>
            </p:cNvCxnSpPr>
            <p:nvPr/>
          </p:nvCxnSpPr>
          <p:spPr>
            <a:xfrm>
              <a:off x="2169398" y="1672469"/>
              <a:ext cx="107913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4F598CAC-742E-D340-9690-477DBFB2BFC8}"/>
                </a:ext>
              </a:extLst>
            </p:cNvPr>
            <p:cNvCxnSpPr>
              <a:cxnSpLocks/>
            </p:cNvCxnSpPr>
            <p:nvPr/>
          </p:nvCxnSpPr>
          <p:spPr>
            <a:xfrm>
              <a:off x="2099536" y="1908535"/>
              <a:ext cx="215318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>
              <a:extLst>
                <a:ext uri="{FF2B5EF4-FFF2-40B4-BE49-F238E27FC236}">
                  <a16:creationId xmlns:a16="http://schemas.microsoft.com/office/drawing/2014/main" id="{0D57AD5C-B0A1-0F4F-989D-E40546B3027D}"/>
                </a:ext>
              </a:extLst>
            </p:cNvPr>
            <p:cNvCxnSpPr>
              <a:cxnSpLocks/>
            </p:cNvCxnSpPr>
            <p:nvPr/>
          </p:nvCxnSpPr>
          <p:spPr>
            <a:xfrm>
              <a:off x="2075243" y="1878251"/>
              <a:ext cx="215318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87CF3A33-A028-D946-A9E3-B4BCDBB37E04}"/>
                </a:ext>
              </a:extLst>
            </p:cNvPr>
            <p:cNvCxnSpPr>
              <a:cxnSpLocks/>
            </p:cNvCxnSpPr>
            <p:nvPr/>
          </p:nvCxnSpPr>
          <p:spPr>
            <a:xfrm>
              <a:off x="2173814" y="1908535"/>
              <a:ext cx="107913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4C980372-AE5A-3341-9A9B-68D1B73F4DFA}"/>
                </a:ext>
              </a:extLst>
            </p:cNvPr>
            <p:cNvSpPr/>
            <p:nvPr/>
          </p:nvSpPr>
          <p:spPr>
            <a:xfrm>
              <a:off x="1884420" y="1603502"/>
              <a:ext cx="210698" cy="106091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RA</a:t>
              </a:r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DA5FD5FB-D40A-4545-AEF6-22C52C479386}"/>
                </a:ext>
              </a:extLst>
            </p:cNvPr>
            <p:cNvSpPr/>
            <p:nvPr/>
          </p:nvSpPr>
          <p:spPr>
            <a:xfrm>
              <a:off x="1884420" y="1839352"/>
              <a:ext cx="210698" cy="106091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CC-S</a:t>
              </a: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7DA997DE-C326-0145-BDD3-7A1BFC8D255C}"/>
                </a:ext>
              </a:extLst>
            </p:cNvPr>
            <p:cNvSpPr/>
            <p:nvPr/>
          </p:nvSpPr>
          <p:spPr>
            <a:xfrm rot="16200000">
              <a:off x="2217982" y="1509226"/>
              <a:ext cx="307890" cy="167866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Gen5 PCIe</a:t>
              </a:r>
              <a:br>
                <a:rPr kumimoji="0" lang="en-US" sz="4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45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OpenCAPI</a:t>
              </a:r>
              <a:endParaRPr kumimoji="0" lang="en-US" sz="4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A5E92CD3-0B87-4D48-B374-CB98F0E6992F}"/>
                </a:ext>
              </a:extLst>
            </p:cNvPr>
            <p:cNvSpPr/>
            <p:nvPr/>
          </p:nvSpPr>
          <p:spPr>
            <a:xfrm rot="16200000">
              <a:off x="2217982" y="1882427"/>
              <a:ext cx="307890" cy="167866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802.3 </a:t>
              </a:r>
              <a:r>
                <a:rPr kumimoji="0" lang="en-US" sz="45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Phy</a:t>
              </a:r>
              <a:endParaRPr kumimoji="0" lang="en-US" sz="4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B9BAC9C9-F669-0C49-A401-2D324983F7F8}"/>
                </a:ext>
              </a:extLst>
            </p:cNvPr>
            <p:cNvSpPr/>
            <p:nvPr/>
          </p:nvSpPr>
          <p:spPr>
            <a:xfrm>
              <a:off x="1154456" y="1725784"/>
              <a:ext cx="210698" cy="106091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CC-HA</a:t>
              </a: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B79F759B-A979-154E-89C8-B6BE2A01C4E3}"/>
                </a:ext>
              </a:extLst>
            </p:cNvPr>
            <p:cNvSpPr/>
            <p:nvPr/>
          </p:nvSpPr>
          <p:spPr>
            <a:xfrm rot="16200000">
              <a:off x="798553" y="1694897"/>
              <a:ext cx="307890" cy="167866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NVDIMM-P</a:t>
              </a:r>
              <a:b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DDR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A87BA6B4-A85B-BC4F-A7CF-E072261C58A9}"/>
                </a:ext>
              </a:extLst>
            </p:cNvPr>
            <p:cNvSpPr/>
            <p:nvPr/>
          </p:nvSpPr>
          <p:spPr>
            <a:xfrm rot="5400000">
              <a:off x="497899" y="1736722"/>
              <a:ext cx="438802" cy="84217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DRAM</a:t>
              </a:r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62AAABFE-1552-844F-B04C-3DEF9DE798B0}"/>
                </a:ext>
              </a:extLst>
            </p:cNvPr>
            <p:cNvSpPr/>
            <p:nvPr/>
          </p:nvSpPr>
          <p:spPr>
            <a:xfrm rot="5400000">
              <a:off x="384818" y="1736722"/>
              <a:ext cx="438802" cy="84217"/>
            </a:xfrm>
            <a:prstGeom prst="rect">
              <a:avLst/>
            </a:prstGeom>
            <a:solidFill>
              <a:srgbClr val="07B8E0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PCM/MRAM</a:t>
              </a:r>
            </a:p>
          </p:txBody>
        </p:sp>
        <p:sp>
          <p:nvSpPr>
            <p:cNvPr id="385" name="Rounded Rectangle 384">
              <a:extLst>
                <a:ext uri="{FF2B5EF4-FFF2-40B4-BE49-F238E27FC236}">
                  <a16:creationId xmlns:a16="http://schemas.microsoft.com/office/drawing/2014/main" id="{CBD40F67-D52E-6940-9C6D-5F623B4FA042}"/>
                </a:ext>
              </a:extLst>
            </p:cNvPr>
            <p:cNvSpPr/>
            <p:nvPr/>
          </p:nvSpPr>
          <p:spPr>
            <a:xfrm>
              <a:off x="507795" y="858120"/>
              <a:ext cx="2030198" cy="183936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04344E13-9BBD-5A49-9B15-B9B64EC41586}"/>
              </a:ext>
            </a:extLst>
          </p:cNvPr>
          <p:cNvCxnSpPr>
            <a:cxnSpLocks/>
          </p:cNvCxnSpPr>
          <p:nvPr/>
        </p:nvCxnSpPr>
        <p:spPr>
          <a:xfrm flipH="1">
            <a:off x="8371785" y="2813523"/>
            <a:ext cx="4040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13815F45-914E-0242-AF92-E80F4FE70237}"/>
              </a:ext>
            </a:extLst>
          </p:cNvPr>
          <p:cNvCxnSpPr>
            <a:cxnSpLocks/>
          </p:cNvCxnSpPr>
          <p:nvPr/>
        </p:nvCxnSpPr>
        <p:spPr>
          <a:xfrm>
            <a:off x="8775823" y="2813523"/>
            <a:ext cx="0" cy="992883"/>
          </a:xfrm>
          <a:prstGeom prst="line">
            <a:avLst/>
          </a:prstGeom>
          <a:ln w="381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B2030209-6834-7D41-B254-994A5A29F099}"/>
              </a:ext>
            </a:extLst>
          </p:cNvPr>
          <p:cNvCxnSpPr>
            <a:cxnSpLocks/>
          </p:cNvCxnSpPr>
          <p:nvPr/>
        </p:nvCxnSpPr>
        <p:spPr>
          <a:xfrm>
            <a:off x="9242315" y="2813523"/>
            <a:ext cx="377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7963B3C6-9D91-F54D-BD62-812DEF79764A}"/>
              </a:ext>
            </a:extLst>
          </p:cNvPr>
          <p:cNvCxnSpPr>
            <a:cxnSpLocks/>
          </p:cNvCxnSpPr>
          <p:nvPr/>
        </p:nvCxnSpPr>
        <p:spPr>
          <a:xfrm>
            <a:off x="9242315" y="2813523"/>
            <a:ext cx="0" cy="992883"/>
          </a:xfrm>
          <a:prstGeom prst="line">
            <a:avLst/>
          </a:prstGeom>
          <a:ln w="381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1C73367-1534-284F-A4F1-0DA3940654B6}"/>
              </a:ext>
            </a:extLst>
          </p:cNvPr>
          <p:cNvSpPr txBox="1"/>
          <p:nvPr/>
        </p:nvSpPr>
        <p:spPr>
          <a:xfrm flipH="1">
            <a:off x="7012774" y="5424499"/>
            <a:ext cx="80794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NVM</a:t>
            </a: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9C89FF40-4422-454C-922C-47902DE4928F}"/>
              </a:ext>
            </a:extLst>
          </p:cNvPr>
          <p:cNvSpPr/>
          <p:nvPr/>
        </p:nvSpPr>
        <p:spPr>
          <a:xfrm>
            <a:off x="7215757" y="5256633"/>
            <a:ext cx="307890" cy="167866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802.3 </a:t>
            </a:r>
            <a:r>
              <a:rPr kumimoji="0" lang="en-US" sz="45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Phy</a:t>
            </a:r>
            <a:endParaRPr kumimoji="0" lang="en-US" sz="4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A96261DF-23EF-4740-8493-5DA00A585002}"/>
              </a:ext>
            </a:extLst>
          </p:cNvPr>
          <p:cNvSpPr txBox="1"/>
          <p:nvPr/>
        </p:nvSpPr>
        <p:spPr>
          <a:xfrm flipH="1">
            <a:off x="7177408" y="5600774"/>
            <a:ext cx="80794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NVM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B28252-C7F0-9048-B0BF-8F3D59C17F0B}"/>
              </a:ext>
            </a:extLst>
          </p:cNvPr>
          <p:cNvSpPr/>
          <p:nvPr/>
        </p:nvSpPr>
        <p:spPr>
          <a:xfrm>
            <a:off x="6879372" y="5197460"/>
            <a:ext cx="1366347" cy="915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3D9C01B-D936-9D47-8CD1-E0D18738799D}"/>
              </a:ext>
            </a:extLst>
          </p:cNvPr>
          <p:cNvSpPr txBox="1"/>
          <p:nvPr/>
        </p:nvSpPr>
        <p:spPr>
          <a:xfrm flipH="1">
            <a:off x="7344729" y="5777810"/>
            <a:ext cx="80794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NVM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802BDC9F-C399-2D4E-A3EB-955DE6B478A5}"/>
              </a:ext>
            </a:extLst>
          </p:cNvPr>
          <p:cNvSpPr txBox="1"/>
          <p:nvPr/>
        </p:nvSpPr>
        <p:spPr>
          <a:xfrm flipH="1">
            <a:off x="10175779" y="5420554"/>
            <a:ext cx="102292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ML Accelerator</a:t>
            </a: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F9FA1EDC-A8F9-7E48-8CDE-88938AD9B1EF}"/>
              </a:ext>
            </a:extLst>
          </p:cNvPr>
          <p:cNvSpPr/>
          <p:nvPr/>
        </p:nvSpPr>
        <p:spPr>
          <a:xfrm>
            <a:off x="10477117" y="5259185"/>
            <a:ext cx="307890" cy="167866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802.3 </a:t>
            </a:r>
            <a:r>
              <a:rPr kumimoji="0" lang="en-US" sz="45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Phy</a:t>
            </a:r>
            <a:endParaRPr kumimoji="0" lang="en-US" sz="4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41C20DCD-0C89-C14A-9617-258E62D26783}"/>
              </a:ext>
            </a:extLst>
          </p:cNvPr>
          <p:cNvSpPr/>
          <p:nvPr/>
        </p:nvSpPr>
        <p:spPr>
          <a:xfrm>
            <a:off x="10033152" y="5210770"/>
            <a:ext cx="1366347" cy="915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6241699-1670-6844-8FC4-B25E39646896}"/>
              </a:ext>
            </a:extLst>
          </p:cNvPr>
          <p:cNvCxnSpPr>
            <a:cxnSpLocks/>
          </p:cNvCxnSpPr>
          <p:nvPr/>
        </p:nvCxnSpPr>
        <p:spPr>
          <a:xfrm flipV="1">
            <a:off x="9068696" y="5217599"/>
            <a:ext cx="0" cy="53755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TextBox 399">
            <a:extLst>
              <a:ext uri="{FF2B5EF4-FFF2-40B4-BE49-F238E27FC236}">
                <a16:creationId xmlns:a16="http://schemas.microsoft.com/office/drawing/2014/main" id="{B59ADFB0-D7C6-9E44-8D2C-A3E65D398235}"/>
              </a:ext>
            </a:extLst>
          </p:cNvPr>
          <p:cNvSpPr txBox="1"/>
          <p:nvPr/>
        </p:nvSpPr>
        <p:spPr>
          <a:xfrm>
            <a:off x="7559619" y="1091265"/>
            <a:ext cx="3080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Through an Ethernet Switch</a:t>
            </a:r>
          </a:p>
        </p:txBody>
      </p:sp>
      <p:cxnSp>
        <p:nvCxnSpPr>
          <p:cNvPr id="274" name="Connector: Elbow 273">
            <a:extLst>
              <a:ext uri="{FF2B5EF4-FFF2-40B4-BE49-F238E27FC236}">
                <a16:creationId xmlns:a16="http://schemas.microsoft.com/office/drawing/2014/main" id="{97A0935C-88F5-4013-93BA-85AE352C24AD}"/>
              </a:ext>
            </a:extLst>
          </p:cNvPr>
          <p:cNvCxnSpPr>
            <a:cxnSpLocks/>
          </p:cNvCxnSpPr>
          <p:nvPr/>
        </p:nvCxnSpPr>
        <p:spPr>
          <a:xfrm>
            <a:off x="9706514" y="4266356"/>
            <a:ext cx="920070" cy="985552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9DBFD2-B4BB-A943-B02A-05022D01DA68}"/>
              </a:ext>
            </a:extLst>
          </p:cNvPr>
          <p:cNvSpPr txBox="1"/>
          <p:nvPr/>
        </p:nvSpPr>
        <p:spPr>
          <a:xfrm>
            <a:off x="9547184" y="3603416"/>
            <a:ext cx="2879588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Program switch to replace ethernet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protocol with OmniXtend protocol to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handle memory coherency traffic</a:t>
            </a:r>
          </a:p>
        </p:txBody>
      </p:sp>
      <p:pic>
        <p:nvPicPr>
          <p:cNvPr id="281" name="Graphic 280">
            <a:extLst>
              <a:ext uri="{FF2B5EF4-FFF2-40B4-BE49-F238E27FC236}">
                <a16:creationId xmlns:a16="http://schemas.microsoft.com/office/drawing/2014/main" id="{37C3F624-1043-4133-B227-FA5EE70C9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573804" y="4145094"/>
            <a:ext cx="848678" cy="848678"/>
          </a:xfrm>
          <a:prstGeom prst="rect">
            <a:avLst/>
          </a:prstGeom>
        </p:spPr>
      </p:pic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969DFA5A-C57E-47B7-8FF8-9FDEC1C55E81}"/>
              </a:ext>
            </a:extLst>
          </p:cNvPr>
          <p:cNvCxnSpPr>
            <a:cxnSpLocks/>
          </p:cNvCxnSpPr>
          <p:nvPr/>
        </p:nvCxnSpPr>
        <p:spPr>
          <a:xfrm rot="10800000">
            <a:off x="2516055" y="2481115"/>
            <a:ext cx="1257716" cy="360815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37DD348-9473-4211-B1EA-092F6CFB2B18}"/>
              </a:ext>
            </a:extLst>
          </p:cNvPr>
          <p:cNvCxnSpPr/>
          <p:nvPr/>
        </p:nvCxnSpPr>
        <p:spPr>
          <a:xfrm>
            <a:off x="5969415" y="1621716"/>
            <a:ext cx="0" cy="4223843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8D310453-6417-D84F-98B1-565822BC5FEC}"/>
              </a:ext>
            </a:extLst>
          </p:cNvPr>
          <p:cNvGrpSpPr/>
          <p:nvPr/>
        </p:nvGrpSpPr>
        <p:grpSpPr>
          <a:xfrm>
            <a:off x="8643045" y="3867831"/>
            <a:ext cx="710196" cy="569850"/>
            <a:chOff x="9704745" y="2514600"/>
            <a:chExt cx="1219200" cy="1143000"/>
          </a:xfrm>
        </p:grpSpPr>
        <p:pic>
          <p:nvPicPr>
            <p:cNvPr id="271" name="Picture 270" descr="Barefoot-Foot-Logo.png">
              <a:extLst>
                <a:ext uri="{FF2B5EF4-FFF2-40B4-BE49-F238E27FC236}">
                  <a16:creationId xmlns:a16="http://schemas.microsoft.com/office/drawing/2014/main" id="{BB73C374-C810-FF4E-AFB9-3BA82B492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38365" y="2781300"/>
              <a:ext cx="725871" cy="381000"/>
            </a:xfrm>
            <a:prstGeom prst="rect">
              <a:avLst/>
            </a:prstGeom>
          </p:spPr>
        </p:pic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6723CE5B-70C8-7B47-9B75-EC58BE6C4552}"/>
                </a:ext>
              </a:extLst>
            </p:cNvPr>
            <p:cNvGrpSpPr/>
            <p:nvPr/>
          </p:nvGrpSpPr>
          <p:grpSpPr>
            <a:xfrm>
              <a:off x="9704745" y="2514600"/>
              <a:ext cx="1219200" cy="1143000"/>
              <a:chOff x="2039922" y="1134782"/>
              <a:chExt cx="1219200" cy="1143000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6253F0CA-7AEF-B044-BEDD-CA86284D1FE0}"/>
                  </a:ext>
                </a:extLst>
              </p:cNvPr>
              <p:cNvSpPr/>
              <p:nvPr/>
            </p:nvSpPr>
            <p:spPr>
              <a:xfrm>
                <a:off x="2057400" y="1134782"/>
                <a:ext cx="1143000" cy="114300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80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ln w="1905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88">
                  <a:solidFill>
                    <a:srgbClr val="FFFFFF"/>
                  </a:solidFill>
                </a:endParaRPr>
              </a:p>
            </p:txBody>
          </p:sp>
          <p:pic>
            <p:nvPicPr>
              <p:cNvPr id="275" name="Picture 274" descr="Barefoot-Foot-Logo.png">
                <a:extLst>
                  <a:ext uri="{FF2B5EF4-FFF2-40B4-BE49-F238E27FC236}">
                    <a16:creationId xmlns:a16="http://schemas.microsoft.com/office/drawing/2014/main" id="{61BBDD1A-BB47-CB42-8447-91EA32F4C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265965" y="1249082"/>
                <a:ext cx="725871" cy="381000"/>
              </a:xfrm>
              <a:prstGeom prst="rect">
                <a:avLst/>
              </a:prstGeom>
            </p:spPr>
          </p:pic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1973038B-071D-A044-8070-7F3794353CC9}"/>
                  </a:ext>
                </a:extLst>
              </p:cNvPr>
              <p:cNvSpPr txBox="1"/>
              <p:nvPr/>
            </p:nvSpPr>
            <p:spPr>
              <a:xfrm>
                <a:off x="2039922" y="1591983"/>
                <a:ext cx="1219200" cy="355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25">
                    <a:solidFill>
                      <a:srgbClr val="000000"/>
                    </a:solidFill>
                  </a:rPr>
                  <a:t>Tofino</a:t>
                </a:r>
              </a:p>
            </p:txBody>
          </p:sp>
        </p:grpSp>
      </p:grpSp>
      <p:cxnSp>
        <p:nvCxnSpPr>
          <p:cNvPr id="277" name="Connector: Elbow 273">
            <a:extLst>
              <a:ext uri="{FF2B5EF4-FFF2-40B4-BE49-F238E27FC236}">
                <a16:creationId xmlns:a16="http://schemas.microsoft.com/office/drawing/2014/main" id="{040C497D-965C-8640-A852-BD3D7DF1749B}"/>
              </a:ext>
            </a:extLst>
          </p:cNvPr>
          <p:cNvCxnSpPr>
            <a:cxnSpLocks/>
          </p:cNvCxnSpPr>
          <p:nvPr/>
        </p:nvCxnSpPr>
        <p:spPr>
          <a:xfrm flipH="1">
            <a:off x="7369702" y="4254184"/>
            <a:ext cx="920070" cy="985552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28E5F78-32AB-4846-9CB0-C30CA04F55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9772" y="4946673"/>
            <a:ext cx="298093" cy="258347"/>
          </a:xfrm>
          <a:prstGeom prst="rect">
            <a:avLst/>
          </a:prstGeom>
        </p:spPr>
      </p:pic>
      <p:grpSp>
        <p:nvGrpSpPr>
          <p:cNvPr id="268" name="Group 267">
            <a:extLst>
              <a:ext uri="{FF2B5EF4-FFF2-40B4-BE49-F238E27FC236}">
                <a16:creationId xmlns:a16="http://schemas.microsoft.com/office/drawing/2014/main" id="{29540F5C-8D41-9246-9E68-3088532D4A3C}"/>
              </a:ext>
            </a:extLst>
          </p:cNvPr>
          <p:cNvGrpSpPr/>
          <p:nvPr/>
        </p:nvGrpSpPr>
        <p:grpSpPr>
          <a:xfrm>
            <a:off x="9683705" y="1841830"/>
            <a:ext cx="2030198" cy="1839360"/>
            <a:chOff x="4950085" y="2750853"/>
            <a:chExt cx="2030198" cy="1839360"/>
          </a:xfrm>
        </p:grpSpPr>
        <p:sp>
          <p:nvSpPr>
            <p:cNvPr id="269" name="Rounded Rectangle 268">
              <a:extLst>
                <a:ext uri="{FF2B5EF4-FFF2-40B4-BE49-F238E27FC236}">
                  <a16:creationId xmlns:a16="http://schemas.microsoft.com/office/drawing/2014/main" id="{1D29E32D-D98B-BF4A-91B5-A6F070D1CC37}"/>
                </a:ext>
              </a:extLst>
            </p:cNvPr>
            <p:cNvSpPr/>
            <p:nvPr/>
          </p:nvSpPr>
          <p:spPr>
            <a:xfrm>
              <a:off x="5025968" y="3291098"/>
              <a:ext cx="1697209" cy="759572"/>
            </a:xfrm>
            <a:prstGeom prst="roundRect">
              <a:avLst>
                <a:gd name="adj" fmla="val 6635"/>
              </a:avLst>
            </a:prstGeom>
            <a:solidFill>
              <a:srgbClr val="F2F2F2">
                <a:alpha val="80000"/>
              </a:srgbClr>
            </a:solidFill>
            <a:ln w="63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Uncore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A6AB7D85-3266-D244-92BD-15D377CC6B61}"/>
                </a:ext>
              </a:extLst>
            </p:cNvPr>
            <p:cNvSpPr/>
            <p:nvPr/>
          </p:nvSpPr>
          <p:spPr>
            <a:xfrm>
              <a:off x="5483281" y="2798894"/>
              <a:ext cx="782583" cy="1735604"/>
            </a:xfrm>
            <a:prstGeom prst="round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279" name="Rounded Rectangle 278">
              <a:extLst>
                <a:ext uri="{FF2B5EF4-FFF2-40B4-BE49-F238E27FC236}">
                  <a16:creationId xmlns:a16="http://schemas.microsoft.com/office/drawing/2014/main" id="{D001730F-D387-DA4B-8631-98C26C2CF64F}"/>
                </a:ext>
              </a:extLst>
            </p:cNvPr>
            <p:cNvSpPr/>
            <p:nvPr/>
          </p:nvSpPr>
          <p:spPr>
            <a:xfrm>
              <a:off x="5518484" y="2838454"/>
              <a:ext cx="712176" cy="1656484"/>
            </a:xfrm>
            <a:prstGeom prst="round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F1994687-5D61-2444-8BBC-DB8F66F9412B}"/>
                </a:ext>
              </a:extLst>
            </p:cNvPr>
            <p:cNvSpPr/>
            <p:nvPr/>
          </p:nvSpPr>
          <p:spPr>
            <a:xfrm>
              <a:off x="5303133" y="2888439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C6A2A08-DE19-FE4C-9364-A33169AF02C1}"/>
                </a:ext>
              </a:extLst>
            </p:cNvPr>
            <p:cNvSpPr/>
            <p:nvPr/>
          </p:nvSpPr>
          <p:spPr>
            <a:xfrm>
              <a:off x="5326709" y="2913836"/>
              <a:ext cx="223419" cy="110553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92DF4739-AC5B-FC4B-985F-8ADBAF450008}"/>
                </a:ext>
              </a:extLst>
            </p:cNvPr>
            <p:cNvSpPr txBox="1"/>
            <p:nvPr/>
          </p:nvSpPr>
          <p:spPr>
            <a:xfrm>
              <a:off x="5262750" y="2883643"/>
              <a:ext cx="359447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285" name="Picture 284">
              <a:extLst>
                <a:ext uri="{FF2B5EF4-FFF2-40B4-BE49-F238E27FC236}">
                  <a16:creationId xmlns:a16="http://schemas.microsoft.com/office/drawing/2014/main" id="{D371520D-6117-F540-80F8-E33C4D44AC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563650" y="2926197"/>
              <a:ext cx="110789" cy="88390"/>
            </a:xfrm>
            <a:prstGeom prst="rect">
              <a:avLst/>
            </a:prstGeom>
          </p:spPr>
        </p:pic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C84464AE-EC28-8444-B589-3CD36BE4A926}"/>
                </a:ext>
              </a:extLst>
            </p:cNvPr>
            <p:cNvSpPr/>
            <p:nvPr/>
          </p:nvSpPr>
          <p:spPr>
            <a:xfrm>
              <a:off x="6055074" y="2888439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0A7FE22A-A47B-774E-B890-12F6782524E8}"/>
                </a:ext>
              </a:extLst>
            </p:cNvPr>
            <p:cNvSpPr/>
            <p:nvPr/>
          </p:nvSpPr>
          <p:spPr>
            <a:xfrm>
              <a:off x="6078650" y="2913836"/>
              <a:ext cx="223419" cy="110553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5EFACB19-C5FD-0C45-A05D-7249434C832F}"/>
                </a:ext>
              </a:extLst>
            </p:cNvPr>
            <p:cNvSpPr txBox="1"/>
            <p:nvPr/>
          </p:nvSpPr>
          <p:spPr>
            <a:xfrm>
              <a:off x="6014691" y="2883643"/>
              <a:ext cx="359447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2C8BE9E5-FFA5-764E-8C75-4681C0E3CB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315591" y="2926197"/>
              <a:ext cx="110789" cy="88390"/>
            </a:xfrm>
            <a:prstGeom prst="rect">
              <a:avLst/>
            </a:prstGeom>
          </p:spPr>
        </p:pic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4EEA7366-A8BD-1B4A-B5EB-260DAA391BF1}"/>
                </a:ext>
              </a:extLst>
            </p:cNvPr>
            <p:cNvSpPr/>
            <p:nvPr/>
          </p:nvSpPr>
          <p:spPr>
            <a:xfrm>
              <a:off x="5303133" y="3087164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2AE004F0-326D-484D-AC1D-BCD13002B668}"/>
                </a:ext>
              </a:extLst>
            </p:cNvPr>
            <p:cNvSpPr/>
            <p:nvPr/>
          </p:nvSpPr>
          <p:spPr>
            <a:xfrm>
              <a:off x="5326709" y="3112561"/>
              <a:ext cx="223419" cy="110553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E0ECF10-2CFD-1C44-94DC-F6BF2F262EB6}"/>
                </a:ext>
              </a:extLst>
            </p:cNvPr>
            <p:cNvSpPr txBox="1"/>
            <p:nvPr/>
          </p:nvSpPr>
          <p:spPr>
            <a:xfrm>
              <a:off x="5262750" y="3082368"/>
              <a:ext cx="359447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293" name="Picture 292">
              <a:extLst>
                <a:ext uri="{FF2B5EF4-FFF2-40B4-BE49-F238E27FC236}">
                  <a16:creationId xmlns:a16="http://schemas.microsoft.com/office/drawing/2014/main" id="{47406253-A096-F34D-AF56-D5848D6482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563650" y="3124922"/>
              <a:ext cx="110789" cy="88390"/>
            </a:xfrm>
            <a:prstGeom prst="rect">
              <a:avLst/>
            </a:prstGeom>
          </p:spPr>
        </p:pic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FBAC8AEA-0731-9B48-AC85-61E5EB00B442}"/>
                </a:ext>
              </a:extLst>
            </p:cNvPr>
            <p:cNvSpPr/>
            <p:nvPr/>
          </p:nvSpPr>
          <p:spPr>
            <a:xfrm>
              <a:off x="6055074" y="3087164"/>
              <a:ext cx="383673" cy="159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0AD32376-91DB-5A48-86CB-4E2E28C961C9}"/>
                </a:ext>
              </a:extLst>
            </p:cNvPr>
            <p:cNvSpPr/>
            <p:nvPr/>
          </p:nvSpPr>
          <p:spPr>
            <a:xfrm>
              <a:off x="6078650" y="3112561"/>
              <a:ext cx="223419" cy="110553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1A6C2FDE-E0B6-124C-B151-C72A441ED5DC}"/>
                </a:ext>
              </a:extLst>
            </p:cNvPr>
            <p:cNvSpPr txBox="1"/>
            <p:nvPr/>
          </p:nvSpPr>
          <p:spPr>
            <a:xfrm>
              <a:off x="6011516" y="3082368"/>
              <a:ext cx="408474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297" name="Picture 296">
              <a:extLst>
                <a:ext uri="{FF2B5EF4-FFF2-40B4-BE49-F238E27FC236}">
                  <a16:creationId xmlns:a16="http://schemas.microsoft.com/office/drawing/2014/main" id="{A2342E48-D827-4246-97AE-20F2162C18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315591" y="3124922"/>
              <a:ext cx="110789" cy="88390"/>
            </a:xfrm>
            <a:prstGeom prst="rect">
              <a:avLst/>
            </a:prstGeom>
          </p:spPr>
        </p:pic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9A65C732-F91C-EC4D-A7D8-A0E98124A55B}"/>
                </a:ext>
              </a:extLst>
            </p:cNvPr>
            <p:cNvSpPr/>
            <p:nvPr/>
          </p:nvSpPr>
          <p:spPr>
            <a:xfrm>
              <a:off x="5306962" y="4098947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BA609D4D-8B1B-214F-8895-E1D7A525AAB9}"/>
                </a:ext>
              </a:extLst>
            </p:cNvPr>
            <p:cNvSpPr/>
            <p:nvPr/>
          </p:nvSpPr>
          <p:spPr>
            <a:xfrm>
              <a:off x="5330539" y="4124344"/>
              <a:ext cx="223419" cy="110552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621BAF69-46AB-D94A-8097-A5FD304CB8A0}"/>
                </a:ext>
              </a:extLst>
            </p:cNvPr>
            <p:cNvSpPr txBox="1"/>
            <p:nvPr/>
          </p:nvSpPr>
          <p:spPr>
            <a:xfrm>
              <a:off x="5265925" y="4093001"/>
              <a:ext cx="346379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301" name="Picture 300">
              <a:extLst>
                <a:ext uri="{FF2B5EF4-FFF2-40B4-BE49-F238E27FC236}">
                  <a16:creationId xmlns:a16="http://schemas.microsoft.com/office/drawing/2014/main" id="{882B4E4B-33BB-2246-A838-88E7E3FD98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567479" y="4136705"/>
              <a:ext cx="110789" cy="88390"/>
            </a:xfrm>
            <a:prstGeom prst="rect">
              <a:avLst/>
            </a:prstGeom>
          </p:spPr>
        </p:pic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E57DCB5E-8D46-654C-9E88-4CD5243CD779}"/>
                </a:ext>
              </a:extLst>
            </p:cNvPr>
            <p:cNvSpPr/>
            <p:nvPr/>
          </p:nvSpPr>
          <p:spPr>
            <a:xfrm>
              <a:off x="6055075" y="4098946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E59F6F38-0D01-1F4E-B38E-57E5B381EDD3}"/>
                </a:ext>
              </a:extLst>
            </p:cNvPr>
            <p:cNvSpPr/>
            <p:nvPr/>
          </p:nvSpPr>
          <p:spPr>
            <a:xfrm>
              <a:off x="6078651" y="4124343"/>
              <a:ext cx="223419" cy="110552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1A206101-4C42-CE47-B4E5-34CB335FDFA8}"/>
                </a:ext>
              </a:extLst>
            </p:cNvPr>
            <p:cNvSpPr txBox="1"/>
            <p:nvPr/>
          </p:nvSpPr>
          <p:spPr>
            <a:xfrm>
              <a:off x="6008210" y="4092481"/>
              <a:ext cx="411379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305" name="Picture 304">
              <a:extLst>
                <a:ext uri="{FF2B5EF4-FFF2-40B4-BE49-F238E27FC236}">
                  <a16:creationId xmlns:a16="http://schemas.microsoft.com/office/drawing/2014/main" id="{4DD3CC51-8AF8-7547-8F4E-F3BD9FBA55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315592" y="4136704"/>
              <a:ext cx="110789" cy="88390"/>
            </a:xfrm>
            <a:prstGeom prst="rect">
              <a:avLst/>
            </a:prstGeom>
          </p:spPr>
        </p:pic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50E8A809-DEFD-E041-BC1B-9D817CD3D790}"/>
                </a:ext>
              </a:extLst>
            </p:cNvPr>
            <p:cNvSpPr/>
            <p:nvPr/>
          </p:nvSpPr>
          <p:spPr>
            <a:xfrm>
              <a:off x="5306368" y="4291407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3C1C611-50D2-2B4F-BF4C-AD5BFC877ACC}"/>
                </a:ext>
              </a:extLst>
            </p:cNvPr>
            <p:cNvSpPr/>
            <p:nvPr/>
          </p:nvSpPr>
          <p:spPr>
            <a:xfrm>
              <a:off x="5329944" y="4316804"/>
              <a:ext cx="223419" cy="110552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E4AF426B-2D16-104B-BDDD-F83D5BFB67CA}"/>
                </a:ext>
              </a:extLst>
            </p:cNvPr>
            <p:cNvSpPr txBox="1"/>
            <p:nvPr/>
          </p:nvSpPr>
          <p:spPr>
            <a:xfrm>
              <a:off x="5262750" y="4287008"/>
              <a:ext cx="380428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309" name="Picture 308">
              <a:extLst>
                <a:ext uri="{FF2B5EF4-FFF2-40B4-BE49-F238E27FC236}">
                  <a16:creationId xmlns:a16="http://schemas.microsoft.com/office/drawing/2014/main" id="{4C7DB8CF-DD7C-2943-8084-5BFB41D334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566885" y="4329165"/>
              <a:ext cx="110789" cy="88390"/>
            </a:xfrm>
            <a:prstGeom prst="rect">
              <a:avLst/>
            </a:prstGeom>
          </p:spPr>
        </p:pic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ED45D82A-537B-9743-90D5-B589D633E868}"/>
                </a:ext>
              </a:extLst>
            </p:cNvPr>
            <p:cNvSpPr/>
            <p:nvPr/>
          </p:nvSpPr>
          <p:spPr>
            <a:xfrm>
              <a:off x="6055073" y="4291411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45E71368-50CB-294A-9615-728CDAEA0792}"/>
                </a:ext>
              </a:extLst>
            </p:cNvPr>
            <p:cNvSpPr/>
            <p:nvPr/>
          </p:nvSpPr>
          <p:spPr>
            <a:xfrm>
              <a:off x="6078650" y="4316808"/>
              <a:ext cx="223419" cy="110552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C95BD334-DEFC-2B46-A99B-FA79390C1496}"/>
                </a:ext>
              </a:extLst>
            </p:cNvPr>
            <p:cNvSpPr txBox="1"/>
            <p:nvPr/>
          </p:nvSpPr>
          <p:spPr>
            <a:xfrm>
              <a:off x="6008210" y="4282171"/>
              <a:ext cx="410396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313" name="Picture 312">
              <a:extLst>
                <a:ext uri="{FF2B5EF4-FFF2-40B4-BE49-F238E27FC236}">
                  <a16:creationId xmlns:a16="http://schemas.microsoft.com/office/drawing/2014/main" id="{B370B124-3B11-2148-826E-8ED4E05430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315590" y="4329169"/>
              <a:ext cx="110789" cy="88390"/>
            </a:xfrm>
            <a:prstGeom prst="rect">
              <a:avLst/>
            </a:prstGeom>
          </p:spPr>
        </p:pic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84FB1F52-1A8B-AF47-BAFE-F2403E032115}"/>
                </a:ext>
              </a:extLst>
            </p:cNvPr>
            <p:cNvSpPr/>
            <p:nvPr/>
          </p:nvSpPr>
          <p:spPr>
            <a:xfrm>
              <a:off x="5392292" y="3358417"/>
              <a:ext cx="210698" cy="106091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CC-S</a:t>
              </a: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56897691-F02A-DB4E-872D-9900C8B37616}"/>
                </a:ext>
              </a:extLst>
            </p:cNvPr>
            <p:cNvSpPr/>
            <p:nvPr/>
          </p:nvSpPr>
          <p:spPr>
            <a:xfrm>
              <a:off x="5392292" y="3885980"/>
              <a:ext cx="210698" cy="106091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CC-S</a:t>
              </a:r>
            </a:p>
          </p:txBody>
        </p: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96663179-8844-754D-A079-34BB78040D6A}"/>
                </a:ext>
              </a:extLst>
            </p:cNvPr>
            <p:cNvGrpSpPr/>
            <p:nvPr/>
          </p:nvGrpSpPr>
          <p:grpSpPr>
            <a:xfrm flipH="1">
              <a:off x="5193518" y="3534918"/>
              <a:ext cx="239611" cy="266350"/>
              <a:chOff x="6527693" y="3534918"/>
              <a:chExt cx="239611" cy="266350"/>
            </a:xfrm>
          </p:grpSpPr>
          <p:cxnSp>
            <p:nvCxnSpPr>
              <p:cNvPr id="401" name="Straight Arrow Connector 400">
                <a:extLst>
                  <a:ext uri="{FF2B5EF4-FFF2-40B4-BE49-F238E27FC236}">
                    <a16:creationId xmlns:a16="http://schemas.microsoft.com/office/drawing/2014/main" id="{2B2BBE5F-B7B8-6146-83DA-3F13AB03EE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7569" y="3565202"/>
                <a:ext cx="215318" cy="0"/>
              </a:xfrm>
              <a:prstGeom prst="straightConnector1">
                <a:avLst/>
              </a:prstGeom>
              <a:ln w="12700">
                <a:solidFill>
                  <a:schemeClr val="accent4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Arrow Connector 401">
                <a:extLst>
                  <a:ext uri="{FF2B5EF4-FFF2-40B4-BE49-F238E27FC236}">
                    <a16:creationId xmlns:a16="http://schemas.microsoft.com/office/drawing/2014/main" id="{AFA7D84A-2E9C-304A-816C-C7175B6432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7693" y="3534918"/>
                <a:ext cx="215318" cy="0"/>
              </a:xfrm>
              <a:prstGeom prst="straightConnector1">
                <a:avLst/>
              </a:prstGeom>
              <a:ln w="12700">
                <a:solidFill>
                  <a:schemeClr val="accent4"/>
                </a:solidFill>
                <a:headEnd type="none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Arrow Connector 402">
                <a:extLst>
                  <a:ext uri="{FF2B5EF4-FFF2-40B4-BE49-F238E27FC236}">
                    <a16:creationId xmlns:a16="http://schemas.microsoft.com/office/drawing/2014/main" id="{7D26DAA5-107A-B74C-B588-252949DA7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1848" y="3565202"/>
                <a:ext cx="107913" cy="0"/>
              </a:xfrm>
              <a:prstGeom prst="straightConnector1">
                <a:avLst/>
              </a:prstGeom>
              <a:ln w="12700">
                <a:solidFill>
                  <a:schemeClr val="accent4"/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Arrow Connector 403">
                <a:extLst>
                  <a:ext uri="{FF2B5EF4-FFF2-40B4-BE49-F238E27FC236}">
                    <a16:creationId xmlns:a16="http://schemas.microsoft.com/office/drawing/2014/main" id="{1E2FF9BF-DAB0-ED4C-81FA-54DD9D5EA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1986" y="3801268"/>
                <a:ext cx="215318" cy="0"/>
              </a:xfrm>
              <a:prstGeom prst="straightConnector1">
                <a:avLst/>
              </a:prstGeom>
              <a:ln w="12700">
                <a:solidFill>
                  <a:schemeClr val="accent4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Arrow Connector 404">
                <a:extLst>
                  <a:ext uri="{FF2B5EF4-FFF2-40B4-BE49-F238E27FC236}">
                    <a16:creationId xmlns:a16="http://schemas.microsoft.com/office/drawing/2014/main" id="{71087602-4C24-4D44-A6B1-F7B659B9DA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7693" y="3770984"/>
                <a:ext cx="215318" cy="0"/>
              </a:xfrm>
              <a:prstGeom prst="straightConnector1">
                <a:avLst/>
              </a:prstGeom>
              <a:ln w="12700">
                <a:solidFill>
                  <a:schemeClr val="accent4"/>
                </a:solidFill>
                <a:headEnd type="none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>
                <a:extLst>
                  <a:ext uri="{FF2B5EF4-FFF2-40B4-BE49-F238E27FC236}">
                    <a16:creationId xmlns:a16="http://schemas.microsoft.com/office/drawing/2014/main" id="{9BB98BDC-70D2-2948-ACB1-27F190F44D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6264" y="3801268"/>
                <a:ext cx="107913" cy="0"/>
              </a:xfrm>
              <a:prstGeom prst="straightConnector1">
                <a:avLst/>
              </a:prstGeom>
              <a:ln w="12700">
                <a:solidFill>
                  <a:schemeClr val="accent4"/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632A652D-8367-5B4E-8CE4-F242C79CD067}"/>
                </a:ext>
              </a:extLst>
            </p:cNvPr>
            <p:cNvSpPr/>
            <p:nvPr/>
          </p:nvSpPr>
          <p:spPr>
            <a:xfrm>
              <a:off x="5392292" y="3496235"/>
              <a:ext cx="210698" cy="106091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RA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BC273CF1-4EE2-3A47-A249-DE63094C84E0}"/>
                </a:ext>
              </a:extLst>
            </p:cNvPr>
            <p:cNvSpPr/>
            <p:nvPr/>
          </p:nvSpPr>
          <p:spPr>
            <a:xfrm>
              <a:off x="5392292" y="3732085"/>
              <a:ext cx="210698" cy="106091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CC-S</a:t>
              </a: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93513BA3-0A4A-694D-8387-E3FA6B8596EE}"/>
                </a:ext>
              </a:extLst>
            </p:cNvPr>
            <p:cNvSpPr/>
            <p:nvPr/>
          </p:nvSpPr>
          <p:spPr>
            <a:xfrm rot="16200000">
              <a:off x="4977895" y="3401959"/>
              <a:ext cx="307890" cy="167866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Gen5 PCIe</a:t>
              </a:r>
              <a:br>
                <a:rPr kumimoji="0" lang="en-US" sz="4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45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OpenCAPI</a:t>
              </a:r>
              <a:endParaRPr kumimoji="0" lang="en-US" sz="4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227B27D1-BF4C-0D42-ADDA-1726B69C4234}"/>
                </a:ext>
              </a:extLst>
            </p:cNvPr>
            <p:cNvSpPr/>
            <p:nvPr/>
          </p:nvSpPr>
          <p:spPr>
            <a:xfrm rot="16200000">
              <a:off x="4977895" y="3775160"/>
              <a:ext cx="307890" cy="167866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802.3 </a:t>
              </a:r>
              <a:r>
                <a:rPr kumimoji="0" lang="en-US" sz="45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Phy</a:t>
              </a:r>
              <a:endParaRPr kumimoji="0" lang="en-US" sz="4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AFAE5442-CDEE-4946-9DEA-B5E16EDA93F7}"/>
                </a:ext>
              </a:extLst>
            </p:cNvPr>
            <p:cNvSpPr/>
            <p:nvPr/>
          </p:nvSpPr>
          <p:spPr>
            <a:xfrm>
              <a:off x="6138750" y="3358417"/>
              <a:ext cx="210698" cy="106091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CC-S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B34690A4-176E-4148-82D9-FC2ABB8EDF0C}"/>
                </a:ext>
              </a:extLst>
            </p:cNvPr>
            <p:cNvSpPr/>
            <p:nvPr/>
          </p:nvSpPr>
          <p:spPr>
            <a:xfrm>
              <a:off x="6138750" y="3885980"/>
              <a:ext cx="210698" cy="106091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CC-S</a:t>
              </a:r>
            </a:p>
          </p:txBody>
        </p: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93BC31D5-945D-8A4E-B466-A9334A933F35}"/>
                </a:ext>
              </a:extLst>
            </p:cNvPr>
            <p:cNvGrpSpPr/>
            <p:nvPr/>
          </p:nvGrpSpPr>
          <p:grpSpPr>
            <a:xfrm flipH="1">
              <a:off x="6339507" y="3656894"/>
              <a:ext cx="421890" cy="35185"/>
              <a:chOff x="6638956" y="3656894"/>
              <a:chExt cx="421890" cy="35185"/>
            </a:xfrm>
          </p:grpSpPr>
          <p:cxnSp>
            <p:nvCxnSpPr>
              <p:cNvPr id="397" name="Straight Arrow Connector 396">
                <a:extLst>
                  <a:ext uri="{FF2B5EF4-FFF2-40B4-BE49-F238E27FC236}">
                    <a16:creationId xmlns:a16="http://schemas.microsoft.com/office/drawing/2014/main" id="{1C2AAA1F-EEAB-1141-B87A-5E017F2D7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956" y="3692079"/>
                <a:ext cx="132503" cy="0"/>
              </a:xfrm>
              <a:prstGeom prst="straightConnector1">
                <a:avLst/>
              </a:prstGeom>
              <a:ln w="12700">
                <a:solidFill>
                  <a:schemeClr val="accent4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Arrow Connector 397">
                <a:extLst>
                  <a:ext uri="{FF2B5EF4-FFF2-40B4-BE49-F238E27FC236}">
                    <a16:creationId xmlns:a16="http://schemas.microsoft.com/office/drawing/2014/main" id="{179C6472-BD8A-ED47-BDCE-69C819E837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2206" y="3656894"/>
                <a:ext cx="397510" cy="0"/>
              </a:xfrm>
              <a:prstGeom prst="straightConnector1">
                <a:avLst/>
              </a:prstGeom>
              <a:ln w="12700">
                <a:solidFill>
                  <a:schemeClr val="accent4"/>
                </a:solidFill>
                <a:headEnd type="none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Arrow Connector 398">
                <a:extLst>
                  <a:ext uri="{FF2B5EF4-FFF2-40B4-BE49-F238E27FC236}">
                    <a16:creationId xmlns:a16="http://schemas.microsoft.com/office/drawing/2014/main" id="{256B4653-42F1-EC4E-8ACD-F98825B3A2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8343" y="3692079"/>
                <a:ext cx="132503" cy="0"/>
              </a:xfrm>
              <a:prstGeom prst="straightConnector1">
                <a:avLst/>
              </a:prstGeom>
              <a:ln w="12700">
                <a:solidFill>
                  <a:schemeClr val="accent4"/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F006D4BE-174C-6D45-82E6-13B100594E5A}"/>
                </a:ext>
              </a:extLst>
            </p:cNvPr>
            <p:cNvSpPr/>
            <p:nvPr/>
          </p:nvSpPr>
          <p:spPr>
            <a:xfrm>
              <a:off x="6138750" y="3618517"/>
              <a:ext cx="210698" cy="106091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CC-HA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C26EDB69-A129-644F-8885-48B75C576A41}"/>
                </a:ext>
              </a:extLst>
            </p:cNvPr>
            <p:cNvSpPr/>
            <p:nvPr/>
          </p:nvSpPr>
          <p:spPr>
            <a:xfrm rot="16200000">
              <a:off x="6398930" y="3587630"/>
              <a:ext cx="307890" cy="167866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NVDIMM-P</a:t>
              </a:r>
              <a:b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DDR</a:t>
              </a: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D87BA496-91D7-1C42-9BCC-97C43B087620}"/>
                </a:ext>
              </a:extLst>
            </p:cNvPr>
            <p:cNvSpPr/>
            <p:nvPr/>
          </p:nvSpPr>
          <p:spPr>
            <a:xfrm rot="5400000">
              <a:off x="6562826" y="3629457"/>
              <a:ext cx="438802" cy="84217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DRAM</a:t>
              </a: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3600E41E-5767-8E4A-9DCA-0C34693CC058}"/>
                </a:ext>
              </a:extLst>
            </p:cNvPr>
            <p:cNvSpPr/>
            <p:nvPr/>
          </p:nvSpPr>
          <p:spPr>
            <a:xfrm rot="5400000">
              <a:off x="6672300" y="3629458"/>
              <a:ext cx="438802" cy="84217"/>
            </a:xfrm>
            <a:prstGeom prst="rect">
              <a:avLst/>
            </a:prstGeom>
            <a:solidFill>
              <a:srgbClr val="07B8E0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PCM/MRAM</a:t>
              </a:r>
            </a:p>
          </p:txBody>
        </p:sp>
        <p:sp>
          <p:nvSpPr>
            <p:cNvPr id="396" name="Rounded Rectangle 395">
              <a:extLst>
                <a:ext uri="{FF2B5EF4-FFF2-40B4-BE49-F238E27FC236}">
                  <a16:creationId xmlns:a16="http://schemas.microsoft.com/office/drawing/2014/main" id="{0EB4BED0-8421-FE49-9CE3-1349D17364BB}"/>
                </a:ext>
              </a:extLst>
            </p:cNvPr>
            <p:cNvSpPr/>
            <p:nvPr/>
          </p:nvSpPr>
          <p:spPr>
            <a:xfrm>
              <a:off x="4950085" y="2750853"/>
              <a:ext cx="2030198" cy="183936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652D7A79-F6FA-6540-8147-51CE16B6A8C9}"/>
              </a:ext>
            </a:extLst>
          </p:cNvPr>
          <p:cNvGrpSpPr/>
          <p:nvPr/>
        </p:nvGrpSpPr>
        <p:grpSpPr>
          <a:xfrm>
            <a:off x="549923" y="3758187"/>
            <a:ext cx="2030198" cy="1839360"/>
            <a:chOff x="507795" y="858120"/>
            <a:chExt cx="2030198" cy="1839360"/>
          </a:xfrm>
        </p:grpSpPr>
        <p:sp>
          <p:nvSpPr>
            <p:cNvPr id="408" name="Rounded Rectangle 407">
              <a:extLst>
                <a:ext uri="{FF2B5EF4-FFF2-40B4-BE49-F238E27FC236}">
                  <a16:creationId xmlns:a16="http://schemas.microsoft.com/office/drawing/2014/main" id="{720213BB-750E-F44F-895F-FDA35DFD16BA}"/>
                </a:ext>
              </a:extLst>
            </p:cNvPr>
            <p:cNvSpPr/>
            <p:nvPr/>
          </p:nvSpPr>
          <p:spPr>
            <a:xfrm>
              <a:off x="776718" y="1398365"/>
              <a:ext cx="1697209" cy="759572"/>
            </a:xfrm>
            <a:prstGeom prst="roundRect">
              <a:avLst>
                <a:gd name="adj" fmla="val 6635"/>
              </a:avLst>
            </a:prstGeom>
            <a:solidFill>
              <a:srgbClr val="F2F2F2">
                <a:alpha val="80000"/>
              </a:srgbClr>
            </a:solidFill>
            <a:ln w="63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Uncore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9" name="Rounded Rectangle 408">
              <a:extLst>
                <a:ext uri="{FF2B5EF4-FFF2-40B4-BE49-F238E27FC236}">
                  <a16:creationId xmlns:a16="http://schemas.microsoft.com/office/drawing/2014/main" id="{D0136FC7-7A52-3C42-AAD9-DE72933A596C}"/>
                </a:ext>
              </a:extLst>
            </p:cNvPr>
            <p:cNvSpPr/>
            <p:nvPr/>
          </p:nvSpPr>
          <p:spPr>
            <a:xfrm>
              <a:off x="1234031" y="906161"/>
              <a:ext cx="782583" cy="1735604"/>
            </a:xfrm>
            <a:prstGeom prst="round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410" name="Rounded Rectangle 409">
              <a:extLst>
                <a:ext uri="{FF2B5EF4-FFF2-40B4-BE49-F238E27FC236}">
                  <a16:creationId xmlns:a16="http://schemas.microsoft.com/office/drawing/2014/main" id="{CDE1FB50-2386-784F-A31B-DFF3107F5BD0}"/>
                </a:ext>
              </a:extLst>
            </p:cNvPr>
            <p:cNvSpPr/>
            <p:nvPr/>
          </p:nvSpPr>
          <p:spPr>
            <a:xfrm>
              <a:off x="1269234" y="945721"/>
              <a:ext cx="712176" cy="1656484"/>
            </a:xfrm>
            <a:prstGeom prst="round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353BBC4-59BD-A04E-B482-BEA3F0186CB8}"/>
                </a:ext>
              </a:extLst>
            </p:cNvPr>
            <p:cNvSpPr/>
            <p:nvPr/>
          </p:nvSpPr>
          <p:spPr>
            <a:xfrm>
              <a:off x="1053883" y="995706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6946A1C5-308F-174D-A401-06313CCCD6F0}"/>
                </a:ext>
              </a:extLst>
            </p:cNvPr>
            <p:cNvSpPr/>
            <p:nvPr/>
          </p:nvSpPr>
          <p:spPr>
            <a:xfrm>
              <a:off x="1077459" y="1021103"/>
              <a:ext cx="223419" cy="110553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0A4E5416-D18F-B440-A199-58912B799B13}"/>
                </a:ext>
              </a:extLst>
            </p:cNvPr>
            <p:cNvSpPr txBox="1"/>
            <p:nvPr/>
          </p:nvSpPr>
          <p:spPr>
            <a:xfrm>
              <a:off x="1013500" y="990910"/>
              <a:ext cx="359447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414" name="Picture 413">
              <a:extLst>
                <a:ext uri="{FF2B5EF4-FFF2-40B4-BE49-F238E27FC236}">
                  <a16:creationId xmlns:a16="http://schemas.microsoft.com/office/drawing/2014/main" id="{F2493336-E8D9-564C-B3FA-DFBB9DC6F2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14400" y="1033464"/>
              <a:ext cx="110789" cy="88390"/>
            </a:xfrm>
            <a:prstGeom prst="rect">
              <a:avLst/>
            </a:prstGeom>
          </p:spPr>
        </p:pic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DBCEB391-890B-8A46-A6E3-FC49D785C94B}"/>
                </a:ext>
              </a:extLst>
            </p:cNvPr>
            <p:cNvSpPr/>
            <p:nvPr/>
          </p:nvSpPr>
          <p:spPr>
            <a:xfrm>
              <a:off x="1805824" y="995706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BC0CE1AB-A2AA-4F49-A865-2C69A82E8E51}"/>
                </a:ext>
              </a:extLst>
            </p:cNvPr>
            <p:cNvSpPr/>
            <p:nvPr/>
          </p:nvSpPr>
          <p:spPr>
            <a:xfrm>
              <a:off x="1829400" y="1021103"/>
              <a:ext cx="223419" cy="110553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A87A00CF-13FA-3E4A-9606-50C13DD54223}"/>
                </a:ext>
              </a:extLst>
            </p:cNvPr>
            <p:cNvSpPr txBox="1"/>
            <p:nvPr/>
          </p:nvSpPr>
          <p:spPr>
            <a:xfrm>
              <a:off x="1765441" y="990910"/>
              <a:ext cx="359447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418" name="Picture 417">
              <a:extLst>
                <a:ext uri="{FF2B5EF4-FFF2-40B4-BE49-F238E27FC236}">
                  <a16:creationId xmlns:a16="http://schemas.microsoft.com/office/drawing/2014/main" id="{F99CA961-C97E-4C41-BA5D-192B281F0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66341" y="1033464"/>
              <a:ext cx="110789" cy="88390"/>
            </a:xfrm>
            <a:prstGeom prst="rect">
              <a:avLst/>
            </a:prstGeom>
          </p:spPr>
        </p:pic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52A0DAE8-CD8E-244F-8BE0-1F0185BFB306}"/>
                </a:ext>
              </a:extLst>
            </p:cNvPr>
            <p:cNvSpPr/>
            <p:nvPr/>
          </p:nvSpPr>
          <p:spPr>
            <a:xfrm>
              <a:off x="1053883" y="1194431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77B3D429-821C-A14B-A00E-06F64D85FE34}"/>
                </a:ext>
              </a:extLst>
            </p:cNvPr>
            <p:cNvSpPr/>
            <p:nvPr/>
          </p:nvSpPr>
          <p:spPr>
            <a:xfrm>
              <a:off x="1077459" y="1219828"/>
              <a:ext cx="223419" cy="110553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85A3D3B5-6814-E044-AF55-A2B6AAE1A7ED}"/>
                </a:ext>
              </a:extLst>
            </p:cNvPr>
            <p:cNvSpPr txBox="1"/>
            <p:nvPr/>
          </p:nvSpPr>
          <p:spPr>
            <a:xfrm>
              <a:off x="1013500" y="1189635"/>
              <a:ext cx="359447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422" name="Picture 421">
              <a:extLst>
                <a:ext uri="{FF2B5EF4-FFF2-40B4-BE49-F238E27FC236}">
                  <a16:creationId xmlns:a16="http://schemas.microsoft.com/office/drawing/2014/main" id="{9674D6F4-D75B-6C42-9C29-9E8CDAC2FB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14400" y="1232189"/>
              <a:ext cx="110789" cy="88390"/>
            </a:xfrm>
            <a:prstGeom prst="rect">
              <a:avLst/>
            </a:prstGeom>
          </p:spPr>
        </p:pic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86E6675D-C4F0-6F45-B805-452671843BCF}"/>
                </a:ext>
              </a:extLst>
            </p:cNvPr>
            <p:cNvSpPr/>
            <p:nvPr/>
          </p:nvSpPr>
          <p:spPr>
            <a:xfrm>
              <a:off x="1805824" y="1194431"/>
              <a:ext cx="383673" cy="159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F256D0B9-D54F-8842-85B7-119F95D0C32A}"/>
                </a:ext>
              </a:extLst>
            </p:cNvPr>
            <p:cNvSpPr/>
            <p:nvPr/>
          </p:nvSpPr>
          <p:spPr>
            <a:xfrm>
              <a:off x="1829400" y="1219828"/>
              <a:ext cx="223419" cy="110553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6DF96774-38E9-8148-B8F0-DEC6293B29E9}"/>
                </a:ext>
              </a:extLst>
            </p:cNvPr>
            <p:cNvSpPr txBox="1"/>
            <p:nvPr/>
          </p:nvSpPr>
          <p:spPr>
            <a:xfrm>
              <a:off x="1762266" y="1189635"/>
              <a:ext cx="408474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426" name="Picture 425">
              <a:extLst>
                <a:ext uri="{FF2B5EF4-FFF2-40B4-BE49-F238E27FC236}">
                  <a16:creationId xmlns:a16="http://schemas.microsoft.com/office/drawing/2014/main" id="{EBC78742-DE0E-674B-8E96-EB3FC54EDE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66341" y="1232189"/>
              <a:ext cx="110789" cy="88390"/>
            </a:xfrm>
            <a:prstGeom prst="rect">
              <a:avLst/>
            </a:prstGeom>
          </p:spPr>
        </p:pic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6810510D-EDC8-B346-951D-7E9A32939EB7}"/>
                </a:ext>
              </a:extLst>
            </p:cNvPr>
            <p:cNvSpPr/>
            <p:nvPr/>
          </p:nvSpPr>
          <p:spPr>
            <a:xfrm>
              <a:off x="1057712" y="2206214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4F15895C-B094-724A-AED7-4167DCED7347}"/>
                </a:ext>
              </a:extLst>
            </p:cNvPr>
            <p:cNvSpPr/>
            <p:nvPr/>
          </p:nvSpPr>
          <p:spPr>
            <a:xfrm>
              <a:off x="1081289" y="2231611"/>
              <a:ext cx="223419" cy="110552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7FAC5A23-F908-B94D-A664-A96E3D12E07D}"/>
                </a:ext>
              </a:extLst>
            </p:cNvPr>
            <p:cNvSpPr txBox="1"/>
            <p:nvPr/>
          </p:nvSpPr>
          <p:spPr>
            <a:xfrm>
              <a:off x="1016675" y="2200268"/>
              <a:ext cx="346379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430" name="Picture 429">
              <a:extLst>
                <a:ext uri="{FF2B5EF4-FFF2-40B4-BE49-F238E27FC236}">
                  <a16:creationId xmlns:a16="http://schemas.microsoft.com/office/drawing/2014/main" id="{46F1F166-86CB-D941-8EAC-69B291C6A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18229" y="2243972"/>
              <a:ext cx="110789" cy="88390"/>
            </a:xfrm>
            <a:prstGeom prst="rect">
              <a:avLst/>
            </a:prstGeom>
          </p:spPr>
        </p:pic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A3C3BCBE-9952-C840-B8F7-637178D9D63D}"/>
                </a:ext>
              </a:extLst>
            </p:cNvPr>
            <p:cNvSpPr/>
            <p:nvPr/>
          </p:nvSpPr>
          <p:spPr>
            <a:xfrm>
              <a:off x="1805825" y="2206213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4869BEB9-7337-CF47-93D2-173E5AC6CAEF}"/>
                </a:ext>
              </a:extLst>
            </p:cNvPr>
            <p:cNvSpPr/>
            <p:nvPr/>
          </p:nvSpPr>
          <p:spPr>
            <a:xfrm>
              <a:off x="1829401" y="2231610"/>
              <a:ext cx="223419" cy="110552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62C95EFC-23D5-E443-8B30-1E4957FBAB35}"/>
                </a:ext>
              </a:extLst>
            </p:cNvPr>
            <p:cNvSpPr txBox="1"/>
            <p:nvPr/>
          </p:nvSpPr>
          <p:spPr>
            <a:xfrm>
              <a:off x="1758960" y="2199748"/>
              <a:ext cx="411379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434" name="Picture 433">
              <a:extLst>
                <a:ext uri="{FF2B5EF4-FFF2-40B4-BE49-F238E27FC236}">
                  <a16:creationId xmlns:a16="http://schemas.microsoft.com/office/drawing/2014/main" id="{6C035B2D-CBCA-A346-AC7F-8D3F1943BF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66342" y="2243971"/>
              <a:ext cx="110789" cy="88390"/>
            </a:xfrm>
            <a:prstGeom prst="rect">
              <a:avLst/>
            </a:prstGeom>
          </p:spPr>
        </p:pic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FC0E9FE3-B1D0-9F4C-B889-86CA376B3285}"/>
                </a:ext>
              </a:extLst>
            </p:cNvPr>
            <p:cNvSpPr/>
            <p:nvPr/>
          </p:nvSpPr>
          <p:spPr>
            <a:xfrm>
              <a:off x="1057118" y="2398674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1D5C55E4-828E-2E4A-BFA1-AA8A2442EBF9}"/>
                </a:ext>
              </a:extLst>
            </p:cNvPr>
            <p:cNvSpPr/>
            <p:nvPr/>
          </p:nvSpPr>
          <p:spPr>
            <a:xfrm>
              <a:off x="1080694" y="2424071"/>
              <a:ext cx="223419" cy="110552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A7C0E178-65A6-9D42-B9B6-FC80F6D33E56}"/>
                </a:ext>
              </a:extLst>
            </p:cNvPr>
            <p:cNvSpPr txBox="1"/>
            <p:nvPr/>
          </p:nvSpPr>
          <p:spPr>
            <a:xfrm>
              <a:off x="1013500" y="2394275"/>
              <a:ext cx="380428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438" name="Picture 437">
              <a:extLst>
                <a:ext uri="{FF2B5EF4-FFF2-40B4-BE49-F238E27FC236}">
                  <a16:creationId xmlns:a16="http://schemas.microsoft.com/office/drawing/2014/main" id="{F5FB4160-5458-0846-9B70-EAF078F22E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17635" y="2436432"/>
              <a:ext cx="110789" cy="88390"/>
            </a:xfrm>
            <a:prstGeom prst="rect">
              <a:avLst/>
            </a:prstGeom>
          </p:spPr>
        </p:pic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00194C74-C3F7-BB4D-9F55-356685A7BFF4}"/>
                </a:ext>
              </a:extLst>
            </p:cNvPr>
            <p:cNvSpPr/>
            <p:nvPr/>
          </p:nvSpPr>
          <p:spPr>
            <a:xfrm>
              <a:off x="1805823" y="2398678"/>
              <a:ext cx="383673" cy="159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D2F61E6C-CFF9-F846-87CD-4786E4005253}"/>
                </a:ext>
              </a:extLst>
            </p:cNvPr>
            <p:cNvSpPr/>
            <p:nvPr/>
          </p:nvSpPr>
          <p:spPr>
            <a:xfrm>
              <a:off x="1829400" y="2424075"/>
              <a:ext cx="223419" cy="110552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0F7DB743-6037-B042-9785-9FAB35832A6A}"/>
                </a:ext>
              </a:extLst>
            </p:cNvPr>
            <p:cNvSpPr txBox="1"/>
            <p:nvPr/>
          </p:nvSpPr>
          <p:spPr>
            <a:xfrm>
              <a:off x="1758960" y="2389438"/>
              <a:ext cx="410396" cy="17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 controller</a:t>
              </a:r>
            </a:p>
          </p:txBody>
        </p:sp>
        <p:pic>
          <p:nvPicPr>
            <p:cNvPr id="442" name="Picture 441">
              <a:extLst>
                <a:ext uri="{FF2B5EF4-FFF2-40B4-BE49-F238E27FC236}">
                  <a16:creationId xmlns:a16="http://schemas.microsoft.com/office/drawing/2014/main" id="{EF884455-2CD1-5C4A-815C-8C16277846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66340" y="2436436"/>
              <a:ext cx="110789" cy="88390"/>
            </a:xfrm>
            <a:prstGeom prst="rect">
              <a:avLst/>
            </a:prstGeom>
          </p:spPr>
        </p:pic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0C61A9DF-73EB-0D4D-9B1C-8EB939DC39B8}"/>
                </a:ext>
              </a:extLst>
            </p:cNvPr>
            <p:cNvSpPr/>
            <p:nvPr/>
          </p:nvSpPr>
          <p:spPr>
            <a:xfrm>
              <a:off x="1884420" y="1465684"/>
              <a:ext cx="210698" cy="106091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CC-S</a:t>
              </a:r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2CB900CC-4EBC-D64D-B12A-9EAB60757532}"/>
                </a:ext>
              </a:extLst>
            </p:cNvPr>
            <p:cNvSpPr/>
            <p:nvPr/>
          </p:nvSpPr>
          <p:spPr>
            <a:xfrm>
              <a:off x="1154456" y="1465684"/>
              <a:ext cx="210698" cy="106091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CC-S</a:t>
              </a:r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E3F214C0-4BE0-1045-9FC1-9AAC762985B7}"/>
                </a:ext>
              </a:extLst>
            </p:cNvPr>
            <p:cNvSpPr/>
            <p:nvPr/>
          </p:nvSpPr>
          <p:spPr>
            <a:xfrm>
              <a:off x="1884420" y="1993247"/>
              <a:ext cx="210698" cy="106091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CC-S</a:t>
              </a:r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FC2D7DC7-467A-A44E-88B4-9B1449387A89}"/>
                </a:ext>
              </a:extLst>
            </p:cNvPr>
            <p:cNvSpPr/>
            <p:nvPr/>
          </p:nvSpPr>
          <p:spPr>
            <a:xfrm>
              <a:off x="1154456" y="1993247"/>
              <a:ext cx="210698" cy="106091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CC-S</a:t>
              </a:r>
            </a:p>
          </p:txBody>
        </p:sp>
        <p:cxnSp>
          <p:nvCxnSpPr>
            <p:cNvPr id="447" name="Straight Arrow Connector 446">
              <a:extLst>
                <a:ext uri="{FF2B5EF4-FFF2-40B4-BE49-F238E27FC236}">
                  <a16:creationId xmlns:a16="http://schemas.microsoft.com/office/drawing/2014/main" id="{DFBC5259-D78F-7746-BEFB-D62A849ED52E}"/>
                </a:ext>
              </a:extLst>
            </p:cNvPr>
            <p:cNvCxnSpPr>
              <a:cxnSpLocks/>
            </p:cNvCxnSpPr>
            <p:nvPr/>
          </p:nvCxnSpPr>
          <p:spPr>
            <a:xfrm>
              <a:off x="746159" y="1799346"/>
              <a:ext cx="132503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Arrow Connector 447">
              <a:extLst>
                <a:ext uri="{FF2B5EF4-FFF2-40B4-BE49-F238E27FC236}">
                  <a16:creationId xmlns:a16="http://schemas.microsoft.com/office/drawing/2014/main" id="{2F1168C0-A6D2-FF4E-8CC2-4137BB8258B6}"/>
                </a:ext>
              </a:extLst>
            </p:cNvPr>
            <p:cNvCxnSpPr>
              <a:cxnSpLocks/>
            </p:cNvCxnSpPr>
            <p:nvPr/>
          </p:nvCxnSpPr>
          <p:spPr>
            <a:xfrm>
              <a:off x="759409" y="1764161"/>
              <a:ext cx="397510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Arrow Connector 448">
              <a:extLst>
                <a:ext uri="{FF2B5EF4-FFF2-40B4-BE49-F238E27FC236}">
                  <a16:creationId xmlns:a16="http://schemas.microsoft.com/office/drawing/2014/main" id="{16792394-8A13-B14C-8FE5-09450145B975}"/>
                </a:ext>
              </a:extLst>
            </p:cNvPr>
            <p:cNvCxnSpPr>
              <a:cxnSpLocks/>
            </p:cNvCxnSpPr>
            <p:nvPr/>
          </p:nvCxnSpPr>
          <p:spPr>
            <a:xfrm>
              <a:off x="1035546" y="1799346"/>
              <a:ext cx="132503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Arrow Connector 449">
              <a:extLst>
                <a:ext uri="{FF2B5EF4-FFF2-40B4-BE49-F238E27FC236}">
                  <a16:creationId xmlns:a16="http://schemas.microsoft.com/office/drawing/2014/main" id="{1F2C616C-F59E-CF4C-8ED2-64880F1510C3}"/>
                </a:ext>
              </a:extLst>
            </p:cNvPr>
            <p:cNvCxnSpPr>
              <a:cxnSpLocks/>
            </p:cNvCxnSpPr>
            <p:nvPr/>
          </p:nvCxnSpPr>
          <p:spPr>
            <a:xfrm>
              <a:off x="2095119" y="1672469"/>
              <a:ext cx="215318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Arrow Connector 450">
              <a:extLst>
                <a:ext uri="{FF2B5EF4-FFF2-40B4-BE49-F238E27FC236}">
                  <a16:creationId xmlns:a16="http://schemas.microsoft.com/office/drawing/2014/main" id="{3C43A2A7-F2AD-4A4C-94F1-04850960809C}"/>
                </a:ext>
              </a:extLst>
            </p:cNvPr>
            <p:cNvCxnSpPr>
              <a:cxnSpLocks/>
            </p:cNvCxnSpPr>
            <p:nvPr/>
          </p:nvCxnSpPr>
          <p:spPr>
            <a:xfrm>
              <a:off x="2075243" y="1642185"/>
              <a:ext cx="215318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Arrow Connector 451">
              <a:extLst>
                <a:ext uri="{FF2B5EF4-FFF2-40B4-BE49-F238E27FC236}">
                  <a16:creationId xmlns:a16="http://schemas.microsoft.com/office/drawing/2014/main" id="{EC188E70-7DCF-634C-8601-3F257A251E45}"/>
                </a:ext>
              </a:extLst>
            </p:cNvPr>
            <p:cNvCxnSpPr>
              <a:cxnSpLocks/>
            </p:cNvCxnSpPr>
            <p:nvPr/>
          </p:nvCxnSpPr>
          <p:spPr>
            <a:xfrm>
              <a:off x="2169398" y="1672469"/>
              <a:ext cx="107913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>
              <a:extLst>
                <a:ext uri="{FF2B5EF4-FFF2-40B4-BE49-F238E27FC236}">
                  <a16:creationId xmlns:a16="http://schemas.microsoft.com/office/drawing/2014/main" id="{10698FAC-E98C-FA46-B90F-44A271198918}"/>
                </a:ext>
              </a:extLst>
            </p:cNvPr>
            <p:cNvCxnSpPr>
              <a:cxnSpLocks/>
            </p:cNvCxnSpPr>
            <p:nvPr/>
          </p:nvCxnSpPr>
          <p:spPr>
            <a:xfrm>
              <a:off x="2099536" y="1908535"/>
              <a:ext cx="215318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Arrow Connector 453">
              <a:extLst>
                <a:ext uri="{FF2B5EF4-FFF2-40B4-BE49-F238E27FC236}">
                  <a16:creationId xmlns:a16="http://schemas.microsoft.com/office/drawing/2014/main" id="{34402E92-8007-DD47-9FF5-0413DB384E1E}"/>
                </a:ext>
              </a:extLst>
            </p:cNvPr>
            <p:cNvCxnSpPr>
              <a:cxnSpLocks/>
            </p:cNvCxnSpPr>
            <p:nvPr/>
          </p:nvCxnSpPr>
          <p:spPr>
            <a:xfrm>
              <a:off x="2075243" y="1878251"/>
              <a:ext cx="215318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>
              <a:extLst>
                <a:ext uri="{FF2B5EF4-FFF2-40B4-BE49-F238E27FC236}">
                  <a16:creationId xmlns:a16="http://schemas.microsoft.com/office/drawing/2014/main" id="{4547FAA9-31C0-CB4C-A522-CCD8DAE4D53B}"/>
                </a:ext>
              </a:extLst>
            </p:cNvPr>
            <p:cNvCxnSpPr>
              <a:cxnSpLocks/>
            </p:cNvCxnSpPr>
            <p:nvPr/>
          </p:nvCxnSpPr>
          <p:spPr>
            <a:xfrm>
              <a:off x="2173814" y="1908535"/>
              <a:ext cx="107913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C9ECD456-063A-1F42-8FE0-C9D394421B4E}"/>
                </a:ext>
              </a:extLst>
            </p:cNvPr>
            <p:cNvSpPr/>
            <p:nvPr/>
          </p:nvSpPr>
          <p:spPr>
            <a:xfrm>
              <a:off x="1884420" y="1603502"/>
              <a:ext cx="210698" cy="106091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RA</a:t>
              </a:r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F03DD5BC-95A6-EF47-AB6A-AB4E0F296A24}"/>
                </a:ext>
              </a:extLst>
            </p:cNvPr>
            <p:cNvSpPr/>
            <p:nvPr/>
          </p:nvSpPr>
          <p:spPr>
            <a:xfrm>
              <a:off x="1884420" y="1839352"/>
              <a:ext cx="210698" cy="106091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CC-S</a:t>
              </a:r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F4A319F2-E5A3-7042-9779-BC0FCE850879}"/>
                </a:ext>
              </a:extLst>
            </p:cNvPr>
            <p:cNvSpPr/>
            <p:nvPr/>
          </p:nvSpPr>
          <p:spPr>
            <a:xfrm rot="16200000">
              <a:off x="2217982" y="1509226"/>
              <a:ext cx="307890" cy="167866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Gen5 PCIe</a:t>
              </a:r>
              <a:br>
                <a:rPr kumimoji="0" lang="en-US" sz="4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45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OpenCAPI</a:t>
              </a:r>
              <a:endParaRPr kumimoji="0" lang="en-US" sz="4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674B85DB-9C64-234B-A0C7-FE363599AB02}"/>
                </a:ext>
              </a:extLst>
            </p:cNvPr>
            <p:cNvSpPr/>
            <p:nvPr/>
          </p:nvSpPr>
          <p:spPr>
            <a:xfrm rot="16200000">
              <a:off x="2217982" y="1882427"/>
              <a:ext cx="307890" cy="167866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802.3 </a:t>
              </a:r>
              <a:r>
                <a:rPr kumimoji="0" lang="en-US" sz="45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Phy</a:t>
              </a:r>
              <a:endParaRPr kumimoji="0" lang="en-US" sz="4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E0000DB4-60C3-6A4A-B346-05CC2DEA31CB}"/>
                </a:ext>
              </a:extLst>
            </p:cNvPr>
            <p:cNvSpPr/>
            <p:nvPr/>
          </p:nvSpPr>
          <p:spPr>
            <a:xfrm>
              <a:off x="1154456" y="1725784"/>
              <a:ext cx="210698" cy="106091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CC-HA</a:t>
              </a: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0831138D-F74C-D449-97F6-91501B845B37}"/>
                </a:ext>
              </a:extLst>
            </p:cNvPr>
            <p:cNvSpPr/>
            <p:nvPr/>
          </p:nvSpPr>
          <p:spPr>
            <a:xfrm rot="16200000">
              <a:off x="798553" y="1694897"/>
              <a:ext cx="307890" cy="167866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NVDIMM-P</a:t>
              </a:r>
              <a:b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DDR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BAF41709-B274-0F48-8C2B-367A3DE53188}"/>
                </a:ext>
              </a:extLst>
            </p:cNvPr>
            <p:cNvSpPr/>
            <p:nvPr/>
          </p:nvSpPr>
          <p:spPr>
            <a:xfrm rot="5400000">
              <a:off x="497899" y="1736722"/>
              <a:ext cx="438802" cy="84217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DRAM</a:t>
              </a:r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058E14B7-1BC4-F44A-A7E1-B0248FBFC767}"/>
                </a:ext>
              </a:extLst>
            </p:cNvPr>
            <p:cNvSpPr/>
            <p:nvPr/>
          </p:nvSpPr>
          <p:spPr>
            <a:xfrm rot="5400000">
              <a:off x="384818" y="1736722"/>
              <a:ext cx="438802" cy="84217"/>
            </a:xfrm>
            <a:prstGeom prst="rect">
              <a:avLst/>
            </a:prstGeom>
            <a:solidFill>
              <a:srgbClr val="07B8E0"/>
            </a:solidFill>
            <a:ln w="635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PCM/MRAM</a:t>
              </a:r>
            </a:p>
          </p:txBody>
        </p:sp>
        <p:sp>
          <p:nvSpPr>
            <p:cNvPr id="464" name="Rounded Rectangle 463">
              <a:extLst>
                <a:ext uri="{FF2B5EF4-FFF2-40B4-BE49-F238E27FC236}">
                  <a16:creationId xmlns:a16="http://schemas.microsoft.com/office/drawing/2014/main" id="{B27817ED-419F-DC4A-91CD-182D83971621}"/>
                </a:ext>
              </a:extLst>
            </p:cNvPr>
            <p:cNvSpPr/>
            <p:nvPr/>
          </p:nvSpPr>
          <p:spPr>
            <a:xfrm>
              <a:off x="507795" y="858120"/>
              <a:ext cx="2030198" cy="183936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cxnSp>
        <p:nvCxnSpPr>
          <p:cNvPr id="525" name="Connector: Elbow 281">
            <a:extLst>
              <a:ext uri="{FF2B5EF4-FFF2-40B4-BE49-F238E27FC236}">
                <a16:creationId xmlns:a16="http://schemas.microsoft.com/office/drawing/2014/main" id="{969DFA5A-C57E-47B7-8FF8-9FDEC1C55E81}"/>
              </a:ext>
            </a:extLst>
          </p:cNvPr>
          <p:cNvCxnSpPr>
            <a:cxnSpLocks/>
            <a:stCxn id="535" idx="0"/>
          </p:cNvCxnSpPr>
          <p:nvPr/>
        </p:nvCxnSpPr>
        <p:spPr>
          <a:xfrm rot="10800000">
            <a:off x="2516055" y="4881416"/>
            <a:ext cx="1231866" cy="358626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TextBox 525">
            <a:extLst>
              <a:ext uri="{FF2B5EF4-FFF2-40B4-BE49-F238E27FC236}">
                <a16:creationId xmlns:a16="http://schemas.microsoft.com/office/drawing/2014/main" id="{B1C73367-1534-284F-A4F1-0DA3940654B6}"/>
              </a:ext>
            </a:extLst>
          </p:cNvPr>
          <p:cNvSpPr txBox="1"/>
          <p:nvPr/>
        </p:nvSpPr>
        <p:spPr>
          <a:xfrm flipH="1">
            <a:off x="4320384" y="4909822"/>
            <a:ext cx="80794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NVM</a:t>
            </a: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A96261DF-23EF-4740-8493-5DA00A585002}"/>
              </a:ext>
            </a:extLst>
          </p:cNvPr>
          <p:cNvSpPr txBox="1"/>
          <p:nvPr/>
        </p:nvSpPr>
        <p:spPr>
          <a:xfrm flipH="1">
            <a:off x="4485018" y="5086097"/>
            <a:ext cx="80794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NVM</a:t>
            </a: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13D9C01B-D936-9D47-8CD1-E0D18738799D}"/>
              </a:ext>
            </a:extLst>
          </p:cNvPr>
          <p:cNvSpPr txBox="1"/>
          <p:nvPr/>
        </p:nvSpPr>
        <p:spPr>
          <a:xfrm flipH="1">
            <a:off x="4652339" y="5263133"/>
            <a:ext cx="80794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NVM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34989" y="4699413"/>
            <a:ext cx="1926612" cy="10328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9C89FF40-4422-454C-922C-47902DE4928F}"/>
              </a:ext>
            </a:extLst>
          </p:cNvPr>
          <p:cNvSpPr/>
          <p:nvPr/>
        </p:nvSpPr>
        <p:spPr>
          <a:xfrm rot="16200000">
            <a:off x="3677909" y="5156109"/>
            <a:ext cx="307890" cy="167866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802.3 </a:t>
            </a:r>
            <a:r>
              <a:rPr kumimoji="0" lang="en-US" sz="45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Phy</a:t>
            </a:r>
            <a:endParaRPr kumimoji="0" lang="en-US" sz="4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07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BA0E-C909-41AE-8EFE-8A45B2C9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95541"/>
            <a:ext cx="11247120" cy="487680"/>
          </a:xfrm>
          <a:noFill/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OmniXtend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v1.0.3 is a mature protocol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0C69457-7511-42A5-AA89-0F6730A39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30" y="1088020"/>
            <a:ext cx="11053608" cy="5186320"/>
          </a:xfrm>
        </p:spPr>
        <p:txBody>
          <a:bodyPr/>
          <a:lstStyle/>
          <a:p>
            <a:r>
              <a:rPr lang="en-US" sz="2800" dirty="0" err="1" smtClean="0"/>
              <a:t>TileLink</a:t>
            </a:r>
            <a:r>
              <a:rPr lang="en-US" sz="2800" dirty="0" smtClean="0"/>
              <a:t> 1.8: well proven coherence, deployed in many chips in the field</a:t>
            </a:r>
          </a:p>
          <a:p>
            <a:endParaRPr lang="en-US" sz="2800" dirty="0" smtClean="0"/>
          </a:p>
          <a:p>
            <a:r>
              <a:rPr lang="en-US" sz="2800" dirty="0" smtClean="0"/>
              <a:t>OX v1 has completely different header format than v0.1</a:t>
            </a:r>
            <a:endParaRPr lang="en-US" sz="2800" dirty="0"/>
          </a:p>
          <a:p>
            <a:pPr lvl="1">
              <a:spcBef>
                <a:spcPts val="800"/>
              </a:spcBef>
            </a:pPr>
            <a:r>
              <a:rPr lang="en-US" sz="2400" dirty="0" smtClean="0"/>
              <a:t>Eth L2 compliant header</a:t>
            </a:r>
            <a:endParaRPr lang="en-US" sz="2200" dirty="0"/>
          </a:p>
          <a:p>
            <a:pPr lvl="1">
              <a:spcBef>
                <a:spcPts val="800"/>
              </a:spcBef>
            </a:pPr>
            <a:r>
              <a:rPr lang="en-US" sz="2400" dirty="0" smtClean="0"/>
              <a:t>Multiple messages per frame</a:t>
            </a:r>
          </a:p>
          <a:p>
            <a:pPr lvl="1">
              <a:spcBef>
                <a:spcPts val="800"/>
              </a:spcBef>
            </a:pPr>
            <a:r>
              <a:rPr lang="en-US" sz="2400" dirty="0"/>
              <a:t>Retransmission </a:t>
            </a:r>
            <a:r>
              <a:rPr lang="en-US" sz="2400" dirty="0" smtClean="0"/>
              <a:t>(can </a:t>
            </a:r>
            <a:r>
              <a:rPr lang="en-US" sz="2400" dirty="0"/>
              <a:t>unplug/plug the cable in a running system</a:t>
            </a:r>
            <a:r>
              <a:rPr lang="en-US" sz="2400" dirty="0" smtClean="0"/>
              <a:t>)</a:t>
            </a:r>
          </a:p>
          <a:p>
            <a:pPr lvl="1">
              <a:spcBef>
                <a:spcPts val="800"/>
              </a:spcBef>
            </a:pPr>
            <a:r>
              <a:rPr lang="en-US" sz="2400" dirty="0"/>
              <a:t>2x </a:t>
            </a:r>
            <a:r>
              <a:rPr lang="en-US" sz="2400" dirty="0" err="1"/>
              <a:t>TLoE</a:t>
            </a:r>
            <a:r>
              <a:rPr lang="en-US" sz="2400" dirty="0"/>
              <a:t> </a:t>
            </a:r>
            <a:r>
              <a:rPr lang="en-US" sz="2400" dirty="0" err="1"/>
              <a:t>serializers</a:t>
            </a:r>
            <a:r>
              <a:rPr lang="en-US" sz="2400" dirty="0"/>
              <a:t> per chip (PCIe connected to L2$ without cycles in TL graph</a:t>
            </a:r>
            <a:r>
              <a:rPr lang="en-US" sz="2400" dirty="0" smtClean="0"/>
              <a:t>)</a:t>
            </a:r>
          </a:p>
          <a:p>
            <a:pPr lvl="1">
              <a:spcBef>
                <a:spcPts val="800"/>
              </a:spcBef>
            </a:pPr>
            <a:endParaRPr lang="en-US" sz="2400" dirty="0" smtClean="0"/>
          </a:p>
          <a:p>
            <a:pPr>
              <a:spcBef>
                <a:spcPts val="800"/>
              </a:spcBef>
            </a:pPr>
            <a:r>
              <a:rPr lang="en-US" sz="2800" dirty="0" smtClean="0"/>
              <a:t>New FPGA binary works in test system</a:t>
            </a:r>
          </a:p>
          <a:p>
            <a:pPr lvl="1">
              <a:spcBef>
                <a:spcPts val="800"/>
              </a:spcBef>
            </a:pPr>
            <a:r>
              <a:rPr lang="en-US" sz="2400" dirty="0" smtClean="0"/>
              <a:t>100 MHz U5, up from 50 MHz</a:t>
            </a:r>
            <a:endParaRPr lang="en-US" sz="2400" dirty="0"/>
          </a:p>
          <a:p>
            <a:pPr lvl="1">
              <a:spcBef>
                <a:spcPts val="800"/>
              </a:spcBef>
            </a:pPr>
            <a:r>
              <a:rPr lang="en-US" sz="2400" dirty="0" smtClean="0"/>
              <a:t>VCU118 binary 4-hart </a:t>
            </a:r>
            <a:r>
              <a:rPr lang="en-US" sz="2400" dirty="0" err="1" smtClean="0"/>
              <a:t>SoC</a:t>
            </a:r>
            <a:r>
              <a:rPr lang="en-US" sz="2400" dirty="0" smtClean="0"/>
              <a:t> Published on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713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9A4C-E0AB-9B49-9F5A-5CEF1153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1702-9C3F-8049-B31A-A9861C636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44594" y="4672115"/>
            <a:ext cx="7308703" cy="1896851"/>
          </a:xfrm>
        </p:spPr>
        <p:txBody>
          <a:bodyPr/>
          <a:lstStyle/>
          <a:p>
            <a:r>
              <a:rPr lang="en-US" dirty="0"/>
              <a:t>Up to 4 </a:t>
            </a:r>
            <a:r>
              <a:rPr lang="en-US" dirty="0" err="1"/>
              <a:t>OmniXtend</a:t>
            </a:r>
            <a:r>
              <a:rPr lang="en-US" dirty="0"/>
              <a:t> </a:t>
            </a:r>
            <a:r>
              <a:rPr lang="en-US" dirty="0" smtClean="0"/>
              <a:t>sockets </a:t>
            </a:r>
            <a:r>
              <a:rPr lang="en-US" dirty="0"/>
              <a:t>with NUMA enabled</a:t>
            </a:r>
          </a:p>
          <a:p>
            <a:r>
              <a:rPr lang="en-US" dirty="0"/>
              <a:t>Dynamic topology reconfiguration with DIP </a:t>
            </a:r>
            <a:r>
              <a:rPr lang="en-US" dirty="0" smtClean="0"/>
              <a:t>switches</a:t>
            </a:r>
            <a:endParaRPr lang="en-US" dirty="0"/>
          </a:p>
          <a:p>
            <a:r>
              <a:rPr lang="en-US" dirty="0" smtClean="0"/>
              <a:t>Point-to-Point cable, or </a:t>
            </a:r>
            <a:r>
              <a:rPr lang="en-US" dirty="0"/>
              <a:t>via SN2010 switch</a:t>
            </a:r>
          </a:p>
          <a:p>
            <a:r>
              <a:rPr lang="en-US" dirty="0"/>
              <a:t>Based on latest upstream Linux kernel (v5.9)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05B1F-22F6-584E-800A-AE711A2D78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Working NUMA setup</a:t>
            </a:r>
          </a:p>
        </p:txBody>
      </p:sp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C55052B3-EE63-664F-A58A-82E44406D5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6774" y="1559644"/>
            <a:ext cx="3446149" cy="2886326"/>
          </a:xfrm>
          <a:prstGeom prst="rect">
            <a:avLst/>
          </a:prstGeo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02CB210F-1F30-4F43-A6E4-BAF02E26B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8446" y="159917"/>
            <a:ext cx="5818841" cy="465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8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BA0E-C909-41AE-8EFE-8A45B2C9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95541"/>
            <a:ext cx="11247120" cy="487680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Upcoming milestones with </a:t>
            </a:r>
            <a:r>
              <a:rPr lang="en-US" dirty="0" err="1" smtClean="0">
                <a:solidFill>
                  <a:schemeClr val="accent1"/>
                </a:solidFill>
              </a:rPr>
              <a:t>OmniXtend</a:t>
            </a:r>
            <a:r>
              <a:rPr lang="en-US" dirty="0" smtClean="0">
                <a:solidFill>
                  <a:schemeClr val="accent1"/>
                </a:solidFill>
              </a:rPr>
              <a:t> v1.0.3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0C69457-7511-42A5-AA89-0F6730A39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30" y="1053296"/>
            <a:ext cx="11053608" cy="5221044"/>
          </a:xfrm>
        </p:spPr>
        <p:txBody>
          <a:bodyPr/>
          <a:lstStyle/>
          <a:p>
            <a:r>
              <a:rPr lang="en-US" sz="2800" dirty="0" smtClean="0"/>
              <a:t>Disaggregated memory controller</a:t>
            </a:r>
          </a:p>
          <a:p>
            <a:pPr lvl="1"/>
            <a:r>
              <a:rPr lang="en-US" sz="2400" dirty="0" smtClean="0"/>
              <a:t>Lowest Point of Coherence example </a:t>
            </a:r>
            <a:r>
              <a:rPr lang="en-US" sz="2400" dirty="0" smtClean="0"/>
              <a:t>RTL, to be open-sourced by WDC</a:t>
            </a:r>
            <a:endParaRPr lang="en-US" sz="2400" dirty="0" smtClean="0"/>
          </a:p>
          <a:p>
            <a:pPr lvl="1"/>
            <a:r>
              <a:rPr lang="en-US" sz="2400" dirty="0" smtClean="0"/>
              <a:t>Storage device emulation with HBM</a:t>
            </a:r>
          </a:p>
          <a:p>
            <a:pPr lvl="1"/>
            <a:r>
              <a:rPr lang="en-US" sz="2400" dirty="0" smtClean="0"/>
              <a:t>Storage device with </a:t>
            </a:r>
            <a:r>
              <a:rPr lang="en-US" sz="2400" dirty="0" smtClean="0"/>
              <a:t>flash</a:t>
            </a:r>
            <a:endParaRPr lang="en-US" sz="2400" dirty="0" smtClean="0"/>
          </a:p>
          <a:p>
            <a:r>
              <a:rPr lang="en-US" sz="2800" dirty="0" smtClean="0"/>
              <a:t>“Beyond Intel” architectures:</a:t>
            </a:r>
          </a:p>
          <a:p>
            <a:pPr lvl="1"/>
            <a:r>
              <a:rPr lang="en-US" sz="2400" dirty="0" smtClean="0"/>
              <a:t>More than four sockets (boot protocol and configuration manager)</a:t>
            </a:r>
          </a:p>
          <a:p>
            <a:pPr lvl="1"/>
            <a:r>
              <a:rPr lang="en-US" sz="2400" dirty="0" smtClean="0"/>
              <a:t>More than 64 sockets (multi-switch p4 programming and optimizations)</a:t>
            </a:r>
          </a:p>
          <a:p>
            <a:pPr lvl="1"/>
            <a:r>
              <a:rPr lang="en-US" sz="2400" dirty="0" smtClean="0"/>
              <a:t>Independent OSes with coherent shared memory region</a:t>
            </a:r>
          </a:p>
          <a:p>
            <a:r>
              <a:rPr lang="en-US" sz="2800" dirty="0" smtClean="0"/>
              <a:t>Heterogeneous Hardware/Software systems</a:t>
            </a:r>
          </a:p>
          <a:p>
            <a:pPr lvl="1"/>
            <a:r>
              <a:rPr lang="en-US" sz="2400" dirty="0" smtClean="0"/>
              <a:t>VCU118 with </a:t>
            </a:r>
            <a:r>
              <a:rPr lang="en-US" sz="2400" dirty="0" err="1" smtClean="0"/>
              <a:t>qemu</a:t>
            </a:r>
            <a:endParaRPr lang="en-US" sz="2400" dirty="0" smtClean="0"/>
          </a:p>
          <a:p>
            <a:pPr lvl="1"/>
            <a:r>
              <a:rPr lang="en-US" sz="2400" dirty="0" smtClean="0"/>
              <a:t>RISC-V with non-RISC-V ISA, compute accelerators, coherent GPUs etc.</a:t>
            </a:r>
          </a:p>
          <a:p>
            <a:r>
              <a:rPr lang="en-US" sz="2800" dirty="0" smtClean="0"/>
              <a:t>Baked in silicon</a:t>
            </a:r>
          </a:p>
          <a:p>
            <a:pPr marL="233362" lvl="1" indent="0">
              <a:spcBef>
                <a:spcPts val="800"/>
              </a:spcBef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069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BA0E-C909-41AE-8EFE-8A45B2C9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95541"/>
            <a:ext cx="11247120" cy="487680"/>
          </a:xfrm>
          <a:noFill/>
        </p:spPr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TileLink</a:t>
            </a:r>
            <a:r>
              <a:rPr lang="en-US" dirty="0" smtClean="0">
                <a:solidFill>
                  <a:schemeClr val="accent1"/>
                </a:solidFill>
              </a:rPr>
              <a:t>/</a:t>
            </a:r>
            <a:r>
              <a:rPr lang="en-US" dirty="0" err="1" smtClean="0">
                <a:solidFill>
                  <a:schemeClr val="accent1"/>
                </a:solidFill>
              </a:rPr>
              <a:t>OmniXtend</a:t>
            </a:r>
            <a:r>
              <a:rPr lang="en-US" dirty="0" smtClean="0">
                <a:solidFill>
                  <a:schemeClr val="accent1"/>
                </a:solidFill>
              </a:rPr>
              <a:t> 2.0 discussions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0C69457-7511-42A5-AA89-0F6730A39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30" y="1469204"/>
            <a:ext cx="11053608" cy="4805136"/>
          </a:xfrm>
        </p:spPr>
        <p:txBody>
          <a:bodyPr/>
          <a:lstStyle/>
          <a:p>
            <a:r>
              <a:rPr lang="en-US" sz="2800" dirty="0" smtClean="0"/>
              <a:t>Current focus is on </a:t>
            </a:r>
            <a:r>
              <a:rPr lang="en-US" sz="2800" dirty="0" err="1" smtClean="0"/>
              <a:t>scaleout</a:t>
            </a:r>
            <a:r>
              <a:rPr lang="en-US" sz="2800" dirty="0" smtClean="0"/>
              <a:t> and fault-tolerance</a:t>
            </a:r>
          </a:p>
          <a:p>
            <a:pPr lvl="1"/>
            <a:r>
              <a:rPr lang="en-US" sz="2400" dirty="0" smtClean="0"/>
              <a:t>as opposed to raw benchmark performance (i.e. forwarding, more states)</a:t>
            </a:r>
          </a:p>
          <a:p>
            <a:pPr lvl="1"/>
            <a:r>
              <a:rPr lang="en-US" sz="2400" dirty="0" smtClean="0"/>
              <a:t>Independent OS model</a:t>
            </a:r>
          </a:p>
          <a:p>
            <a:pPr lvl="1"/>
            <a:r>
              <a:rPr lang="en-US" sz="2400" dirty="0" smtClean="0"/>
              <a:t>Communicating node loss to user process</a:t>
            </a:r>
          </a:p>
          <a:p>
            <a:r>
              <a:rPr lang="en-US" sz="2800" dirty="0" err="1" smtClean="0"/>
              <a:t>Scaleout</a:t>
            </a:r>
            <a:r>
              <a:rPr lang="en-US" sz="2800" dirty="0" smtClean="0"/>
              <a:t> considerations</a:t>
            </a:r>
            <a:endParaRPr lang="en-US" sz="2800" dirty="0" smtClean="0"/>
          </a:p>
          <a:p>
            <a:pPr lvl="1"/>
            <a:r>
              <a:rPr lang="en-US" sz="2400" dirty="0" smtClean="0"/>
              <a:t>Reconsidering the ability of “smart” switches to terminate the protocol</a:t>
            </a:r>
          </a:p>
          <a:p>
            <a:pPr lvl="1"/>
            <a:r>
              <a:rPr lang="en-US" sz="2400" dirty="0" smtClean="0"/>
              <a:t>Storing state in memory</a:t>
            </a:r>
          </a:p>
          <a:p>
            <a:pPr lvl="1"/>
            <a:r>
              <a:rPr lang="en-US" sz="2400" dirty="0" smtClean="0"/>
              <a:t>Dealing with non-random-access memories</a:t>
            </a:r>
          </a:p>
          <a:p>
            <a:pPr lvl="1"/>
            <a:r>
              <a:rPr lang="en-US" sz="2400" dirty="0" smtClean="0"/>
              <a:t>Dealing with memories that wear out with use</a:t>
            </a:r>
            <a:endParaRPr lang="en-US" sz="2400" dirty="0" smtClean="0"/>
          </a:p>
          <a:p>
            <a:pPr marL="233362" lvl="1" indent="0">
              <a:spcBef>
                <a:spcPts val="800"/>
              </a:spcBef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3382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14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DC Colors">
      <a:dk1>
        <a:sysClr val="windowText" lastClr="000000"/>
      </a:dk1>
      <a:lt1>
        <a:sysClr val="window" lastClr="FFFFFF"/>
      </a:lt1>
      <a:dk2>
        <a:srgbClr val="929A9D"/>
      </a:dk2>
      <a:lt2>
        <a:srgbClr val="FFFFFF"/>
      </a:lt2>
      <a:accent1>
        <a:srgbClr val="5A80D1"/>
      </a:accent1>
      <a:accent2>
        <a:srgbClr val="FF9A0A"/>
      </a:accent2>
      <a:accent3>
        <a:srgbClr val="00BEA0"/>
      </a:accent3>
      <a:accent4>
        <a:srgbClr val="07B8E0"/>
      </a:accent4>
      <a:accent5>
        <a:srgbClr val="FF3C5A"/>
      </a:accent5>
      <a:accent6>
        <a:srgbClr val="654EA3"/>
      </a:accent6>
      <a:hlink>
        <a:srgbClr val="00BEA0"/>
      </a:hlink>
      <a:folHlink>
        <a:srgbClr val="929A9D"/>
      </a:folHlink>
    </a:clrScheme>
    <a:fontScheme name="WDC">
      <a:majorFont>
        <a:latin typeface="Verdan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69D6D3D0-7897-094C-A257-CD875545772C}" vid="{4397F658-56BC-9444-AF34-DADB5F5B0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WestDigi_16.9-Template-White_Conf_2018</Template>
  <TotalTime>12206</TotalTime>
  <Words>854</Words>
  <Application>Microsoft Office PowerPoint</Application>
  <PresentationFormat>Widescreen</PresentationFormat>
  <Paragraphs>268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Office Theme</vt:lpstr>
      <vt:lpstr>RISC-V Coherence TileLink and OmniXtend: the path forward</vt:lpstr>
      <vt:lpstr>Western Digital Proposes Open Standard Interface for Memory Fabric—OmniXtendTM </vt:lpstr>
      <vt:lpstr>OmniXtend vs. other memory-centric concepts</vt:lpstr>
      <vt:lpstr>OmniXtend enables various architectures</vt:lpstr>
      <vt:lpstr>OmniXtend v1.0.3 is a mature protocol</vt:lpstr>
      <vt:lpstr>Current Status</vt:lpstr>
      <vt:lpstr>Upcoming milestones with OmniXtend v1.0.3</vt:lpstr>
      <vt:lpstr>TileLink/OmniXtend 2.0 discussions</vt:lpstr>
      <vt:lpstr>PowerPoint Presentation</vt:lpstr>
      <vt:lpstr>Single OS (SO) Model</vt:lpstr>
      <vt:lpstr>Independent Nodes (IN) Model</vt:lpstr>
      <vt:lpstr>What is system emulation?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Create Environments for Data to Thrive</dc:title>
  <dc:creator>Julia Andres</dc:creator>
  <cp:lastModifiedBy>Dejan Vucinic</cp:lastModifiedBy>
  <cp:revision>583</cp:revision>
  <dcterms:created xsi:type="dcterms:W3CDTF">2018-11-07T16:50:46Z</dcterms:created>
  <dcterms:modified xsi:type="dcterms:W3CDTF">2021-03-29T16:44:27Z</dcterms:modified>
</cp:coreProperties>
</file>