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1076563"/>
  <p:notesSz cx="6797675" cy="98742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94593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89186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5837804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778373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9729673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1675608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13621542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15567477" algn="l" defTabSz="194593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3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BEACE"/>
    <a:srgbClr val="E0E0B8"/>
    <a:srgbClr val="CCFF99"/>
    <a:srgbClr val="FFCC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2" autoAdjust="0"/>
    <p:restoredTop sz="94660"/>
  </p:normalViewPr>
  <p:slideViewPr>
    <p:cSldViewPr snapToObjects="1">
      <p:cViewPr>
        <p:scale>
          <a:sx n="66" d="100"/>
          <a:sy n="66" d="100"/>
        </p:scale>
        <p:origin x="-1416" y="-11910"/>
      </p:cViewPr>
      <p:guideLst>
        <p:guide orient="horz" pos="12938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D4D8-A94D-A74B-8140-ADBA5EC79834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CED3-5A65-C44F-838E-922A57A0971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37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37540-CE3D-4D73-B311-CB4B389774EF}" type="datetimeFigureOut">
              <a:rPr lang="fr-FR" smtClean="0"/>
              <a:t>23/01/2017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1235075"/>
            <a:ext cx="245745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BE61A-85F0-4736-AEC9-2C1A620F873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1pPr>
    <a:lvl2pPr marL="1945935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2pPr>
    <a:lvl3pPr marL="3891869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3pPr>
    <a:lvl4pPr marL="5837804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4pPr>
    <a:lvl5pPr marL="7783739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5pPr>
    <a:lvl6pPr marL="9729673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6pPr>
    <a:lvl7pPr marL="11675608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7pPr>
    <a:lvl8pPr marL="13621542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8pPr>
    <a:lvl9pPr marL="15567477" algn="l" defTabSz="3891869" rtl="0" eaLnBrk="1" latinLnBrk="0" hangingPunct="1">
      <a:defRPr sz="51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641" y="12757435"/>
            <a:ext cx="25733931" cy="88077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282" y="23276721"/>
            <a:ext cx="21192649" cy="1049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9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8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8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79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74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70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66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43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3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49529" y="1645696"/>
            <a:ext cx="6811923" cy="3504673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761" y="1645696"/>
            <a:ext cx="19762986" cy="350467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64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82" y="26396960"/>
            <a:ext cx="25733931" cy="8156070"/>
          </a:xfrm>
        </p:spPr>
        <p:txBody>
          <a:bodyPr anchor="t"/>
          <a:lstStyle>
            <a:lvl1pPr algn="l">
              <a:defRPr sz="16586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9782" y="17411464"/>
            <a:ext cx="25733931" cy="8985496"/>
          </a:xfrm>
        </p:spPr>
        <p:txBody>
          <a:bodyPr anchor="b"/>
          <a:lstStyle>
            <a:lvl1pPr marL="0" indent="0">
              <a:buNone/>
              <a:defRPr sz="8293">
                <a:solidFill>
                  <a:schemeClr val="tx1">
                    <a:tint val="75000"/>
                  </a:schemeClr>
                </a:solidFill>
              </a:defRPr>
            </a:lvl1pPr>
            <a:lvl2pPr marL="1895826" indent="0">
              <a:buNone/>
              <a:defRPr sz="7464">
                <a:solidFill>
                  <a:schemeClr val="tx1">
                    <a:tint val="75000"/>
                  </a:schemeClr>
                </a:solidFill>
              </a:defRPr>
            </a:lvl2pPr>
            <a:lvl3pPr marL="3791651" indent="0">
              <a:buNone/>
              <a:defRPr sz="6635">
                <a:solidFill>
                  <a:schemeClr val="tx1">
                    <a:tint val="75000"/>
                  </a:schemeClr>
                </a:solidFill>
              </a:defRPr>
            </a:lvl3pPr>
            <a:lvl4pPr marL="5687477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4pPr>
            <a:lvl5pPr marL="7583302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5pPr>
            <a:lvl6pPr marL="9479128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6pPr>
            <a:lvl7pPr marL="11374953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7pPr>
            <a:lvl8pPr marL="13270779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8pPr>
            <a:lvl9pPr marL="15166604" indent="0">
              <a:buNone/>
              <a:defRPr sz="5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7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760" y="9584534"/>
            <a:ext cx="13287455" cy="27107898"/>
          </a:xfrm>
        </p:spPr>
        <p:txBody>
          <a:bodyPr/>
          <a:lstStyle>
            <a:lvl1pPr>
              <a:defRPr sz="11610"/>
            </a:lvl1pPr>
            <a:lvl2pPr>
              <a:defRPr sz="9952"/>
            </a:lvl2pPr>
            <a:lvl3pPr>
              <a:defRPr sz="8293"/>
            </a:lvl3pPr>
            <a:lvl4pPr>
              <a:defRPr sz="7464"/>
            </a:lvl4pPr>
            <a:lvl5pPr>
              <a:defRPr sz="7464"/>
            </a:lvl5pPr>
            <a:lvl6pPr>
              <a:defRPr sz="7464"/>
            </a:lvl6pPr>
            <a:lvl7pPr>
              <a:defRPr sz="7464"/>
            </a:lvl7pPr>
            <a:lvl8pPr>
              <a:defRPr sz="7464"/>
            </a:lvl8pPr>
            <a:lvl9pPr>
              <a:defRPr sz="746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473998" y="9584534"/>
            <a:ext cx="13287455" cy="27107898"/>
          </a:xfrm>
        </p:spPr>
        <p:txBody>
          <a:bodyPr/>
          <a:lstStyle>
            <a:lvl1pPr>
              <a:defRPr sz="11610"/>
            </a:lvl1pPr>
            <a:lvl2pPr>
              <a:defRPr sz="9952"/>
            </a:lvl2pPr>
            <a:lvl3pPr>
              <a:defRPr sz="8293"/>
            </a:lvl3pPr>
            <a:lvl4pPr>
              <a:defRPr sz="7464"/>
            </a:lvl4pPr>
            <a:lvl5pPr>
              <a:defRPr sz="7464"/>
            </a:lvl5pPr>
            <a:lvl6pPr>
              <a:defRPr sz="7464"/>
            </a:lvl6pPr>
            <a:lvl7pPr>
              <a:defRPr sz="7464"/>
            </a:lvl7pPr>
            <a:lvl8pPr>
              <a:defRPr sz="7464"/>
            </a:lvl8pPr>
            <a:lvl9pPr>
              <a:defRPr sz="746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60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196152"/>
            <a:ext cx="13378563" cy="3831179"/>
          </a:xfrm>
        </p:spPr>
        <p:txBody>
          <a:bodyPr anchor="b"/>
          <a:lstStyle>
            <a:lvl1pPr marL="0" indent="0">
              <a:buNone/>
              <a:defRPr sz="9952" b="1"/>
            </a:lvl1pPr>
            <a:lvl2pPr marL="1895826" indent="0">
              <a:buNone/>
              <a:defRPr sz="8293" b="1"/>
            </a:lvl2pPr>
            <a:lvl3pPr marL="3791651" indent="0">
              <a:buNone/>
              <a:defRPr sz="7464" b="1"/>
            </a:lvl3pPr>
            <a:lvl4pPr marL="5687477" indent="0">
              <a:buNone/>
              <a:defRPr sz="6635" b="1"/>
            </a:lvl4pPr>
            <a:lvl5pPr marL="7583302" indent="0">
              <a:buNone/>
              <a:defRPr sz="6635" b="1"/>
            </a:lvl5pPr>
            <a:lvl6pPr marL="9479128" indent="0">
              <a:buNone/>
              <a:defRPr sz="6635" b="1"/>
            </a:lvl6pPr>
            <a:lvl7pPr marL="11374953" indent="0">
              <a:buNone/>
              <a:defRPr sz="6635" b="1"/>
            </a:lvl7pPr>
            <a:lvl8pPr marL="13270779" indent="0">
              <a:buNone/>
              <a:defRPr sz="6635" b="1"/>
            </a:lvl8pPr>
            <a:lvl9pPr marL="15166604" indent="0">
              <a:buNone/>
              <a:defRPr sz="66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761" y="13027329"/>
            <a:ext cx="13378563" cy="23665101"/>
          </a:xfrm>
        </p:spPr>
        <p:txBody>
          <a:bodyPr/>
          <a:lstStyle>
            <a:lvl1pPr>
              <a:defRPr sz="9952"/>
            </a:lvl1pPr>
            <a:lvl2pPr>
              <a:defRPr sz="8293"/>
            </a:lvl2pPr>
            <a:lvl3pPr>
              <a:defRPr sz="7464"/>
            </a:lvl3pPr>
            <a:lvl4pPr>
              <a:defRPr sz="6635"/>
            </a:lvl4pPr>
            <a:lvl5pPr>
              <a:defRPr sz="6635"/>
            </a:lvl5pPr>
            <a:lvl6pPr>
              <a:defRPr sz="6635"/>
            </a:lvl6pPr>
            <a:lvl7pPr>
              <a:defRPr sz="6635"/>
            </a:lvl7pPr>
            <a:lvl8pPr>
              <a:defRPr sz="6635"/>
            </a:lvl8pPr>
            <a:lvl9pPr>
              <a:defRPr sz="66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2896" y="9196152"/>
            <a:ext cx="13378558" cy="3831179"/>
          </a:xfrm>
        </p:spPr>
        <p:txBody>
          <a:bodyPr anchor="b"/>
          <a:lstStyle>
            <a:lvl1pPr marL="0" indent="0">
              <a:buNone/>
              <a:defRPr sz="9952" b="1"/>
            </a:lvl1pPr>
            <a:lvl2pPr marL="1895826" indent="0">
              <a:buNone/>
              <a:defRPr sz="8293" b="1"/>
            </a:lvl2pPr>
            <a:lvl3pPr marL="3791651" indent="0">
              <a:buNone/>
              <a:defRPr sz="7464" b="1"/>
            </a:lvl3pPr>
            <a:lvl4pPr marL="5687477" indent="0">
              <a:buNone/>
              <a:defRPr sz="6635" b="1"/>
            </a:lvl4pPr>
            <a:lvl5pPr marL="7583302" indent="0">
              <a:buNone/>
              <a:defRPr sz="6635" b="1"/>
            </a:lvl5pPr>
            <a:lvl6pPr marL="9479128" indent="0">
              <a:buNone/>
              <a:defRPr sz="6635" b="1"/>
            </a:lvl6pPr>
            <a:lvl7pPr marL="11374953" indent="0">
              <a:buNone/>
              <a:defRPr sz="6635" b="1"/>
            </a:lvl7pPr>
            <a:lvl8pPr marL="13270779" indent="0">
              <a:buNone/>
              <a:defRPr sz="6635" b="1"/>
            </a:lvl8pPr>
            <a:lvl9pPr marL="15166604" indent="0">
              <a:buNone/>
              <a:defRPr sz="66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2896" y="13027329"/>
            <a:ext cx="13378558" cy="23665101"/>
          </a:xfrm>
        </p:spPr>
        <p:txBody>
          <a:bodyPr/>
          <a:lstStyle>
            <a:lvl1pPr>
              <a:defRPr sz="9952"/>
            </a:lvl1pPr>
            <a:lvl2pPr>
              <a:defRPr sz="8293"/>
            </a:lvl2pPr>
            <a:lvl3pPr>
              <a:defRPr sz="7464"/>
            </a:lvl3pPr>
            <a:lvl4pPr>
              <a:defRPr sz="6635"/>
            </a:lvl4pPr>
            <a:lvl5pPr>
              <a:defRPr sz="6635"/>
            </a:lvl5pPr>
            <a:lvl6pPr>
              <a:defRPr sz="6635"/>
            </a:lvl6pPr>
            <a:lvl7pPr>
              <a:defRPr sz="6635"/>
            </a:lvl7pPr>
            <a:lvl8pPr>
              <a:defRPr sz="6635"/>
            </a:lvl8pPr>
            <a:lvl9pPr>
              <a:defRPr sz="66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6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5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5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761" y="1632532"/>
            <a:ext cx="9958585" cy="6964584"/>
          </a:xfrm>
        </p:spPr>
        <p:txBody>
          <a:bodyPr anchor="b"/>
          <a:lstStyle>
            <a:lvl1pPr algn="l">
              <a:defRPr sz="8293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769" y="1632532"/>
            <a:ext cx="16924683" cy="35059900"/>
          </a:xfrm>
        </p:spPr>
        <p:txBody>
          <a:bodyPr/>
          <a:lstStyle>
            <a:lvl1pPr>
              <a:defRPr sz="13269"/>
            </a:lvl1pPr>
            <a:lvl2pPr>
              <a:defRPr sz="11610"/>
            </a:lvl2pPr>
            <a:lvl3pPr>
              <a:defRPr sz="9952"/>
            </a:lvl3pPr>
            <a:lvl4pPr>
              <a:defRPr sz="8293"/>
            </a:lvl4pPr>
            <a:lvl5pPr>
              <a:defRPr sz="8293"/>
            </a:lvl5pPr>
            <a:lvl6pPr>
              <a:defRPr sz="8293"/>
            </a:lvl6pPr>
            <a:lvl7pPr>
              <a:defRPr sz="8293"/>
            </a:lvl7pPr>
            <a:lvl8pPr>
              <a:defRPr sz="8293"/>
            </a:lvl8pPr>
            <a:lvl9pPr>
              <a:defRPr sz="82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761" y="8597114"/>
            <a:ext cx="9958585" cy="28095316"/>
          </a:xfrm>
        </p:spPr>
        <p:txBody>
          <a:bodyPr/>
          <a:lstStyle>
            <a:lvl1pPr marL="0" indent="0">
              <a:buNone/>
              <a:defRPr sz="5805"/>
            </a:lvl1pPr>
            <a:lvl2pPr marL="1895826" indent="0">
              <a:buNone/>
              <a:defRPr sz="4976"/>
            </a:lvl2pPr>
            <a:lvl3pPr marL="3791651" indent="0">
              <a:buNone/>
              <a:defRPr sz="4147"/>
            </a:lvl3pPr>
            <a:lvl4pPr marL="5687477" indent="0">
              <a:buNone/>
              <a:defRPr sz="3732"/>
            </a:lvl4pPr>
            <a:lvl5pPr marL="7583302" indent="0">
              <a:buNone/>
              <a:defRPr sz="3732"/>
            </a:lvl5pPr>
            <a:lvl6pPr marL="9479128" indent="0">
              <a:buNone/>
              <a:defRPr sz="3732"/>
            </a:lvl6pPr>
            <a:lvl7pPr marL="11374953" indent="0">
              <a:buNone/>
              <a:defRPr sz="3732"/>
            </a:lvl7pPr>
            <a:lvl8pPr marL="13270779" indent="0">
              <a:buNone/>
              <a:defRPr sz="3732"/>
            </a:lvl8pPr>
            <a:lvl9pPr marL="15166604" indent="0">
              <a:buNone/>
              <a:defRPr sz="373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41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906" y="28753594"/>
            <a:ext cx="18165128" cy="3396716"/>
          </a:xfrm>
        </p:spPr>
        <p:txBody>
          <a:bodyPr anchor="b"/>
          <a:lstStyle>
            <a:lvl1pPr algn="l">
              <a:defRPr sz="8293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906" y="3673193"/>
            <a:ext cx="18165128" cy="24645938"/>
          </a:xfrm>
        </p:spPr>
        <p:txBody>
          <a:bodyPr/>
          <a:lstStyle>
            <a:lvl1pPr marL="0" indent="0">
              <a:buNone/>
              <a:defRPr sz="13269"/>
            </a:lvl1pPr>
            <a:lvl2pPr marL="1895826" indent="0">
              <a:buNone/>
              <a:defRPr sz="11610"/>
            </a:lvl2pPr>
            <a:lvl3pPr marL="3791651" indent="0">
              <a:buNone/>
              <a:defRPr sz="9952"/>
            </a:lvl3pPr>
            <a:lvl4pPr marL="5687477" indent="0">
              <a:buNone/>
              <a:defRPr sz="8293"/>
            </a:lvl4pPr>
            <a:lvl5pPr marL="7583302" indent="0">
              <a:buNone/>
              <a:defRPr sz="8293"/>
            </a:lvl5pPr>
            <a:lvl6pPr marL="9479128" indent="0">
              <a:buNone/>
              <a:defRPr sz="8293"/>
            </a:lvl6pPr>
            <a:lvl7pPr marL="11374953" indent="0">
              <a:buNone/>
              <a:defRPr sz="8293"/>
            </a:lvl7pPr>
            <a:lvl8pPr marL="13270779" indent="0">
              <a:buNone/>
              <a:defRPr sz="8293"/>
            </a:lvl8pPr>
            <a:lvl9pPr marL="15166604" indent="0">
              <a:buNone/>
              <a:defRPr sz="8293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906" y="32150310"/>
            <a:ext cx="18165128" cy="4818597"/>
          </a:xfrm>
        </p:spPr>
        <p:txBody>
          <a:bodyPr/>
          <a:lstStyle>
            <a:lvl1pPr marL="0" indent="0">
              <a:buNone/>
              <a:defRPr sz="5805"/>
            </a:lvl1pPr>
            <a:lvl2pPr marL="1895826" indent="0">
              <a:buNone/>
              <a:defRPr sz="4976"/>
            </a:lvl2pPr>
            <a:lvl3pPr marL="3791651" indent="0">
              <a:buNone/>
              <a:defRPr sz="4147"/>
            </a:lvl3pPr>
            <a:lvl4pPr marL="5687477" indent="0">
              <a:buNone/>
              <a:defRPr sz="3732"/>
            </a:lvl4pPr>
            <a:lvl5pPr marL="7583302" indent="0">
              <a:buNone/>
              <a:defRPr sz="3732"/>
            </a:lvl5pPr>
            <a:lvl6pPr marL="9479128" indent="0">
              <a:buNone/>
              <a:defRPr sz="3732"/>
            </a:lvl6pPr>
            <a:lvl7pPr marL="11374953" indent="0">
              <a:buNone/>
              <a:defRPr sz="3732"/>
            </a:lvl7pPr>
            <a:lvl8pPr marL="13270779" indent="0">
              <a:buNone/>
              <a:defRPr sz="3732"/>
            </a:lvl8pPr>
            <a:lvl9pPr marL="15166604" indent="0">
              <a:buNone/>
              <a:defRPr sz="373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54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4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761" y="1645696"/>
            <a:ext cx="27247692" cy="6846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584534"/>
            <a:ext cx="27247692" cy="2710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761" y="38074814"/>
            <a:ext cx="7064216" cy="2185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A290-EEC8-AA45-893E-68B7630F5009}" type="datetimeFigureOut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031" y="38074814"/>
            <a:ext cx="9587151" cy="2185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236" y="38074814"/>
            <a:ext cx="7064216" cy="2185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FB71-09E7-1441-AB0E-A463589FF4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2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1895826" rtl="0" eaLnBrk="1" latinLnBrk="0" hangingPunct="1">
        <a:spcBef>
          <a:spcPct val="0"/>
        </a:spcBef>
        <a:buNone/>
        <a:defRPr sz="18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1869" indent="-1421869" algn="l" defTabSz="1895826" rtl="0" eaLnBrk="1" latinLnBrk="0" hangingPunct="1">
        <a:spcBef>
          <a:spcPct val="20000"/>
        </a:spcBef>
        <a:buFont typeface="Arial"/>
        <a:buChar char="•"/>
        <a:defRPr sz="13269" kern="1200">
          <a:solidFill>
            <a:schemeClr val="tx1"/>
          </a:solidFill>
          <a:latin typeface="+mn-lt"/>
          <a:ea typeface="+mn-ea"/>
          <a:cs typeface="+mn-cs"/>
        </a:defRPr>
      </a:lvl1pPr>
      <a:lvl2pPr marL="3080716" indent="-1184891" algn="l" defTabSz="1895826" rtl="0" eaLnBrk="1" latinLnBrk="0" hangingPunct="1">
        <a:spcBef>
          <a:spcPct val="20000"/>
        </a:spcBef>
        <a:buFont typeface="Arial"/>
        <a:buChar char="–"/>
        <a:defRPr sz="11610" kern="1200">
          <a:solidFill>
            <a:schemeClr val="tx1"/>
          </a:solidFill>
          <a:latin typeface="+mn-lt"/>
          <a:ea typeface="+mn-ea"/>
          <a:cs typeface="+mn-cs"/>
        </a:defRPr>
      </a:lvl2pPr>
      <a:lvl3pPr marL="4739564" indent="-947913" algn="l" defTabSz="1895826" rtl="0" eaLnBrk="1" latinLnBrk="0" hangingPunct="1">
        <a:spcBef>
          <a:spcPct val="20000"/>
        </a:spcBef>
        <a:buFont typeface="Arial"/>
        <a:buChar char="•"/>
        <a:defRPr sz="9952" kern="1200">
          <a:solidFill>
            <a:schemeClr val="tx1"/>
          </a:solidFill>
          <a:latin typeface="+mn-lt"/>
          <a:ea typeface="+mn-ea"/>
          <a:cs typeface="+mn-cs"/>
        </a:defRPr>
      </a:lvl3pPr>
      <a:lvl4pPr marL="6635389" indent="-947913" algn="l" defTabSz="1895826" rtl="0" eaLnBrk="1" latinLnBrk="0" hangingPunct="1">
        <a:spcBef>
          <a:spcPct val="20000"/>
        </a:spcBef>
        <a:buFont typeface="Arial"/>
        <a:buChar char="–"/>
        <a:defRPr sz="8293" kern="1200">
          <a:solidFill>
            <a:schemeClr val="tx1"/>
          </a:solidFill>
          <a:latin typeface="+mn-lt"/>
          <a:ea typeface="+mn-ea"/>
          <a:cs typeface="+mn-cs"/>
        </a:defRPr>
      </a:lvl4pPr>
      <a:lvl5pPr marL="8531215" indent="-947913" algn="l" defTabSz="1895826" rtl="0" eaLnBrk="1" latinLnBrk="0" hangingPunct="1">
        <a:spcBef>
          <a:spcPct val="20000"/>
        </a:spcBef>
        <a:buFont typeface="Arial"/>
        <a:buChar char="»"/>
        <a:defRPr sz="8293" kern="1200">
          <a:solidFill>
            <a:schemeClr val="tx1"/>
          </a:solidFill>
          <a:latin typeface="+mn-lt"/>
          <a:ea typeface="+mn-ea"/>
          <a:cs typeface="+mn-cs"/>
        </a:defRPr>
      </a:lvl5pPr>
      <a:lvl6pPr marL="10427040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6pPr>
      <a:lvl7pPr marL="12322866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7pPr>
      <a:lvl8pPr marL="14218691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8pPr>
      <a:lvl9pPr marL="16114517" indent="-947913" algn="l" defTabSz="1895826" rtl="0" eaLnBrk="1" latinLnBrk="0" hangingPunct="1">
        <a:spcBef>
          <a:spcPct val="20000"/>
        </a:spcBef>
        <a:buFont typeface="Arial"/>
        <a:buChar char="•"/>
        <a:defRPr sz="82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1pPr>
      <a:lvl2pPr marL="1895826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2pPr>
      <a:lvl3pPr marL="3791651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3pPr>
      <a:lvl4pPr marL="5687477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4pPr>
      <a:lvl5pPr marL="7583302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5pPr>
      <a:lvl6pPr marL="9479128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6pPr>
      <a:lvl7pPr marL="11374953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7pPr>
      <a:lvl8pPr marL="13270779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8pPr>
      <a:lvl9pPr marL="15166604" algn="l" defTabSz="1895826" rtl="0" eaLnBrk="1" latinLnBrk="0" hangingPunct="1">
        <a:defRPr sz="7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74757" y="780056"/>
            <a:ext cx="28862348" cy="4703696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70" y="1455815"/>
            <a:ext cx="5123234" cy="17731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958" y="877696"/>
            <a:ext cx="3214938" cy="2700553"/>
          </a:xfrm>
          <a:prstGeom prst="rect">
            <a:avLst/>
          </a:prstGeom>
        </p:spPr>
      </p:pic>
      <p:sp>
        <p:nvSpPr>
          <p:cNvPr id="2065" name="Rectangle 1261"/>
          <p:cNvSpPr>
            <a:spLocks noChangeArrowheads="1"/>
          </p:cNvSpPr>
          <p:nvPr/>
        </p:nvSpPr>
        <p:spPr bwMode="auto">
          <a:xfrm>
            <a:off x="1053968" y="1403082"/>
            <a:ext cx="28045095" cy="194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400" b="1" dirty="0">
                <a:latin typeface="+mj-lt"/>
                <a:cs typeface="Apple Chancery"/>
              </a:rPr>
              <a:t> </a:t>
            </a:r>
            <a:r>
              <a:rPr lang="fr-FR" sz="5400" b="1" dirty="0" err="1">
                <a:solidFill>
                  <a:srgbClr val="0070C0"/>
                </a:solidFill>
              </a:rPr>
              <a:t>Caracterization</a:t>
            </a:r>
            <a:r>
              <a:rPr lang="fr-FR" sz="5400" b="1" dirty="0">
                <a:solidFill>
                  <a:srgbClr val="0070C0"/>
                </a:solidFill>
              </a:rPr>
              <a:t> </a:t>
            </a:r>
            <a:r>
              <a:rPr lang="fr-FR" sz="5400" b="1" dirty="0" err="1">
                <a:solidFill>
                  <a:srgbClr val="0070C0"/>
                </a:solidFill>
              </a:rPr>
              <a:t>study</a:t>
            </a:r>
            <a:r>
              <a:rPr lang="fr-FR" sz="5400" b="1" dirty="0">
                <a:solidFill>
                  <a:srgbClr val="0070C0"/>
                </a:solidFill>
              </a:rPr>
              <a:t> of the </a:t>
            </a:r>
            <a:r>
              <a:rPr lang="fr-FR" sz="5400" b="1" dirty="0" err="1">
                <a:solidFill>
                  <a:srgbClr val="0070C0"/>
                </a:solidFill>
              </a:rPr>
              <a:t>human</a:t>
            </a:r>
            <a:r>
              <a:rPr lang="fr-FR" sz="5400" b="1" dirty="0">
                <a:solidFill>
                  <a:srgbClr val="0070C0"/>
                </a:solidFill>
              </a:rPr>
              <a:t> skin</a:t>
            </a:r>
          </a:p>
          <a:p>
            <a:endParaRPr lang="en-US" altLang="zh-CN" sz="6635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765003" y="2815111"/>
            <a:ext cx="24623024" cy="232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MASTER’S DEGREE FINAL </a:t>
            </a:r>
            <a:r>
              <a:rPr lang="en-US" altLang="zh-CN" sz="3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PROJECT – MASTER OF ENGINEERING</a:t>
            </a:r>
          </a:p>
          <a:p>
            <a:pPr>
              <a:spcBef>
                <a:spcPts val="1800"/>
              </a:spcBef>
            </a:pP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Wassim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Ourkiya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, Vincent Maison,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Kamel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Loukkas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Sohan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Lindor,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Oumaima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Krimech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and </a:t>
            </a:r>
            <a:r>
              <a:rPr lang="en-US" altLang="zh-CN" sz="4147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Corentin</a:t>
            </a:r>
            <a:r>
              <a:rPr lang="en-US" altLang="zh-CN" sz="4147" dirty="0">
                <a:latin typeface="Arial" pitchFamily="34" charset="0"/>
                <a:ea typeface="宋体" pitchFamily="2" charset="-122"/>
                <a:cs typeface="Arial" pitchFamily="34" charset="0"/>
              </a:rPr>
              <a:t> Chan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latin typeface="Arial" pitchFamily="34" charset="0"/>
                <a:ea typeface="宋体" pitchFamily="2" charset="-122"/>
                <a:cs typeface="Arial" pitchFamily="34" charset="0"/>
              </a:rPr>
              <a:t>Supervisor : Pr. Stéphane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Holé</a:t>
            </a:r>
            <a:r>
              <a:rPr lang="en-US" altLang="zh-CN" sz="3200" dirty="0">
                <a:latin typeface="Arial" pitchFamily="34" charset="0"/>
                <a:ea typeface="宋体" pitchFamily="2" charset="-122"/>
                <a:cs typeface="Arial" pitchFamily="34" charset="0"/>
              </a:rPr>
              <a:t> (ESPCI), in charge of Sensor, Measurement and Instrumentation (CIMES) specialization</a:t>
            </a:r>
          </a:p>
        </p:txBody>
      </p:sp>
      <p:grpSp>
        <p:nvGrpSpPr>
          <p:cNvPr id="63" name="Groupe 62"/>
          <p:cNvGrpSpPr/>
          <p:nvPr/>
        </p:nvGrpSpPr>
        <p:grpSpPr>
          <a:xfrm>
            <a:off x="-502945" y="6041254"/>
            <a:ext cx="17749972" cy="7508591"/>
            <a:chOff x="2515773" y="7216801"/>
            <a:chExt cx="16134654" cy="6696744"/>
          </a:xfrm>
        </p:grpSpPr>
        <p:grpSp>
          <p:nvGrpSpPr>
            <p:cNvPr id="61" name="Groupe 60"/>
            <p:cNvGrpSpPr/>
            <p:nvPr/>
          </p:nvGrpSpPr>
          <p:grpSpPr>
            <a:xfrm>
              <a:off x="3544318" y="7216801"/>
              <a:ext cx="14077564" cy="6696744"/>
              <a:chOff x="3544318" y="7216801"/>
              <a:chExt cx="14077564" cy="6696744"/>
            </a:xfrm>
            <a:solidFill>
              <a:schemeClr val="bg1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3544318" y="7216801"/>
                <a:ext cx="14077564" cy="6696744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4800" dirty="0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11469417" y="13302622"/>
                <a:ext cx="478009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i="1" dirty="0"/>
                  <a:t>(2) </a:t>
                </a:r>
                <a:r>
                  <a:rPr lang="en-US" sz="1400" b="1" i="1" dirty="0"/>
                  <a:t>Absorption coefficients of different chromophores</a:t>
                </a:r>
                <a:endParaRPr lang="fr-FR" sz="1400" b="1" i="1" dirty="0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4146036" y="13166993"/>
                <a:ext cx="5222905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i="1" dirty="0"/>
                  <a:t>(1) </a:t>
                </a:r>
                <a:r>
                  <a:rPr lang="en-US" sz="1400" b="1" i="1" dirty="0"/>
                  <a:t>Schematic diagram of optical pathways in human skin</a:t>
                </a:r>
                <a:endParaRPr lang="fr-FR" sz="1400" b="1" i="1" dirty="0"/>
              </a:p>
            </p:txBody>
          </p:sp>
        </p:grpSp>
        <p:sp>
          <p:nvSpPr>
            <p:cNvPr id="90" name="ZoneTexte 89"/>
            <p:cNvSpPr txBox="1"/>
            <p:nvPr/>
          </p:nvSpPr>
          <p:spPr>
            <a:xfrm>
              <a:off x="2515773" y="7433117"/>
              <a:ext cx="1613465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u="sng" dirty="0"/>
                <a:t>Skin – Light Interaction</a:t>
              </a:r>
            </a:p>
            <a:p>
              <a:endParaRPr lang="fr-FR" sz="2800" dirty="0"/>
            </a:p>
            <a:p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15487" y="8310280"/>
              <a:ext cx="15135225" cy="12352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lang="fr-FR" sz="2800" dirty="0" err="1"/>
                <a:t>Identify</a:t>
              </a:r>
              <a:r>
                <a:rPr lang="fr-FR" sz="2800" dirty="0"/>
                <a:t> skin chromophores </a:t>
              </a:r>
              <a:r>
                <a:rPr lang="fr-FR" sz="2800" dirty="0" err="1"/>
                <a:t>with</a:t>
              </a:r>
              <a:r>
                <a:rPr lang="fr-FR" sz="2800" dirty="0"/>
                <a:t> </a:t>
              </a:r>
              <a:r>
                <a:rPr lang="fr-FR" sz="2800" dirty="0" err="1" smtClean="0"/>
                <a:t>spectroscopy</a:t>
              </a:r>
              <a:endParaRPr lang="fr-FR" sz="2800" dirty="0"/>
            </a:p>
            <a:p>
              <a:pPr marL="571500" indent="-571500">
                <a:buFontTx/>
                <a:buChar char="-"/>
              </a:pPr>
              <a:r>
                <a:rPr lang="fr-FR" sz="2800" dirty="0" err="1"/>
                <a:t>Analysing</a:t>
              </a:r>
              <a:r>
                <a:rPr lang="fr-FR" sz="2800" dirty="0"/>
                <a:t> </a:t>
              </a:r>
              <a:r>
                <a:rPr lang="fr-FR" sz="2800" dirty="0" err="1"/>
                <a:t>scattering</a:t>
              </a:r>
              <a:r>
                <a:rPr lang="fr-FR" sz="2800" dirty="0"/>
                <a:t> </a:t>
              </a:r>
              <a:r>
                <a:rPr lang="fr-FR" sz="2800" dirty="0" err="1"/>
                <a:t>diagram</a:t>
              </a:r>
              <a:r>
                <a:rPr lang="fr-FR" sz="2800" dirty="0"/>
                <a:t>, for </a:t>
              </a:r>
              <a:r>
                <a:rPr lang="fr-FR" sz="2800" dirty="0" err="1"/>
                <a:t>each</a:t>
              </a:r>
              <a:r>
                <a:rPr lang="fr-FR" sz="2800" dirty="0"/>
                <a:t> angle</a:t>
              </a:r>
            </a:p>
            <a:p>
              <a:endParaRPr lang="fr-FR" sz="2800" dirty="0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3099" y="9401324"/>
              <a:ext cx="6552728" cy="391955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6406" y="9362456"/>
              <a:ext cx="4842167" cy="3761755"/>
            </a:xfrm>
            <a:prstGeom prst="rect">
              <a:avLst/>
            </a:prstGeom>
          </p:spPr>
        </p:pic>
      </p:grpSp>
      <p:sp>
        <p:nvSpPr>
          <p:cNvPr id="101" name="Rectangle 100"/>
          <p:cNvSpPr/>
          <p:nvPr/>
        </p:nvSpPr>
        <p:spPr>
          <a:xfrm>
            <a:off x="16555846" y="5976769"/>
            <a:ext cx="12973960" cy="1484655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12000"/>
                  <a:lumOff val="88000"/>
                  <a:alpha val="8000"/>
                </a:schemeClr>
              </a:gs>
              <a:gs pos="0">
                <a:schemeClr val="tx2">
                  <a:lumMod val="14000"/>
                  <a:lumOff val="8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18326302" y="6202507"/>
            <a:ext cx="94330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Instrumentation</a:t>
            </a: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17125933" y="13121562"/>
            <a:ext cx="103979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fr-FR" sz="2800" dirty="0"/>
              <a:t>Light </a:t>
            </a:r>
            <a:r>
              <a:rPr lang="fr-FR" sz="2800" dirty="0" err="1"/>
              <a:t>isolated</a:t>
            </a:r>
            <a:r>
              <a:rPr lang="fr-FR" sz="2800" dirty="0"/>
              <a:t> environnement</a:t>
            </a:r>
          </a:p>
          <a:p>
            <a:pPr marL="571500" indent="-571500" algn="l">
              <a:buFontTx/>
              <a:buChar char="-"/>
            </a:pPr>
            <a:r>
              <a:rPr lang="en-US" sz="2800" dirty="0"/>
              <a:t>Skin sample is lighten up with a LED by converging light through lenses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 err="1"/>
              <a:t>Reflected</a:t>
            </a:r>
            <a:r>
              <a:rPr lang="fr-FR" sz="2800" dirty="0"/>
              <a:t> light </a:t>
            </a:r>
            <a:r>
              <a:rPr lang="fr-FR" sz="2800" dirty="0" err="1"/>
              <a:t>captured</a:t>
            </a:r>
            <a:r>
              <a:rPr lang="fr-FR" sz="2800" dirty="0"/>
              <a:t> by the </a:t>
            </a:r>
            <a:r>
              <a:rPr lang="fr-FR" sz="2800" dirty="0" err="1"/>
              <a:t>sensor</a:t>
            </a:r>
            <a:r>
              <a:rPr lang="fr-FR" sz="2800" dirty="0"/>
              <a:t> (photodiode)</a:t>
            </a:r>
          </a:p>
          <a:p>
            <a:pPr marL="571500" indent="-571500" algn="l">
              <a:buFontTx/>
              <a:buChar char="-"/>
            </a:pPr>
            <a:r>
              <a:rPr lang="fr-FR" sz="2800" dirty="0"/>
              <a:t>Stepper </a:t>
            </a:r>
            <a:r>
              <a:rPr lang="fr-FR" sz="2800" dirty="0" err="1"/>
              <a:t>motor</a:t>
            </a:r>
            <a:r>
              <a:rPr lang="fr-FR" sz="2800" dirty="0"/>
              <a:t> </a:t>
            </a:r>
            <a:r>
              <a:rPr lang="fr-FR" sz="2800" dirty="0" err="1"/>
              <a:t>providing</a:t>
            </a:r>
            <a:r>
              <a:rPr lang="fr-FR" sz="2800" dirty="0"/>
              <a:t> </a:t>
            </a:r>
            <a:r>
              <a:rPr lang="fr-FR" sz="2800" dirty="0" err="1"/>
              <a:t>rotational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r>
              <a:rPr lang="fr-FR" sz="2800" dirty="0"/>
              <a:t>, </a:t>
            </a:r>
            <a:r>
              <a:rPr lang="fr-FR" sz="2800" dirty="0" err="1"/>
              <a:t>several</a:t>
            </a:r>
            <a:r>
              <a:rPr lang="fr-FR" sz="2800" dirty="0"/>
              <a:t> angles </a:t>
            </a:r>
            <a:r>
              <a:rPr lang="fr-FR" sz="2800" dirty="0" err="1"/>
              <a:t>during</a:t>
            </a:r>
            <a:r>
              <a:rPr lang="fr-FR" sz="2800" dirty="0"/>
              <a:t> the </a:t>
            </a:r>
            <a:r>
              <a:rPr lang="fr-FR" sz="2800" dirty="0" err="1"/>
              <a:t>measurement</a:t>
            </a:r>
            <a:endParaRPr lang="fr-FR" sz="2800" dirty="0"/>
          </a:p>
          <a:p>
            <a:pPr marL="571500" indent="-571500" algn="l">
              <a:buFontTx/>
              <a:buChar char="-"/>
            </a:pPr>
            <a:r>
              <a:rPr lang="fr-FR" sz="2800" dirty="0"/>
              <a:t>Signal </a:t>
            </a:r>
            <a:r>
              <a:rPr lang="fr-FR" sz="2800" dirty="0" err="1"/>
              <a:t>sampling</a:t>
            </a:r>
            <a:r>
              <a:rPr lang="fr-FR" sz="2800" dirty="0"/>
              <a:t> by a micro </a:t>
            </a:r>
            <a:r>
              <a:rPr lang="fr-FR" sz="2800" dirty="0" err="1"/>
              <a:t>controller</a:t>
            </a:r>
            <a:endParaRPr lang="fr-FR" sz="2800" dirty="0"/>
          </a:p>
        </p:txBody>
      </p:sp>
      <p:sp>
        <p:nvSpPr>
          <p:cNvPr id="119" name="Rectangle 118"/>
          <p:cNvSpPr/>
          <p:nvPr/>
        </p:nvSpPr>
        <p:spPr>
          <a:xfrm>
            <a:off x="628572" y="13965758"/>
            <a:ext cx="15486937" cy="180901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1000"/>
                  <a:lumOff val="79000"/>
                </a:schemeClr>
              </a:gs>
              <a:gs pos="82000">
                <a:schemeClr val="bg1"/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-848030" y="14206274"/>
            <a:ext cx="186410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err="1"/>
              <a:t>Experimentation</a:t>
            </a:r>
            <a:r>
              <a:rPr lang="fr-FR" sz="4000" u="sng" dirty="0"/>
              <a:t> </a:t>
            </a:r>
            <a:r>
              <a:rPr lang="fr-FR" sz="4000" u="sng" dirty="0" err="1"/>
              <a:t>results</a:t>
            </a:r>
            <a:endParaRPr lang="fr-FR" sz="4000" u="sng" dirty="0"/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121" name="Rectangle 120"/>
          <p:cNvSpPr/>
          <p:nvPr/>
        </p:nvSpPr>
        <p:spPr>
          <a:xfrm>
            <a:off x="704297" y="32618613"/>
            <a:ext cx="28732807" cy="631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20558238" y="12226047"/>
            <a:ext cx="465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(3) </a:t>
            </a:r>
            <a:r>
              <a:rPr lang="en-US" sz="1400" b="1" i="1" dirty="0"/>
              <a:t>Descriptive diagram and schematic of the system</a:t>
            </a:r>
            <a:endParaRPr lang="fr-FR" sz="1400" b="1" i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2577" y="7358263"/>
            <a:ext cx="12717875" cy="4642896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6924" y="16704741"/>
            <a:ext cx="7082393" cy="2758131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16853264" y="17418846"/>
            <a:ext cx="5321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2400" dirty="0"/>
              <a:t>Integration of the absorption spectrum of the skin :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∫𝑆</a:t>
            </a:r>
            <a:r>
              <a:rPr lang="en-US" sz="2400" baseline="-25000" dirty="0" smtClean="0"/>
              <a:t>𝐸</a:t>
            </a:r>
            <a:r>
              <a:rPr lang="en-US" sz="2400" dirty="0"/>
              <a:t>∗𝑆</a:t>
            </a:r>
            <a:r>
              <a:rPr lang="en-US" sz="2400" baseline="-25000" dirty="0"/>
              <a:t>𝑆</a:t>
            </a:r>
            <a:r>
              <a:rPr lang="en-US" sz="2400" dirty="0"/>
              <a:t>∗𝑆</a:t>
            </a:r>
            <a:r>
              <a:rPr lang="en-US" sz="2400" baseline="-25000" dirty="0"/>
              <a:t>𝑅</a:t>
            </a:r>
            <a:r>
              <a:rPr lang="en-US" sz="2400" dirty="0"/>
              <a:t> 𝑑𝜆 ; 𝑆</a:t>
            </a:r>
            <a:r>
              <a:rPr lang="en-US" sz="2400" baseline="-25000" dirty="0"/>
              <a:t>𝐸</a:t>
            </a:r>
            <a:r>
              <a:rPr lang="en-US" sz="2400" dirty="0"/>
              <a:t>, 𝑆</a:t>
            </a:r>
            <a:r>
              <a:rPr lang="en-US" sz="2400" baseline="-25000" dirty="0"/>
              <a:t>𝑆</a:t>
            </a:r>
            <a:r>
              <a:rPr lang="en-US" sz="2400" dirty="0"/>
              <a:t>, and 𝑆</a:t>
            </a:r>
            <a:r>
              <a:rPr lang="en-US" sz="2400" baseline="-25000" dirty="0"/>
              <a:t>𝑅</a:t>
            </a:r>
            <a:r>
              <a:rPr lang="en-US" sz="2400" dirty="0"/>
              <a:t> are </a:t>
            </a:r>
            <a:r>
              <a:rPr lang="en-US" sz="2400" dirty="0" smtClean="0"/>
              <a:t>     </a:t>
            </a:r>
          </a:p>
          <a:p>
            <a:pPr algn="l"/>
            <a:r>
              <a:rPr lang="en-US" sz="2400" dirty="0" smtClean="0"/>
              <a:t>       respectively </a:t>
            </a:r>
            <a:r>
              <a:rPr lang="en-US" sz="2400" dirty="0"/>
              <a:t>the spectrum </a:t>
            </a:r>
            <a:r>
              <a:rPr lang="en-US" sz="2400" dirty="0" smtClean="0"/>
              <a:t>of</a:t>
            </a:r>
          </a:p>
          <a:p>
            <a:pPr algn="l"/>
            <a:r>
              <a:rPr lang="en-US" sz="2400" smtClean="0"/>
              <a:t>       emission</a:t>
            </a:r>
            <a:r>
              <a:rPr lang="en-US" sz="2400" dirty="0"/>
              <a:t>, diffusion and receiver</a:t>
            </a:r>
            <a:endParaRPr lang="fr-FR" sz="2400" dirty="0"/>
          </a:p>
          <a:p>
            <a:pPr marL="571500" indent="-571500" algn="l">
              <a:buFontTx/>
              <a:buChar char="-"/>
            </a:pPr>
            <a:endParaRPr lang="fr-FR" sz="2400" dirty="0"/>
          </a:p>
          <a:p>
            <a:pPr algn="l"/>
            <a:endParaRPr lang="fr-FR" sz="24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22985261" y="19510616"/>
            <a:ext cx="559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(4)</a:t>
            </a:r>
            <a:r>
              <a:rPr lang="en-US" sz="1400" b="1" i="1" dirty="0"/>
              <a:t> Spectral response of the emitting (a, 5050 LED) and receiving (b, OSD 35-7X CQ) components</a:t>
            </a:r>
            <a:r>
              <a:rPr lang="fr-FR" sz="1400" b="1" i="1" dirty="0"/>
              <a:t>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6551442" y="21334191"/>
            <a:ext cx="12973960" cy="10774730"/>
            <a:chOff x="16551442" y="21334191"/>
            <a:chExt cx="12973960" cy="10774730"/>
          </a:xfrm>
        </p:grpSpPr>
        <p:sp>
          <p:nvSpPr>
            <p:cNvPr id="142" name="Rectangle 141"/>
            <p:cNvSpPr/>
            <p:nvPr/>
          </p:nvSpPr>
          <p:spPr>
            <a:xfrm>
              <a:off x="16551442" y="21334191"/>
              <a:ext cx="12973960" cy="1077473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  <a:lumMod val="14000"/>
                    <a:lumOff val="86000"/>
                  </a:schemeClr>
                </a:gs>
                <a:gs pos="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12000"/>
                    <a:lumOff val="88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4800" dirty="0"/>
            </a:p>
          </p:txBody>
        </p:sp>
        <p:pic>
          <p:nvPicPr>
            <p:cNvPr id="64" name="Image 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21709" y="27426725"/>
              <a:ext cx="2227348" cy="1987908"/>
            </a:xfrm>
            <a:prstGeom prst="rect">
              <a:avLst/>
            </a:prstGeom>
          </p:spPr>
        </p:pic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77141" y="22797331"/>
              <a:ext cx="11322562" cy="3019911"/>
            </a:xfrm>
            <a:prstGeom prst="rect">
              <a:avLst/>
            </a:prstGeom>
          </p:spPr>
        </p:pic>
        <p:sp>
          <p:nvSpPr>
            <p:cNvPr id="118" name="ZoneTexte 117"/>
            <p:cNvSpPr txBox="1"/>
            <p:nvPr/>
          </p:nvSpPr>
          <p:spPr>
            <a:xfrm>
              <a:off x="17827786" y="21604924"/>
              <a:ext cx="1042127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u="sng" dirty="0"/>
                <a:t>Acquisition</a:t>
              </a:r>
              <a:endParaRPr lang="fr-FR" sz="2800" dirty="0"/>
            </a:p>
            <a:p>
              <a:endParaRPr lang="fr-FR" dirty="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25133045" y="29661141"/>
              <a:ext cx="4004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i="1" dirty="0"/>
                <a:t>(5) </a:t>
              </a:r>
              <a:r>
                <a:rPr lang="en-US" sz="1400" b="1" i="1" dirty="0"/>
                <a:t>Skin sample area used for each subject, as input of the acquisition system</a:t>
              </a:r>
              <a:endParaRPr lang="fr-FR" sz="1400" b="1" i="1" dirty="0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1140883" y="25716987"/>
              <a:ext cx="3921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i="1" dirty="0"/>
                <a:t>(4) </a:t>
              </a:r>
              <a:r>
                <a:rPr lang="en-US" sz="1400" b="1" i="1" dirty="0"/>
                <a:t>Block-diagram of the recognition system</a:t>
              </a:r>
              <a:endParaRPr lang="fr-FR" sz="1400" b="1" i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002612" y="27049834"/>
              <a:ext cx="8781023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l">
                <a:buFontTx/>
                <a:buChar char="-"/>
              </a:pPr>
              <a:r>
                <a:rPr lang="fr-FR" sz="2800" dirty="0" err="1"/>
                <a:t>Discretization</a:t>
              </a:r>
              <a:r>
                <a:rPr lang="fr-FR" sz="2800" dirty="0"/>
                <a:t> of the </a:t>
              </a:r>
              <a:r>
                <a:rPr lang="fr-FR" sz="2800" dirty="0" err="1"/>
                <a:t>rotational</a:t>
              </a:r>
              <a:r>
                <a:rPr lang="fr-FR" sz="2800" dirty="0"/>
                <a:t> </a:t>
              </a:r>
              <a:r>
                <a:rPr lang="fr-FR" sz="2800" dirty="0" err="1"/>
                <a:t>movement</a:t>
              </a:r>
              <a:endParaRPr lang="fr-FR" sz="2800" dirty="0"/>
            </a:p>
            <a:p>
              <a:pPr marL="571500" indent="-571500" algn="l">
                <a:buFontTx/>
                <a:buChar char="-"/>
              </a:pPr>
              <a:r>
                <a:rPr lang="en-US" sz="2800" dirty="0"/>
                <a:t>Conversion of photocurrent into data used in programming </a:t>
              </a:r>
              <a:r>
                <a:rPr lang="en-US" sz="2800" dirty="0" err="1" smtClean="0"/>
                <a:t>environnement</a:t>
              </a:r>
              <a:endParaRPr lang="en-US" sz="2800" dirty="0" smtClean="0"/>
            </a:p>
            <a:p>
              <a:pPr marL="571500" indent="-571500" algn="l">
                <a:buFontTx/>
                <a:buChar char="-"/>
              </a:pPr>
              <a:r>
                <a:rPr lang="fr-FR" sz="2800" dirty="0" err="1" smtClean="0"/>
                <a:t>Measuring</a:t>
              </a:r>
              <a:r>
                <a:rPr lang="fr-FR" sz="2800" dirty="0" smtClean="0"/>
                <a:t> </a:t>
              </a:r>
              <a:r>
                <a:rPr lang="fr-FR" sz="2800" dirty="0"/>
                <a:t>the absorption </a:t>
              </a:r>
              <a:r>
                <a:rPr lang="fr-FR" sz="2800" dirty="0" err="1"/>
                <a:t>spectrum</a:t>
              </a:r>
              <a:r>
                <a:rPr lang="fr-FR" sz="2800" dirty="0"/>
                <a:t> </a:t>
              </a:r>
              <a:r>
                <a:rPr lang="fr-FR" sz="2800" dirty="0" err="1"/>
                <a:t>with</a:t>
              </a:r>
              <a:r>
                <a:rPr lang="fr-FR" sz="2800" dirty="0"/>
                <a:t> a </a:t>
              </a:r>
              <a:r>
                <a:rPr lang="fr-FR" sz="2800" dirty="0" err="1" smtClean="0"/>
                <a:t>spectrophotometer</a:t>
              </a:r>
              <a:endParaRPr lang="fr-FR" sz="2800" dirty="0" smtClean="0"/>
            </a:p>
            <a:p>
              <a:pPr marL="571500" indent="-571500" algn="l">
                <a:buFontTx/>
                <a:buChar char="-"/>
              </a:pPr>
              <a:r>
                <a:rPr lang="en-US" sz="2800" dirty="0" smtClean="0"/>
                <a:t>Vein </a:t>
              </a:r>
              <a:r>
                <a:rPr lang="en-US" sz="2800" dirty="0"/>
                <a:t>segmentation through a camera mounted on the </a:t>
              </a:r>
              <a:r>
                <a:rPr lang="en-US" sz="2800" dirty="0" smtClean="0"/>
                <a:t>motor</a:t>
              </a:r>
            </a:p>
            <a:p>
              <a:pPr marL="571500" indent="-571500" algn="l">
                <a:buFontTx/>
                <a:buChar char="-"/>
              </a:pPr>
              <a:r>
                <a:rPr lang="fr-FR" sz="2800" dirty="0" smtClean="0"/>
                <a:t>Multimodal </a:t>
              </a:r>
              <a:r>
                <a:rPr lang="fr-FR" sz="2800" dirty="0"/>
                <a:t>recognition, </a:t>
              </a:r>
              <a:r>
                <a:rPr lang="fr-FR" sz="2800" dirty="0" err="1"/>
                <a:t>biometric</a:t>
              </a:r>
              <a:r>
                <a:rPr lang="fr-FR" sz="2800" dirty="0"/>
                <a:t> application</a:t>
              </a:r>
            </a:p>
          </p:txBody>
        </p:sp>
      </p:grpSp>
      <p:pic>
        <p:nvPicPr>
          <p:cNvPr id="77" name="Imag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6662" y="25924750"/>
            <a:ext cx="5700252" cy="535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Image 77"/>
          <p:cNvPicPr>
            <a:picLocks noChangeAspect="1"/>
          </p:cNvPicPr>
          <p:nvPr/>
        </p:nvPicPr>
        <p:blipFill rotWithShape="1">
          <a:blip r:embed="rId11"/>
          <a:srcRect t="1" r="3303" b="-3438"/>
          <a:stretch/>
        </p:blipFill>
        <p:spPr>
          <a:xfrm>
            <a:off x="1351329" y="25924750"/>
            <a:ext cx="7405901" cy="5305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Image 80"/>
          <p:cNvPicPr>
            <a:picLocks noChangeAspect="1"/>
          </p:cNvPicPr>
          <p:nvPr/>
        </p:nvPicPr>
        <p:blipFill rotWithShape="1">
          <a:blip r:embed="rId12"/>
          <a:srcRect l="5521" t="3359" r="5776" b="2237"/>
          <a:stretch/>
        </p:blipFill>
        <p:spPr>
          <a:xfrm>
            <a:off x="3469529" y="15272882"/>
            <a:ext cx="10005932" cy="643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7" name="Rectangle 146"/>
          <p:cNvSpPr/>
          <p:nvPr/>
        </p:nvSpPr>
        <p:spPr>
          <a:xfrm>
            <a:off x="1275994" y="22727428"/>
            <a:ext cx="136310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fr-FR" sz="2800" dirty="0" smtClean="0"/>
              <a:t>7 </a:t>
            </a:r>
            <a:r>
              <a:rPr lang="fr-FR" sz="2800" dirty="0" err="1"/>
              <a:t>healthy</a:t>
            </a:r>
            <a:r>
              <a:rPr lang="fr-FR" sz="2800" dirty="0"/>
              <a:t> </a:t>
            </a:r>
            <a:r>
              <a:rPr lang="fr-FR" sz="2800" dirty="0" err="1"/>
              <a:t>subjects</a:t>
            </a:r>
            <a:r>
              <a:rPr lang="fr-FR" sz="2800" dirty="0"/>
              <a:t> in </a:t>
            </a:r>
            <a:r>
              <a:rPr lang="fr-FR" sz="2800" dirty="0" err="1"/>
              <a:t>order</a:t>
            </a:r>
            <a:r>
              <a:rPr lang="fr-FR" sz="2800" dirty="0"/>
              <a:t> to chromophores </a:t>
            </a:r>
            <a:r>
              <a:rPr lang="fr-FR" sz="2800" dirty="0" smtClean="0"/>
              <a:t>identification</a:t>
            </a:r>
          </a:p>
          <a:p>
            <a:pPr marL="571500" indent="-571500" algn="l">
              <a:buFontTx/>
              <a:buChar char="-"/>
            </a:pPr>
            <a:r>
              <a:rPr lang="fr-FR" sz="2800" dirty="0" smtClean="0"/>
              <a:t>4 </a:t>
            </a:r>
            <a:r>
              <a:rPr lang="fr-FR" sz="2800" dirty="0" err="1"/>
              <a:t>subjects</a:t>
            </a:r>
            <a:r>
              <a:rPr lang="fr-FR" sz="2800" dirty="0"/>
              <a:t> to test and compare dry and </a:t>
            </a:r>
            <a:r>
              <a:rPr lang="fr-FR" sz="2800" dirty="0" err="1"/>
              <a:t>humid</a:t>
            </a:r>
            <a:r>
              <a:rPr lang="fr-FR" sz="2800" dirty="0"/>
              <a:t> skin, via </a:t>
            </a:r>
            <a:r>
              <a:rPr lang="fr-FR" sz="2800" dirty="0" err="1" smtClean="0"/>
              <a:t>spectroscopy</a:t>
            </a:r>
            <a:endParaRPr lang="fr-FR" sz="2800" dirty="0" smtClean="0"/>
          </a:p>
          <a:p>
            <a:pPr marL="571500" indent="-571500" algn="l">
              <a:buFontTx/>
              <a:buChar char="-"/>
            </a:pPr>
            <a:r>
              <a:rPr lang="fr-FR" sz="2800" dirty="0" err="1" smtClean="0"/>
              <a:t>Scattering</a:t>
            </a:r>
            <a:r>
              <a:rPr lang="fr-FR" sz="2800" dirty="0" smtClean="0"/>
              <a:t> </a:t>
            </a:r>
            <a:r>
              <a:rPr lang="fr-FR" sz="2800" dirty="0" err="1"/>
              <a:t>diagram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for </a:t>
            </a:r>
            <a:r>
              <a:rPr lang="fr-FR" sz="2800" dirty="0" err="1"/>
              <a:t>each</a:t>
            </a:r>
            <a:r>
              <a:rPr lang="fr-FR" sz="2800" dirty="0"/>
              <a:t> </a:t>
            </a:r>
            <a:r>
              <a:rPr lang="fr-FR" sz="2800" dirty="0" smtClean="0"/>
              <a:t>angle</a:t>
            </a:r>
          </a:p>
          <a:p>
            <a:pPr marL="571500" indent="-571500" algn="l">
              <a:buFontTx/>
              <a:buChar char="-"/>
            </a:pPr>
            <a:r>
              <a:rPr lang="fr-FR" sz="2800" dirty="0" smtClean="0"/>
              <a:t>Extraction </a:t>
            </a:r>
            <a:r>
              <a:rPr lang="fr-FR" sz="2800" dirty="0"/>
              <a:t>of </a:t>
            </a:r>
            <a:r>
              <a:rPr lang="fr-FR" sz="2800" dirty="0" err="1"/>
              <a:t>error</a:t>
            </a:r>
            <a:r>
              <a:rPr lang="fr-FR" sz="2800" dirty="0"/>
              <a:t> bars (input data for recognition </a:t>
            </a:r>
            <a:r>
              <a:rPr lang="fr-FR" sz="2800" dirty="0" err="1"/>
              <a:t>tool</a:t>
            </a:r>
            <a:r>
              <a:rPr lang="fr-FR" sz="2800" dirty="0" smtClean="0"/>
              <a:t>)</a:t>
            </a:r>
          </a:p>
          <a:p>
            <a:pPr marL="571500" indent="-571500" algn="l">
              <a:buFontTx/>
              <a:buChar char="-"/>
            </a:pPr>
            <a:r>
              <a:rPr lang="fr-FR" sz="2800" dirty="0" smtClean="0"/>
              <a:t>Pattern </a:t>
            </a:r>
            <a:r>
              <a:rPr lang="fr-FR" sz="2800" dirty="0"/>
              <a:t>recognition -&gt; 100% </a:t>
            </a:r>
            <a:r>
              <a:rPr lang="fr-FR" sz="2800" dirty="0" err="1" smtClean="0"/>
              <a:t>accuracy</a:t>
            </a:r>
            <a:endParaRPr lang="en-US" sz="2800" dirty="0"/>
          </a:p>
          <a:p>
            <a:pPr algn="l"/>
            <a:endParaRPr lang="fr-FR" sz="2800" dirty="0" smtClean="0"/>
          </a:p>
          <a:p>
            <a:pPr algn="l"/>
            <a:endParaRPr lang="fr-FR" sz="2800" dirty="0" smtClean="0"/>
          </a:p>
          <a:p>
            <a:pPr algn="l"/>
            <a:endParaRPr lang="fr-FR" sz="28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-1193665" y="32957114"/>
            <a:ext cx="186410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Perspectives</a:t>
            </a:r>
          </a:p>
          <a:p>
            <a:endParaRPr lang="fr-FR" sz="2800" dirty="0"/>
          </a:p>
          <a:p>
            <a:endParaRPr lang="fr-FR" dirty="0"/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13"/>
          <a:srcRect l="12189" r="9692"/>
          <a:stretch/>
        </p:blipFill>
        <p:spPr>
          <a:xfrm>
            <a:off x="15286914" y="33900429"/>
            <a:ext cx="4464497" cy="3800475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2190" y="34356562"/>
            <a:ext cx="3262718" cy="3344342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 rotWithShape="1">
          <a:blip r:embed="rId15"/>
          <a:srcRect l="25626" r="20564"/>
          <a:stretch/>
        </p:blipFill>
        <p:spPr>
          <a:xfrm>
            <a:off x="20934250" y="33702719"/>
            <a:ext cx="5468413" cy="4386831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704297" y="39307719"/>
            <a:ext cx="10052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- R</a:t>
            </a:r>
            <a:r>
              <a:rPr lang="en-US" dirty="0"/>
              <a:t>. R. Anderson and J. A. Parrish, “The Optics of Human Skin,” J. Invest. </a:t>
            </a:r>
            <a:r>
              <a:rPr lang="en-US" dirty="0" err="1"/>
              <a:t>Dermatol</a:t>
            </a:r>
            <a:r>
              <a:rPr lang="en-US" dirty="0"/>
              <a:t>., vol. 77, no. 1, pp. 13–19, Jul. 1981.</a:t>
            </a:r>
          </a:p>
          <a:p>
            <a:pPr algn="l"/>
            <a:r>
              <a:rPr lang="en-US" dirty="0" smtClean="0"/>
              <a:t>- K</a:t>
            </a:r>
            <a:r>
              <a:rPr lang="en-US" dirty="0"/>
              <a:t>. S. </a:t>
            </a:r>
            <a:r>
              <a:rPr lang="en-US" dirty="0" err="1"/>
              <a:t>Bersha</a:t>
            </a:r>
            <a:r>
              <a:rPr lang="en-US" dirty="0"/>
              <a:t>, “Spectral imaging and analysis of human skin,” University of Eastern Finland, 2010.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9472832" y="39304728"/>
            <a:ext cx="10052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dirty="0" smtClean="0"/>
              <a:t>- L</a:t>
            </a:r>
            <a:r>
              <a:rPr lang="fr-FR" dirty="0"/>
              <a:t>. </a:t>
            </a:r>
            <a:r>
              <a:rPr lang="fr-FR" dirty="0" err="1"/>
              <a:t>Hode</a:t>
            </a:r>
            <a:r>
              <a:rPr lang="fr-FR" dirty="0"/>
              <a:t>, </a:t>
            </a:r>
            <a:r>
              <a:rPr lang="fr-FR" dirty="0" err="1"/>
              <a:t>Penetration</a:t>
            </a:r>
            <a:r>
              <a:rPr lang="fr-FR" dirty="0"/>
              <a:t> of light </a:t>
            </a:r>
            <a:r>
              <a:rPr lang="fr-FR" dirty="0" err="1"/>
              <a:t>into</a:t>
            </a:r>
            <a:r>
              <a:rPr lang="fr-FR" dirty="0"/>
              <a:t> living tissue. 2012.</a:t>
            </a:r>
          </a:p>
          <a:p>
            <a:pPr algn="l"/>
            <a:r>
              <a:rPr lang="fr-FR" dirty="0" smtClean="0"/>
              <a:t>- J</a:t>
            </a:r>
            <a:r>
              <a:rPr lang="fr-FR" dirty="0"/>
              <a:t>. K. Wagner, C. </a:t>
            </a:r>
            <a:r>
              <a:rPr lang="fr-FR" dirty="0" err="1"/>
              <a:t>Jovel</a:t>
            </a:r>
            <a:r>
              <a:rPr lang="fr-FR" dirty="0"/>
              <a:t>, H. L. Norton, E. J. </a:t>
            </a:r>
            <a:r>
              <a:rPr lang="fr-FR" dirty="0" err="1"/>
              <a:t>Parra</a:t>
            </a:r>
            <a:r>
              <a:rPr lang="fr-FR" dirty="0"/>
              <a:t>, and M. D. </a:t>
            </a:r>
            <a:r>
              <a:rPr lang="fr-FR" dirty="0" err="1"/>
              <a:t>Shriver</a:t>
            </a:r>
            <a:r>
              <a:rPr lang="fr-FR" dirty="0"/>
              <a:t>, “</a:t>
            </a:r>
            <a:r>
              <a:rPr lang="fr-FR" dirty="0" err="1"/>
              <a:t>Comparing</a:t>
            </a:r>
            <a:r>
              <a:rPr lang="fr-FR" dirty="0"/>
              <a:t> quantitative </a:t>
            </a:r>
            <a:r>
              <a:rPr lang="fr-FR" dirty="0" err="1"/>
              <a:t>measures</a:t>
            </a:r>
            <a:r>
              <a:rPr lang="fr-FR" dirty="0"/>
              <a:t> of </a:t>
            </a:r>
            <a:r>
              <a:rPr lang="fr-FR" dirty="0" err="1"/>
              <a:t>erythema</a:t>
            </a:r>
            <a:r>
              <a:rPr lang="fr-FR" dirty="0"/>
              <a:t>, pigmentation and skin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reflectometry</a:t>
            </a:r>
            <a:r>
              <a:rPr lang="fr-FR" dirty="0"/>
              <a:t>,” Pigment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Res</a:t>
            </a:r>
            <a:r>
              <a:rPr lang="fr-FR" dirty="0"/>
              <a:t>., vol. 15, no. 5, pp. 379–384, Oct. 2002.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953981" y="39296238"/>
            <a:ext cx="8321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- J</a:t>
            </a:r>
            <a:r>
              <a:rPr lang="en-US" dirty="0"/>
              <a:t>. J. </a:t>
            </a:r>
            <a:r>
              <a:rPr lang="en-US" dirty="0" err="1"/>
              <a:t>Riesz</a:t>
            </a:r>
            <a:r>
              <a:rPr lang="en-US" dirty="0"/>
              <a:t>, The spectroscopic properties of melanin. University of Queensland, 2007.</a:t>
            </a:r>
          </a:p>
          <a:p>
            <a:pPr algn="l"/>
            <a:r>
              <a:rPr lang="en-US" dirty="0" smtClean="0"/>
              <a:t>- T</a:t>
            </a:r>
            <a:r>
              <a:rPr lang="en-US" dirty="0"/>
              <a:t>. Vo-</a:t>
            </a:r>
            <a:r>
              <a:rPr lang="en-US" dirty="0" err="1"/>
              <a:t>Dinh</a:t>
            </a:r>
            <a:r>
              <a:rPr lang="en-US" dirty="0"/>
              <a:t>, Biomedical Photonics Handbook. CRC Press, 2003.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4372410" y="21830966"/>
            <a:ext cx="853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Spectrum of skin samples acquired from right back of hand of each seven </a:t>
            </a:r>
            <a:r>
              <a:rPr lang="en-US" sz="1400" b="1" i="1" dirty="0" smtClean="0"/>
              <a:t>subjects</a:t>
            </a:r>
            <a:endParaRPr lang="fr-FR" sz="1400" b="1" i="1" dirty="0"/>
          </a:p>
        </p:txBody>
      </p:sp>
      <p:sp>
        <p:nvSpPr>
          <p:cNvPr id="161" name="ZoneTexte 160"/>
          <p:cNvSpPr txBox="1"/>
          <p:nvPr/>
        </p:nvSpPr>
        <p:spPr>
          <a:xfrm>
            <a:off x="10368363" y="31430965"/>
            <a:ext cx="400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 smtClean="0"/>
              <a:t>(7) </a:t>
            </a:r>
            <a:r>
              <a:rPr lang="en-US" sz="1400" b="1" i="1" dirty="0"/>
              <a:t>Polar scattering diagram of </a:t>
            </a:r>
            <a:r>
              <a:rPr lang="en-US" sz="1400" b="1" i="1" dirty="0" smtClean="0"/>
              <a:t>subjects</a:t>
            </a:r>
            <a:endParaRPr lang="fr-FR" sz="1400" b="1" i="1" dirty="0"/>
          </a:p>
        </p:txBody>
      </p:sp>
      <p:sp>
        <p:nvSpPr>
          <p:cNvPr id="162" name="ZoneTexte 161"/>
          <p:cNvSpPr txBox="1"/>
          <p:nvPr/>
        </p:nvSpPr>
        <p:spPr>
          <a:xfrm>
            <a:off x="1836523" y="31321219"/>
            <a:ext cx="643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 smtClean="0"/>
              <a:t>(6) </a:t>
            </a:r>
            <a:r>
              <a:rPr lang="en-US" sz="1400" b="1" i="1" dirty="0"/>
              <a:t>Recognition rate for the two modalities of the recognition task.</a:t>
            </a:r>
            <a:endParaRPr lang="fr-FR" sz="1400" b="1" i="1" dirty="0"/>
          </a:p>
        </p:txBody>
      </p:sp>
      <p:sp>
        <p:nvSpPr>
          <p:cNvPr id="163" name="ZoneTexte 162"/>
          <p:cNvSpPr txBox="1"/>
          <p:nvPr/>
        </p:nvSpPr>
        <p:spPr>
          <a:xfrm>
            <a:off x="15630352" y="37842554"/>
            <a:ext cx="400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fr-FR" sz="1400" b="1" i="1" dirty="0" smtClean="0"/>
              <a:t>Fujitsu </a:t>
            </a:r>
            <a:r>
              <a:rPr lang="fr-FR" sz="1400" b="1" i="1" dirty="0" err="1" smtClean="0"/>
              <a:t>PalmSecure</a:t>
            </a:r>
            <a:r>
              <a:rPr lang="fr-FR" sz="1400" b="1" i="1" dirty="0" smtClean="0"/>
              <a:t> Palm </a:t>
            </a:r>
            <a:r>
              <a:rPr lang="fr-FR" sz="1400" b="1" i="1" dirty="0" err="1" smtClean="0"/>
              <a:t>Vein</a:t>
            </a:r>
            <a:r>
              <a:rPr lang="fr-FR" sz="1400" b="1" i="1" dirty="0" smtClean="0"/>
              <a:t>, </a:t>
            </a:r>
            <a:r>
              <a:rPr lang="fr-FR" sz="1400" dirty="0" err="1"/>
              <a:t>biometric</a:t>
            </a:r>
            <a:r>
              <a:rPr lang="fr-FR" sz="1400" dirty="0"/>
              <a:t> </a:t>
            </a:r>
            <a:r>
              <a:rPr lang="fr-FR" sz="1400" dirty="0" err="1"/>
              <a:t>authentication</a:t>
            </a:r>
            <a:r>
              <a:rPr lang="fr-FR" sz="1400" dirty="0"/>
              <a:t> </a:t>
            </a:r>
            <a:r>
              <a:rPr lang="fr-FR" sz="1400" dirty="0" err="1"/>
              <a:t>device</a:t>
            </a:r>
            <a:endParaRPr lang="fr-FR" sz="1400" b="1" i="1" dirty="0"/>
          </a:p>
        </p:txBody>
      </p:sp>
      <p:sp>
        <p:nvSpPr>
          <p:cNvPr id="164" name="ZoneTexte 163"/>
          <p:cNvSpPr txBox="1"/>
          <p:nvPr/>
        </p:nvSpPr>
        <p:spPr>
          <a:xfrm>
            <a:off x="20934250" y="38220173"/>
            <a:ext cx="813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(5) </a:t>
            </a:r>
            <a:r>
              <a:rPr lang="en-US" sz="1400" b="1" i="1" dirty="0"/>
              <a:t>Sony’s Smart Skin Evaluation </a:t>
            </a:r>
            <a:r>
              <a:rPr lang="en-US" sz="1400" b="1" i="1" dirty="0" smtClean="0"/>
              <a:t>Program, analyzing various elements of the skin</a:t>
            </a:r>
            <a:endParaRPr lang="fr-FR" sz="1400" b="1" i="1" dirty="0"/>
          </a:p>
        </p:txBody>
      </p:sp>
      <p:sp>
        <p:nvSpPr>
          <p:cNvPr id="166" name="Rectangle 165"/>
          <p:cNvSpPr/>
          <p:nvPr/>
        </p:nvSpPr>
        <p:spPr>
          <a:xfrm>
            <a:off x="1257768" y="34317315"/>
            <a:ext cx="136310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2800" dirty="0" smtClean="0"/>
              <a:t>Improved </a:t>
            </a:r>
            <a:r>
              <a:rPr lang="en-US" sz="2800" dirty="0"/>
              <a:t>system with a </a:t>
            </a:r>
            <a:r>
              <a:rPr lang="en-US" sz="2800" dirty="0" err="1"/>
              <a:t>monochromator</a:t>
            </a:r>
            <a:r>
              <a:rPr lang="en-US" sz="2800" dirty="0"/>
              <a:t> in order to have a great dimensionality as input of recognition data as well as higher accuracy for wide range of different </a:t>
            </a:r>
            <a:r>
              <a:rPr lang="en-US" sz="2800" dirty="0" smtClean="0"/>
              <a:t>data</a:t>
            </a:r>
          </a:p>
          <a:p>
            <a:pPr marL="571500" indent="-571500" algn="l">
              <a:buFontTx/>
              <a:buChar char="-"/>
            </a:pPr>
            <a:r>
              <a:rPr lang="en-US" sz="2800" dirty="0" smtClean="0"/>
              <a:t>Maximized </a:t>
            </a:r>
            <a:r>
              <a:rPr lang="en-US" sz="2800" dirty="0"/>
              <a:t>signal-to-noise ratio by minimizing standard deviation</a:t>
            </a:r>
            <a:r>
              <a:rPr lang="en-US" sz="2800" dirty="0" smtClean="0"/>
              <a:t>.</a:t>
            </a:r>
          </a:p>
          <a:p>
            <a:pPr marL="571500" indent="-571500" algn="l">
              <a:buFontTx/>
              <a:buChar char="-"/>
            </a:pPr>
            <a:r>
              <a:rPr lang="en-US" sz="2800" dirty="0" smtClean="0"/>
              <a:t>Coupled </a:t>
            </a:r>
            <a:r>
              <a:rPr lang="en-US" sz="2800" dirty="0"/>
              <a:t>system with a camera for a better </a:t>
            </a:r>
            <a:r>
              <a:rPr lang="en-US" sz="2800" dirty="0" smtClean="0"/>
              <a:t>clustering</a:t>
            </a:r>
          </a:p>
          <a:p>
            <a:pPr marL="571500" indent="-571500" algn="l">
              <a:buFontTx/>
              <a:buChar char="-"/>
            </a:pPr>
            <a:r>
              <a:rPr lang="en-US" sz="2800" dirty="0" smtClean="0"/>
              <a:t>Adaptation </a:t>
            </a:r>
            <a:r>
              <a:rPr lang="en-US" sz="2800" dirty="0"/>
              <a:t>for different application in </a:t>
            </a:r>
            <a:r>
              <a:rPr lang="en-US" sz="2800"/>
              <a:t>different </a:t>
            </a:r>
            <a:r>
              <a:rPr lang="en-US" sz="2800" smtClean="0"/>
              <a:t>fields </a:t>
            </a:r>
            <a:r>
              <a:rPr lang="en-US" sz="2800" dirty="0"/>
              <a:t>of study such as medical, cosmetology, computer graphics as well as biometrics.</a:t>
            </a:r>
            <a:endParaRPr lang="fr-FR" sz="2800" dirty="0"/>
          </a:p>
          <a:p>
            <a:pPr algn="l"/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5321703" y="3738559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© </a:t>
            </a:r>
            <a:r>
              <a:rPr lang="fr-FR" sz="1200" dirty="0" err="1" smtClean="0">
                <a:solidFill>
                  <a:schemeClr val="bg1"/>
                </a:solidFill>
              </a:rPr>
              <a:t>Fujistu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1303765" y="3752409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© Sony</a:t>
            </a:r>
            <a:endParaRPr lang="fr-F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Words>621</Words>
  <Application>Microsoft Office PowerPoint</Application>
  <PresentationFormat>Personnalisé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ＭＳ Ｐゴシック</vt:lpstr>
      <vt:lpstr>宋体</vt:lpstr>
      <vt:lpstr>Apple Chancery</vt:lpstr>
      <vt:lpstr>Arial</vt:lpstr>
      <vt:lpstr>Calibri</vt:lpstr>
      <vt:lpstr>Conception personnalisée</vt:lpstr>
      <vt:lpstr>Présentation PowerPoint</vt:lpstr>
    </vt:vector>
  </TitlesOfParts>
  <Company>LISIF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cobra</dc:creator>
  <cp:lastModifiedBy>Vincent Maison</cp:lastModifiedBy>
  <cp:revision>315</cp:revision>
  <cp:lastPrinted>2016-08-31T12:25:44Z</cp:lastPrinted>
  <dcterms:created xsi:type="dcterms:W3CDTF">2005-05-04T08:36:44Z</dcterms:created>
  <dcterms:modified xsi:type="dcterms:W3CDTF">2017-01-23T15:33:42Z</dcterms:modified>
</cp:coreProperties>
</file>