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69" r:id="rId18"/>
    <p:sldId id="272" r:id="rId19"/>
    <p:sldId id="276" r:id="rId20"/>
    <p:sldId id="277" r:id="rId21"/>
    <p:sldId id="278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61" autoAdjust="0"/>
  </p:normalViewPr>
  <p:slideViewPr>
    <p:cSldViewPr snapToGrid="0">
      <p:cViewPr varScale="1">
        <p:scale>
          <a:sx n="101" d="100"/>
          <a:sy n="10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7C1F-F9AE-4C7E-8219-5A9827867B68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AFB8B-E045-45F6-9856-9C266CF24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27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我们都用</a:t>
            </a:r>
            <a:r>
              <a:rPr lang="en-US" altLang="zh-CN" dirty="0"/>
              <a:t>google</a:t>
            </a:r>
            <a:r>
              <a:rPr lang="zh-CN" altLang="en-US" dirty="0"/>
              <a:t>搜东西，或者用</a:t>
            </a:r>
            <a:r>
              <a:rPr lang="en-US" altLang="zh-CN" dirty="0"/>
              <a:t>what’s your problem</a:t>
            </a:r>
            <a:r>
              <a:rPr lang="zh-CN" altLang="en-US" dirty="0"/>
              <a:t>搜，这些搜索引擎是如何找到我们想要的结果的。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5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其实上面的讨论我们回避了一个事实，那就是“网页重要性”其实没一个标准答案，对于不同的用户，甚至有很大的差别。例如，当搜索“苹果”时，一个数码爱好者可能是想要看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一个果农可能是想看苹果的价格走势和种植技巧，而一个小朋友可能在找苹果的简笔画。理想情况下，应该为每个用户维护一套专用向量，但面对海量用户这种方法显然不可行。所以搜索引擎一般会选择一种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Topic-Sensitive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的折中方案。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Topic-Sensitive PageRank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的做法是预定义几个话题类别，例如体育、娱乐、科技等等，为每个话题单独维护一个向量，然后想办法关联用户的话题倾向，根据用户的话题倾向排序结果。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1.topic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让用户自己选择感兴趣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2.cookie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跟踪用户的行为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为随机矩阵。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令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为矩阵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中第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列的元素，则∀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=1…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n,j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=1…n,aij≥0,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且∀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=1…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n,∑j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=1naij=1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是不可约的。有向图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G=(V,E)G=(V,E)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是强联通的当且仅当对每一对节点对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u,v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Vu,v∈V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，存在从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的路径。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是非周期的。非周期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5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这些缺点让别人有机可寻，提高自己的网页排名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页：完全控制 </a:t>
            </a:r>
            <a:r>
              <a:rPr lang="en-US" altLang="zh-CN" dirty="0" smtClean="0"/>
              <a:t>A</a:t>
            </a:r>
            <a:endParaRPr lang="zh-CN" altLang="en-US" dirty="0" smtClean="0"/>
          </a:p>
          <a:p>
            <a:endParaRPr lang="en-US" altLang="zh-CN" dirty="0"/>
          </a:p>
          <a:p>
            <a:r>
              <a:rPr lang="zh-CN" altLang="en-US" dirty="0"/>
              <a:t>可达页：有接口供发布连接的页面，天涯社区，新浪微博等。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75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0.2  =&gt; 2.77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0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通过迭代运算将可信任值传播出去。也有一些可信赖的网站被欺骗链接到作弊网站，不过距离第一级网站越远信任值指数便会逐渐下降。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81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当年</a:t>
            </a:r>
            <a:r>
              <a:rPr lang="en-US" altLang="zh-CN" dirty="0" err="1"/>
              <a:t>mapreduce</a:t>
            </a:r>
            <a:r>
              <a:rPr lang="zh-CN" altLang="en-US" dirty="0"/>
              <a:t>的诞生是为</a:t>
            </a:r>
            <a:r>
              <a:rPr lang="en-US" altLang="zh-CN" dirty="0" err="1"/>
              <a:t>pagerank</a:t>
            </a:r>
            <a:r>
              <a:rPr lang="zh-CN" altLang="en-US" dirty="0"/>
              <a:t>服务的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6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关心前一两页是否都是质量较高的页面，是否能满足我们的实际需求。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对搜索结果按重要性合理的排序就成为搜索引擎的最大核心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一个好的引擎的标志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分类目录：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即通过人工进行网页分类并整理出高质量的网站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2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文本检索：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计算用户查询关键词与网页内容的相关程度来返回搜索结果，来回倒腾网页，增加关键字，提高排名</a:t>
            </a:r>
            <a:endParaRPr lang="zh-CN" altLang="en-US" dirty="0"/>
          </a:p>
          <a:p>
            <a:r>
              <a:rPr lang="zh-CN" altLang="en-US" dirty="0"/>
              <a:t>与本文无关的，为了撑热点直接在网页加很多对应的文本，提高排名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4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抵御</a:t>
            </a:r>
            <a:r>
              <a:rPr lang="en-US" altLang="zh-CN" dirty="0"/>
              <a:t>spam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0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两个核心思想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也可以看作是网页之间相互投票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1/4, 1/4, 1/5, 1/4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最理想的情况，强连接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4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Dead Ends</a:t>
            </a:r>
            <a:r>
              <a:rPr lang="zh-CN" altLang="en-US" dirty="0"/>
              <a:t>，停止点， 迭代结果最后为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/>
              <a:t>0.5</a:t>
            </a:r>
            <a:r>
              <a:rPr lang="zh-CN" altLang="en-US" dirty="0"/>
              <a:t>， </a:t>
            </a:r>
            <a:r>
              <a:rPr lang="en-US" altLang="zh-CN" dirty="0"/>
              <a:t>B</a:t>
            </a:r>
            <a:r>
              <a:rPr lang="zh-CN" altLang="en-US" dirty="0"/>
              <a:t>： </a:t>
            </a:r>
            <a:r>
              <a:rPr lang="en-US" altLang="zh-CN" dirty="0"/>
              <a:t>0.5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条链接，</a:t>
            </a:r>
            <a:r>
              <a:rPr lang="en-US" altLang="zh-CN" dirty="0"/>
              <a:t>C</a:t>
            </a:r>
            <a:r>
              <a:rPr lang="zh-CN" altLang="en-US" dirty="0"/>
              <a:t>占一条，</a:t>
            </a:r>
            <a:r>
              <a:rPr lang="en-US" altLang="zh-CN" dirty="0"/>
              <a:t>C= 0.5 </a:t>
            </a:r>
            <a:r>
              <a:rPr lang="zh-CN" altLang="en-US" dirty="0"/>
              <a:t>* </a:t>
            </a:r>
            <a:r>
              <a:rPr lang="en-US" altLang="zh-CN" dirty="0"/>
              <a:t>1/3</a:t>
            </a:r>
          </a:p>
          <a:p>
            <a:endParaRPr lang="en-US" altLang="zh-CN" dirty="0"/>
          </a:p>
          <a:p>
            <a:r>
              <a:rPr lang="zh-CN" altLang="en-US" dirty="0"/>
              <a:t>为什么可以等于</a:t>
            </a:r>
            <a:r>
              <a:rPr lang="en-US" altLang="zh-CN" dirty="0"/>
              <a:t>2</a:t>
            </a:r>
            <a:r>
              <a:rPr lang="zh-CN" altLang="en-US" dirty="0"/>
              <a:t>？是巧合么。没搞懂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4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极度稀疏的转移矩阵迭代相乘可能会使得向量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变得非常不平滑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佩奇和布林想到，他们最初定义的用户的上网模型是不够准确的，因为用户不是傻乎乎的机器，他们是具有聪明大脑的人，当一个人遇到终止点或者陷阱的话，他不会不止所错，也不会无休止地自己打转，他会通过浏览器的地址栏输入新的地址，以逃离这个网页。也就是说，用户从一个网页转至另一个网页的过程中，会以一定的概率不点击当前网页中的链接，而是访问一个自己重新输入的新地址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只链向自己 注意链向自己也算外链，当然同时也是个内链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AFB8B-E045-45F6-9856-9C266CF244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CBEC33-7278-4F38-8942-54176B94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388C62B-E98B-4C42-A9F2-0F9DFCD4F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97FAB94-A297-486A-9D66-39F7DAF2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36E4B6-F798-471F-B3C1-3A11B7C2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CF9E08C-DEC3-45CB-9FF1-07A640F1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DBD178-E6CE-4FCB-972C-F38A7D85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A6C697A2-57E2-478D-A366-4CA52CDC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D65F63-60E4-4AE8-8C47-835B8F3A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C3AB668-4744-4475-A99C-76BF63E5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AAF9BB-94D5-47BC-8B45-AFE3EA89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B89E637-02B9-485E-9467-4BED04A3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2089C8D-FFE3-4C8A-BE61-F7ADA826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A1A4D3A-F62F-4E39-BBB2-8D1BDDBD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5ED9F4-E825-4D81-9A9B-A5C03683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804ED99-CF3A-4A60-8CD8-4AA315E3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46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229A84-57B0-42CF-A656-443C2194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63F9A8-9064-45DE-AD55-EC4D5178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8705D8-240F-47D9-86D3-5AC9EBFE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AF0A54-8D29-4929-A2AB-9670DBEB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D73DFA4-886E-47DA-B5BE-0CEE6FB4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D221B6-DB27-4736-BF84-F42B23A9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0E7EC3-55F7-4CB8-BCF7-72628E55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4C012E2-CBAD-4D28-BC89-B2162192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E93D092-E5B5-4E3B-8357-BA9AB258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A3957B-CC2F-44EA-82FB-B63BD402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FBBF1C-E290-4927-A5EC-6AD4F8F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2E1F56-8642-4E2B-9036-B0923710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CD6FFE1-2EF4-4FF1-9DB6-FDE0FB9F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63A0B9-5E0A-476E-AAE8-6956FDE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D15003A-6B2C-4B64-BDCB-ED1E70A0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544CF84-66BE-45AF-AF46-7CE4096F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E67780-2F3D-4F9A-92E3-BB948758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BF7E56E-7550-4A59-A51B-8C4AF287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E8854FC-0AD0-48B8-8D8F-2B1A9BA7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DE74518-7EFF-4610-9085-64212EACA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2431207-59C1-4ECD-966A-A50E7DD3F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5F657F0-A144-4CF0-952C-BE6F01A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FF3F6815-F3AC-4BD1-AEFB-EFAD3385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CB0693B-5D2E-49AD-A1A5-5AFC0027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27ACE98-0460-4E75-A427-F70F462B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EF00F38-F03D-4501-A8EB-BB04379E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3F0688F-DBA8-4E5C-80A1-2B886669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A33A342-59E4-4BB7-818D-AFF58D49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D277484-F83F-4234-B9CF-7C167D93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D1B578C-3BEF-4DFE-AF68-830195A9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9E986FA-6704-48E6-B8D1-347D6F9B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117836-B4F1-4D36-ADB4-033298EA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5F64F24-0A60-4843-B1E9-AA4B4A63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EEE9FA5-E51A-47EC-BA31-72C53D3A0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0937263-8E63-4F1A-BCA2-7299C534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7F0727-DABF-49EC-AB36-CA4957BA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3F565E7-60AA-4332-93CD-9BAAAB30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4C9B4F-BD67-4539-80E9-00560107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8CCC77C-2392-45A0-9718-360D0CA71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AC89DC1-051C-4A94-A6C3-E541C81B7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8CFCAA9-8110-4D98-A076-46C0D8EA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B5F036-062B-41A5-A094-959D9E71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135F51E-2106-46EB-B5BF-73D715C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3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074F02B-696D-4658-B4E4-DDB45766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005C84-E1F3-4EE8-AE33-40C0188B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E7CCD2B-63D0-4F81-8F17-F4F09A3AD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64D5-E771-4047-B07C-508FA5C0223D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DB7262-FFDD-42AD-B7C9-2EED80A4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14C97A-93EA-4CC5-B69F-BDC0DF1F9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F282B-E942-479C-9C8D-9C2CC04E4A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309BA0-0BB7-4633-8A2E-E2C23B27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佩奇排名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88C35EC-2D97-4EAE-A883-97CCF851B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	G58 </a:t>
            </a:r>
            <a:r>
              <a:rPr lang="zh-CN" altLang="en-US" dirty="0"/>
              <a:t>小志</a:t>
            </a:r>
          </a:p>
        </p:txBody>
      </p:sp>
      <p:pic>
        <p:nvPicPr>
          <p:cNvPr id="1026" name="Picture 2" descr="“小猪佩奇”的图片搜索结果">
            <a:extLst>
              <a:ext uri="{FF2B5EF4-FFF2-40B4-BE49-F238E27FC236}">
                <a16:creationId xmlns:a16="http://schemas.microsoft.com/office/drawing/2014/main" xmlns="" id="{AEAE93CE-08AA-408E-8DA5-B706E206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99" y="3667538"/>
            <a:ext cx="2899093" cy="27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240BCD-5323-426D-9465-CA5DFDC0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蜘蛛陷阱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8835245-2487-40F1-9CD2-9C9DFC403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只有一条出链且指向自己的网页</a:t>
                </a:r>
                <a:r>
                  <a:rPr lang="zh-CN" altLang="en-US" dirty="0" smtClean="0"/>
                  <a:t>无限</a:t>
                </a:r>
                <a:r>
                  <a:rPr lang="zh-CN" altLang="en-US" dirty="0"/>
                  <a:t>趋向</a:t>
                </a:r>
                <a:r>
                  <a:rPr lang="en-US" altLang="zh-CN" dirty="0"/>
                  <a:t>1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解决方案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极小概率转移到其他随机页面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心灵转移参数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835245-2487-40F1-9CD2-9C9DFC403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5A42745-6891-44C6-9F2C-FDA278249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647" y="0"/>
            <a:ext cx="306705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D2DAF35-84AE-4D08-BBF2-9EBBD09138EA}"/>
                  </a:ext>
                </a:extLst>
              </p:cNvPr>
              <p:cNvSpPr txBox="1"/>
              <p:nvPr/>
            </p:nvSpPr>
            <p:spPr>
              <a:xfrm>
                <a:off x="6406969" y="4032136"/>
                <a:ext cx="5333274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2DAF35-84AE-4D08-BBF2-9EBBD091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69" y="4032136"/>
                <a:ext cx="5333274" cy="1093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6C12CE-5FC0-4461-8211-69AA4FFE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Top-Sensitive PageRank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7C4CCCB6-3708-4634-8305-4BACE8CB2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2043" cy="49037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预定义话题类别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体育，科技，计算机等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步骤：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确定话题分类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网页归类到对应话题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分话题计算</a:t>
                </a:r>
                <a:r>
                  <a:rPr lang="en-US" altLang="zh-CN" dirty="0"/>
                  <a:t>PageRank</a:t>
                </a:r>
              </a:p>
              <a:p>
                <a:pPr lvl="1"/>
                <a:r>
                  <a:rPr lang="zh-CN" altLang="en-US" dirty="0"/>
                  <a:t>确定用户</a:t>
                </a:r>
                <a:r>
                  <a:rPr lang="en-US" altLang="zh-CN" dirty="0"/>
                  <a:t>topic</a:t>
                </a:r>
                <a:r>
                  <a:rPr lang="zh-CN" altLang="en-US" dirty="0"/>
                  <a:t>倾向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表示网页在类别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中出现多少次，</a:t>
                </a:r>
                <a:r>
                  <a:rPr lang="en-US" altLang="zh-CN" dirty="0"/>
                  <a:t>|t|</a:t>
                </a:r>
                <a:r>
                  <a:rPr lang="zh-CN" altLang="en-US" dirty="0"/>
                  <a:t>表示类别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出现总数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4CCCB6-3708-4634-8305-4BACE8CB2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2043" cy="4903787"/>
              </a:xfrm>
              <a:blipFill>
                <a:blip r:embed="rId3"/>
                <a:stretch>
                  <a:fillRect l="-950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8ECEFB4-50E3-4919-B9A0-45EDCA71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776" y="128588"/>
            <a:ext cx="3067050" cy="3124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7C09424-2FAC-4A94-9ACF-853140A90F45}"/>
              </a:ext>
            </a:extLst>
          </p:cNvPr>
          <p:cNvSpPr txBox="1"/>
          <p:nvPr/>
        </p:nvSpPr>
        <p:spPr>
          <a:xfrm>
            <a:off x="8327572" y="3294063"/>
            <a:ext cx="325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T1</a:t>
            </a:r>
            <a:r>
              <a:rPr lang="zh-CN" altLang="en-US" dirty="0"/>
              <a:t>；</a:t>
            </a:r>
            <a:r>
              <a:rPr lang="en-US" altLang="zh-CN" dirty="0"/>
              <a:t>B,C: T2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T3</a:t>
            </a:r>
            <a:r>
              <a:rPr lang="zh-CN" altLang="en-US" dirty="0"/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D6BE798-77EF-4459-85EC-BD809B6F92B4}"/>
                  </a:ext>
                </a:extLst>
              </p:cNvPr>
              <p:cNvSpPr txBox="1"/>
              <p:nvPr/>
            </p:nvSpPr>
            <p:spPr>
              <a:xfrm>
                <a:off x="7582625" y="3798331"/>
                <a:ext cx="5333274" cy="15920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i="1" dirty="0">
                    <a:latin typeface="Cambria Math" panose="02040503050406030204" pitchFamily="18" charset="0"/>
                  </a:rPr>
                  <a:t>找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T2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下，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4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个页面的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PageRank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4/5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6BE798-77EF-4459-85EC-BD809B6F9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5" y="3798331"/>
                <a:ext cx="5333274" cy="1592039"/>
              </a:xfrm>
              <a:prstGeom prst="rect">
                <a:avLst/>
              </a:prstGeom>
              <a:blipFill>
                <a:blip r:embed="rId5"/>
                <a:stretch>
                  <a:fillRect l="-2743" t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4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283442-A6A9-4EC4-8DE6-9EC1CA1E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3C3E0CA-5BA4-453E-8F1D-0DEB7B3C6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是否存在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如果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存在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概率分布无关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Markov </a:t>
                </a:r>
                <a:r>
                  <a:rPr lang="zh-CN" altLang="en-US" dirty="0"/>
                  <a:t>过程的收敛性证明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C3E0CA-5BA4-453E-8F1D-0DEB7B3C6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5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EA1D80-DF8F-4862-9FC8-DE2DD97A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 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2336C0-9BD2-44BC-BD39-84254634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无法区分导航链接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没有过滤广告链接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对新网页不友好</a:t>
            </a:r>
          </a:p>
        </p:txBody>
      </p:sp>
    </p:spTree>
    <p:extLst>
      <p:ext uri="{BB962C8B-B14F-4D97-AF65-F5344CB8AC3E}">
        <p14:creationId xmlns:p14="http://schemas.microsoft.com/office/powerpoint/2010/main" val="19093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9354DA-A939-4A56-AB80-AD3F96AF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Spam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FCBCC1-73F7-41FC-A9EF-F444C5AE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支持页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可达页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不可达页</a:t>
            </a:r>
          </a:p>
        </p:txBody>
      </p:sp>
    </p:spTree>
    <p:extLst>
      <p:ext uri="{BB962C8B-B14F-4D97-AF65-F5344CB8AC3E}">
        <p14:creationId xmlns:p14="http://schemas.microsoft.com/office/powerpoint/2010/main" val="41769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F3F6B8-FC97-4085-9D32-E2DEB079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Spam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8E5647D3-6D00-4192-BC61-FB7D162E1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心灵转移）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个支持</a:t>
                </a:r>
                <a:r>
                  <a:rPr lang="zh-CN" altLang="en-US" dirty="0" smtClean="0"/>
                  <a:t>页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只与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链接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5647D3-6D00-4192-BC61-FB7D162E1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D0C1AE0-5CE6-43F2-AE3A-19681C46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562" y="365125"/>
            <a:ext cx="4204607" cy="4027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B5656D00-B049-4BBA-A5FA-8D36F93A6ACF}"/>
                  </a:ext>
                </a:extLst>
              </p:cNvPr>
              <p:cNvSpPr/>
              <p:nvPr/>
            </p:nvSpPr>
            <p:spPr>
              <a:xfrm>
                <a:off x="7829548" y="4927272"/>
                <a:ext cx="2686052" cy="659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656D00-B049-4BBA-A5FA-8D36F93A6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48" y="4927272"/>
                <a:ext cx="2686052" cy="6594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AAF71A-854E-40C4-8270-C52E07D4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反作弊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B2C4BE-9064-4371-82D8-E5AF29A8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网络拓扑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Trust Rank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C2A054-BC8E-4823-A8CD-F0C979A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 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5E8987-C193-4A42-BE4A-AE48A73F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好的页面很少指向坏的页面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挑选完全可以信赖的网页</a:t>
            </a:r>
            <a:endParaRPr lang="en-US" altLang="zh-CN" dirty="0"/>
          </a:p>
          <a:p>
            <a:pPr lvl="1"/>
            <a:r>
              <a:rPr lang="zh-CN" altLang="en-US" dirty="0"/>
              <a:t>信任衰减</a:t>
            </a:r>
            <a:endParaRPr lang="en-US" altLang="zh-CN" dirty="0"/>
          </a:p>
          <a:p>
            <a:pPr lvl="1"/>
            <a:r>
              <a:rPr lang="zh-CN" altLang="en-US" dirty="0"/>
              <a:t>信任分裂</a:t>
            </a:r>
          </a:p>
        </p:txBody>
      </p:sp>
    </p:spTree>
    <p:extLst>
      <p:ext uri="{BB962C8B-B14F-4D97-AF65-F5344CB8AC3E}">
        <p14:creationId xmlns:p14="http://schemas.microsoft.com/office/powerpoint/2010/main" val="335886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04D82D-456F-4A36-80AF-E343EAAA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Trust Rank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41A766DC-4B04-4AB9-81E9-CCA8F1092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衰减因子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(0.8~0.85)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初始信赖网页的值，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(N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为信赖数量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 初始距离，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(N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为信赖数量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A766DC-4B04-4AB9-81E9-CCA8F1092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BE5D9D4-78A6-47A8-8D37-162E4B4F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22" y="657792"/>
            <a:ext cx="3540846" cy="33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09EFF9-D6C1-42E2-B67B-B113CA68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EA84BC-2D7F-4DDD-B2A9-E44A3C02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0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2E8FB3-C5EA-44EE-AF71-6E233663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5C526A6-49BF-4CE3-9A61-D36BC2A7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6612" y="1587086"/>
            <a:ext cx="6225597" cy="49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42080D-19E4-4EA9-844E-633014E8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231F75A-3436-4A62-A576-68F0F59C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461" y="0"/>
            <a:ext cx="8278049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7DE3C15-251A-494B-A49B-66157E6D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90" y="3011374"/>
            <a:ext cx="3590212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8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95B39E-4A24-49C8-8BEB-9C992B0E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EDBC3010-1AB4-4F5D-9EA6-54925338A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Map</a:t>
                </a:r>
              </a:p>
              <a:p>
                <a:pPr lvl="1"/>
                <a:r>
                  <a:rPr lang="zh-CN" altLang="en-US" dirty="0"/>
                  <a:t>每一行对所有出链算出当前网页概率值的</a:t>
                </a:r>
                <a:r>
                  <a:rPr lang="en-US" altLang="zh-CN" dirty="0"/>
                  <a:t>1/k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Reduce</a:t>
                </a:r>
              </a:p>
              <a:p>
                <a:pPr lvl="1"/>
                <a:r>
                  <a:rPr lang="zh-CN" altLang="en-US" dirty="0"/>
                  <a:t>收集网页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相同的值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累加并按权重计算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𝑃𝑅𝑗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其中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是指向网页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的总数</a:t>
                </a:r>
                <a:r>
                  <a:rPr lang="en-US" altLang="zh-CN" dirty="0"/>
                  <a:t>, n</a:t>
                </a:r>
                <a:r>
                  <a:rPr lang="zh-CN" altLang="en-US" dirty="0"/>
                  <a:t>所有网页数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BC3010-1AB4-4F5D-9EA6-54925338A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56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C9B4AA-C335-48F1-B515-8D6A7521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DC0FD6-3A33-4C28-9AF1-A681A776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PageRank </a:t>
            </a:r>
            <a:r>
              <a:rPr lang="zh-CN" altLang="en-US" dirty="0"/>
              <a:t>和 </a:t>
            </a:r>
            <a:r>
              <a:rPr lang="en-US" altLang="zh-CN" dirty="0" err="1"/>
              <a:t>TrustRank</a:t>
            </a:r>
            <a:r>
              <a:rPr lang="en-US" altLang="zh-CN" dirty="0"/>
              <a:t> </a:t>
            </a:r>
            <a:r>
              <a:rPr lang="zh-CN" altLang="en-US" dirty="0"/>
              <a:t>都是简单的网页排名算法，却非常好用，有效。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实现需求时，可以往简单实用的方向思考。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85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AFCB64-1AD4-4869-8265-9591D7A2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3BECFB-CBFC-4883-BE3C-981AFEC8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分词</a:t>
            </a:r>
            <a:endParaRPr lang="en-US" altLang="zh-CN" dirty="0"/>
          </a:p>
          <a:p>
            <a:pPr lvl="1"/>
            <a:r>
              <a:rPr lang="en-US" altLang="zh-CN" dirty="0"/>
              <a:t>TF-IDF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建立资料库</a:t>
            </a:r>
            <a:endParaRPr lang="en-US" altLang="zh-CN" dirty="0"/>
          </a:p>
          <a:p>
            <a:pPr lvl="1"/>
            <a:r>
              <a:rPr lang="zh-CN" altLang="en-US" dirty="0"/>
              <a:t>爬虫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倒排索引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集合相交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8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D9D0CB-A688-4B29-A74D-CD4E3CC0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2D755D-E759-4A98-8EB4-664EEB38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分类目录</a:t>
            </a:r>
            <a:endParaRPr lang="en-US" altLang="zh-CN" dirty="0"/>
          </a:p>
          <a:p>
            <a:pPr lvl="1"/>
            <a:r>
              <a:rPr lang="en-US" altLang="zh-CN" dirty="0"/>
              <a:t>Yahoo</a:t>
            </a:r>
            <a:r>
              <a:rPr lang="zh-CN" altLang="en-US" dirty="0"/>
              <a:t>，</a:t>
            </a:r>
            <a:r>
              <a:rPr lang="en-US" altLang="zh-CN" dirty="0"/>
              <a:t>hao123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622D367-5466-41B2-9FE9-0FB01423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43" y="2873829"/>
            <a:ext cx="787141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1357DE-7440-4D00-997B-E6C97D0A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68929A-A5DF-4756-86CA-785D661F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检索词匹配度相关</a:t>
            </a:r>
            <a:endParaRPr lang="en-US" altLang="zh-CN" dirty="0"/>
          </a:p>
          <a:p>
            <a:pPr lvl="1"/>
            <a:r>
              <a:rPr lang="zh-CN" altLang="en-US" dirty="0"/>
              <a:t>出现次数</a:t>
            </a:r>
            <a:endParaRPr lang="en-US" altLang="zh-CN" dirty="0"/>
          </a:p>
          <a:p>
            <a:pPr lvl="1"/>
            <a:r>
              <a:rPr lang="zh-CN" altLang="en-US" dirty="0"/>
              <a:t>占比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垃圾页面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9458EF7-78D0-475B-8E06-3481E09C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18" y="2504507"/>
            <a:ext cx="7100968" cy="38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2C1F47-C6C5-4853-BC10-357DF99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944220-6233-4F5C-89BD-EC5DC33E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论文引用</a:t>
            </a:r>
          </a:p>
          <a:p>
            <a:endParaRPr lang="en-US" altLang="zh-CN" dirty="0"/>
          </a:p>
          <a:p>
            <a:r>
              <a:rPr lang="zh-CN" altLang="en-US" dirty="0"/>
              <a:t>评价网页的重要性的一种算法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42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120C39-65FC-47EA-A6B5-16909132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FEAA63-AF8B-4589-A030-0E856560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一个网页被其他很多网页链接，这个网页比较重要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一个重要的网页链接到其他网页，其他网页也应该比较重要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网页越重要，</a:t>
            </a:r>
            <a:r>
              <a:rPr lang="en-US" altLang="zh-CN" dirty="0"/>
              <a:t>PageRank</a:t>
            </a:r>
            <a:r>
              <a:rPr lang="zh-CN" altLang="en-US" dirty="0"/>
              <a:t>值越大</a:t>
            </a:r>
          </a:p>
        </p:txBody>
      </p:sp>
      <p:pic>
        <p:nvPicPr>
          <p:cNvPr id="2050" name="Picture 2" descr="相关图片">
            <a:extLst>
              <a:ext uri="{FF2B5EF4-FFF2-40B4-BE49-F238E27FC236}">
                <a16:creationId xmlns:a16="http://schemas.microsoft.com/office/drawing/2014/main" xmlns="" id="{8DEDAA0C-E027-440C-88ED-1536F779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961" y="3429000"/>
            <a:ext cx="4652282" cy="3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31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A78ABB-C64E-42EC-B636-6A0E22B7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1F3D9F21-0F5F-4402-8343-7F36DA5F4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每个网页抽象成节点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链接到</a:t>
                </a:r>
                <a:r>
                  <a:rPr lang="en-US" altLang="zh-CN" dirty="0"/>
                  <a:t>B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预设每个网页一个</a:t>
                </a:r>
                <a:r>
                  <a:rPr lang="en-US" altLang="zh-CN" dirty="0"/>
                  <a:t>PageRank(PR)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被访问的概率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数组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数组</a:t>
                </a:r>
                <a:r>
                  <a:rPr lang="en-US" altLang="zh-CN" dirty="0"/>
                  <a:t>b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3D9F21-0F5F-4402-8343-7F36DA5F4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A5F9476-081C-4FC2-8BD6-BC8ACBD2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70" y="186531"/>
            <a:ext cx="3590212" cy="324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DFC22D2E-C7E4-42C6-84FE-F997D92F0175}"/>
                  </a:ext>
                </a:extLst>
              </p:cNvPr>
              <p:cNvSpPr txBox="1"/>
              <p:nvPr/>
            </p:nvSpPr>
            <p:spPr>
              <a:xfrm>
                <a:off x="7631611" y="4001294"/>
                <a:ext cx="4946831" cy="1093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C22D2E-C7E4-42C6-84FE-F997D92F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611" y="4001294"/>
                <a:ext cx="4946831" cy="1093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EA0E20-6CBD-49BF-ABDC-C1CD1E62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 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E9FDCBD-1223-420F-B339-834ECBDFD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不存在外链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解决方案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拿掉</a:t>
                </a:r>
                <a:r>
                  <a:rPr lang="en-US" altLang="zh-CN" dirty="0"/>
                  <a:t>DE</a:t>
                </a:r>
                <a:r>
                  <a:rPr lang="zh-CN" altLang="en-US" dirty="0"/>
                  <a:t>以及相关的边，直到没有</a:t>
                </a:r>
                <a:r>
                  <a:rPr lang="en-US" altLang="zh-CN" dirty="0"/>
                  <a:t>DE</a:t>
                </a:r>
              </a:p>
              <a:p>
                <a:endParaRPr lang="en-US" altLang="zh-CN" dirty="0"/>
              </a:p>
              <a:p>
                <a:pPr lvl="1"/>
                <a:r>
                  <a:rPr lang="zh-CN" altLang="en-US" dirty="0"/>
                  <a:t>反算出</a:t>
                </a:r>
                <a:r>
                  <a:rPr lang="en-US" altLang="zh-CN" dirty="0"/>
                  <a:t>Dead Ends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PR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𝑃𝑅𝑐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𝑃𝑅𝑑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𝑃𝑅𝑐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9FDCBD-1223-420F-B339-834ECBDFD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2A6A23A-9B5A-4035-AB49-787A67E82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66" y="525235"/>
            <a:ext cx="2981325" cy="3162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D89A768-87F3-48F7-AA10-4001B8171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26" y="4262885"/>
            <a:ext cx="2826204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1104</Words>
  <Application>Microsoft Macintosh PowerPoint</Application>
  <PresentationFormat>宽屏</PresentationFormat>
  <Paragraphs>194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Cambria Math</vt:lpstr>
      <vt:lpstr>等线</vt:lpstr>
      <vt:lpstr>等线 Light</vt:lpstr>
      <vt:lpstr>Arial</vt:lpstr>
      <vt:lpstr>Office 主题​​</vt:lpstr>
      <vt:lpstr>佩奇排名</vt:lpstr>
      <vt:lpstr>Google</vt:lpstr>
      <vt:lpstr>搜索引擎</vt:lpstr>
      <vt:lpstr>发展历史</vt:lpstr>
      <vt:lpstr>文本检索</vt:lpstr>
      <vt:lpstr>PageRank</vt:lpstr>
      <vt:lpstr>PageRank</vt:lpstr>
      <vt:lpstr>基本原理</vt:lpstr>
      <vt:lpstr>Dead Ends</vt:lpstr>
      <vt:lpstr>蜘蛛陷阱</vt:lpstr>
      <vt:lpstr>Top-Sensitive PageRank</vt:lpstr>
      <vt:lpstr>算法证明</vt:lpstr>
      <vt:lpstr>PageRank 缺点</vt:lpstr>
      <vt:lpstr>Link Spam</vt:lpstr>
      <vt:lpstr>Link Spam</vt:lpstr>
      <vt:lpstr>反作弊</vt:lpstr>
      <vt:lpstr>Trust Rank</vt:lpstr>
      <vt:lpstr>Trust Rank</vt:lpstr>
      <vt:lpstr>工程</vt:lpstr>
      <vt:lpstr>MapReduce</vt:lpstr>
      <vt:lpstr>MapReduce</vt:lpstr>
      <vt:lpstr>总结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佩奇排名</dc:title>
  <dc:creator>霍志权</dc:creator>
  <cp:lastModifiedBy>Microsoft Office 用户</cp:lastModifiedBy>
  <cp:revision>208</cp:revision>
  <dcterms:created xsi:type="dcterms:W3CDTF">2019-07-15T02:54:43Z</dcterms:created>
  <dcterms:modified xsi:type="dcterms:W3CDTF">2019-07-19T06:38:55Z</dcterms:modified>
</cp:coreProperties>
</file>