
<file path=[Content_Types].xml><?xml version="1.0" encoding="utf-8"?>
<Types xmlns="http://schemas.openxmlformats.org/package/2006/content-types">
  <Default Extension="png" ContentType="image/png"/>
  <Default Extension="jpe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68" r:id="rId2"/>
    <p:sldId id="319" r:id="rId3"/>
    <p:sldId id="320" r:id="rId4"/>
    <p:sldId id="321" r:id="rId5"/>
    <p:sldId id="322" r:id="rId6"/>
    <p:sldId id="323" r:id="rId7"/>
    <p:sldId id="282" r:id="rId8"/>
    <p:sldId id="283" r:id="rId9"/>
    <p:sldId id="284" r:id="rId10"/>
    <p:sldId id="286" r:id="rId11"/>
    <p:sldId id="285" r:id="rId12"/>
    <p:sldId id="287" r:id="rId13"/>
    <p:sldId id="288" r:id="rId14"/>
    <p:sldId id="289" r:id="rId15"/>
    <p:sldId id="292" r:id="rId16"/>
    <p:sldId id="293" r:id="rId17"/>
    <p:sldId id="290" r:id="rId18"/>
    <p:sldId id="294" r:id="rId19"/>
    <p:sldId id="295" r:id="rId20"/>
    <p:sldId id="296" r:id="rId21"/>
    <p:sldId id="297" r:id="rId22"/>
    <p:sldId id="298" r:id="rId23"/>
    <p:sldId id="299" r:id="rId24"/>
    <p:sldId id="291" r:id="rId25"/>
    <p:sldId id="300" r:id="rId26"/>
    <p:sldId id="301" r:id="rId27"/>
    <p:sldId id="302" r:id="rId28"/>
    <p:sldId id="303" r:id="rId29"/>
    <p:sldId id="305" r:id="rId30"/>
    <p:sldId id="308" r:id="rId31"/>
    <p:sldId id="306" r:id="rId32"/>
    <p:sldId id="307" r:id="rId33"/>
    <p:sldId id="309" r:id="rId34"/>
    <p:sldId id="310" r:id="rId35"/>
    <p:sldId id="312" r:id="rId36"/>
    <p:sldId id="313" r:id="rId37"/>
    <p:sldId id="314" r:id="rId38"/>
    <p:sldId id="315" r:id="rId39"/>
    <p:sldId id="311" r:id="rId40"/>
    <p:sldId id="316" r:id="rId41"/>
    <p:sldId id="317" r:id="rId42"/>
    <p:sldId id="318" r:id="rId43"/>
    <p:sldId id="304" r:id="rId44"/>
    <p:sldId id="269" r:id="rId4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85F43-F4B6-4E45-9751-88F9D005C929}" type="datetimeFigureOut">
              <a:rPr lang="es-MX" smtClean="0"/>
              <a:t>12/06/2017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CB388-494C-4DC7-94EF-2CA4C24B6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830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CB388-494C-4DC7-94EF-2CA4C24B6EA3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9692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CB388-494C-4DC7-94EF-2CA4C24B6EA3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969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E9A9-624C-4E5C-939F-51CB0B7A7AF9}" type="datetimeFigureOut">
              <a:rPr lang="es-MX" smtClean="0"/>
              <a:t>12/06/2017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E2CB-6AB6-4373-8372-42AC5676C9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597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E9A9-624C-4E5C-939F-51CB0B7A7AF9}" type="datetimeFigureOut">
              <a:rPr lang="es-MX" smtClean="0"/>
              <a:t>12/06/2017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E2CB-6AB6-4373-8372-42AC5676C9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501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E9A9-624C-4E5C-939F-51CB0B7A7AF9}" type="datetimeFigureOut">
              <a:rPr lang="es-MX" smtClean="0"/>
              <a:t>12/06/2017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E2CB-6AB6-4373-8372-42AC5676C9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674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E9A9-624C-4E5C-939F-51CB0B7A7AF9}" type="datetimeFigureOut">
              <a:rPr lang="es-MX" smtClean="0"/>
              <a:t>12/06/2017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E2CB-6AB6-4373-8372-42AC5676C9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134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E9A9-624C-4E5C-939F-51CB0B7A7AF9}" type="datetimeFigureOut">
              <a:rPr lang="es-MX" smtClean="0"/>
              <a:t>12/06/2017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E2CB-6AB6-4373-8372-42AC5676C9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52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E9A9-624C-4E5C-939F-51CB0B7A7AF9}" type="datetimeFigureOut">
              <a:rPr lang="es-MX" smtClean="0"/>
              <a:t>12/06/2017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E2CB-6AB6-4373-8372-42AC5676C9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84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E9A9-624C-4E5C-939F-51CB0B7A7AF9}" type="datetimeFigureOut">
              <a:rPr lang="es-MX" smtClean="0"/>
              <a:t>12/06/2017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E2CB-6AB6-4373-8372-42AC5676C9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249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E9A9-624C-4E5C-939F-51CB0B7A7AF9}" type="datetimeFigureOut">
              <a:rPr lang="es-MX" smtClean="0"/>
              <a:t>12/06/2017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E2CB-6AB6-4373-8372-42AC5676C9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894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E9A9-624C-4E5C-939F-51CB0B7A7AF9}" type="datetimeFigureOut">
              <a:rPr lang="es-MX" smtClean="0"/>
              <a:t>12/06/2017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E2CB-6AB6-4373-8372-42AC5676C9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158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E9A9-624C-4E5C-939F-51CB0B7A7AF9}" type="datetimeFigureOut">
              <a:rPr lang="es-MX" smtClean="0"/>
              <a:t>12/06/2017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E2CB-6AB6-4373-8372-42AC5676C9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820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E9A9-624C-4E5C-939F-51CB0B7A7AF9}" type="datetimeFigureOut">
              <a:rPr lang="es-MX" smtClean="0"/>
              <a:t>12/06/2017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E2CB-6AB6-4373-8372-42AC5676C9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71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9E9A9-624C-4E5C-939F-51CB0B7A7AF9}" type="datetimeFigureOut">
              <a:rPr lang="es-MX" smtClean="0"/>
              <a:t>12/06/2017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FE2CB-6AB6-4373-8372-42AC5676C9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85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e"/><Relationship Id="rId7" Type="http://schemas.openxmlformats.org/officeDocument/2006/relationships/image" Target="../media/image12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"/><Relationship Id="rId2" Type="http://schemas.openxmlformats.org/officeDocument/2006/relationships/image" Target="../media/image3.jpe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DESGLOSE DE UNIDADES TEMÁTICAS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61878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03032"/>
                <a:gridCol w="1013284"/>
                <a:gridCol w="10132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UNIDAD</a:t>
                      </a:r>
                      <a:r>
                        <a:rPr lang="es-MX" baseline="0" dirty="0" smtClean="0"/>
                        <a:t> TEMÁTICA</a:t>
                      </a:r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HORAS</a:t>
                      </a:r>
                      <a:r>
                        <a:rPr lang="es-MX" baseline="0" dirty="0" smtClean="0"/>
                        <a:t> TOTALES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II. MEZCLA</a:t>
                      </a:r>
                      <a:r>
                        <a:rPr lang="es-MX" baseline="0" dirty="0" smtClean="0"/>
                        <a:t> PROMOCIONAL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T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MX" dirty="0" smtClean="0"/>
                        <a:t>2.1. Mercadotecnia Directa y </a:t>
                      </a:r>
                      <a:r>
                        <a:rPr lang="es-MX" dirty="0" err="1" smtClean="0"/>
                        <a:t>Merchandising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MX" dirty="0" smtClean="0"/>
                        <a:t>2.2. Relaciones Públicas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2.3.</a:t>
                      </a:r>
                      <a:r>
                        <a:rPr lang="es-MX" baseline="0" dirty="0" smtClean="0"/>
                        <a:t> Publicidad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MX" dirty="0" smtClean="0"/>
                        <a:t>2.4.</a:t>
                      </a:r>
                      <a:r>
                        <a:rPr lang="es-MX" baseline="0" dirty="0" smtClean="0"/>
                        <a:t> Venta Personal y Promoción de ventas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MX" dirty="0" smtClean="0"/>
                        <a:t>Total de </a:t>
                      </a:r>
                      <a:r>
                        <a:rPr lang="es-MX" dirty="0" err="1" smtClean="0"/>
                        <a:t>Hrs</a:t>
                      </a:r>
                      <a:r>
                        <a:rPr lang="es-MX" dirty="0" smtClean="0"/>
                        <a:t>.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MX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611560" y="4797152"/>
            <a:ext cx="8064896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755576" y="4859868"/>
            <a:ext cx="7704856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Fecha probable de evaluación: </a:t>
            </a:r>
            <a:r>
              <a:rPr lang="es-MX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11-12 de Julio, 2017.</a:t>
            </a:r>
          </a:p>
        </p:txBody>
      </p:sp>
    </p:spTree>
    <p:extLst>
      <p:ext uri="{BB962C8B-B14F-4D97-AF65-F5344CB8AC3E}">
        <p14:creationId xmlns:p14="http://schemas.microsoft.com/office/powerpoint/2010/main" val="29504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64" y="3457342"/>
            <a:ext cx="4824536" cy="270174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s-MX" sz="1800" dirty="0" smtClean="0"/>
              <a:t>Mercadotecnia Directa</a:t>
            </a:r>
            <a:endParaRPr lang="es-MX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074849"/>
            <a:ext cx="4536504" cy="4929411"/>
          </a:xfrm>
        </p:spPr>
        <p:txBody>
          <a:bodyPr>
            <a:normAutofit fontScale="85000" lnSpcReduction="20000"/>
          </a:bodyPr>
          <a:lstStyle/>
          <a:p>
            <a:r>
              <a:rPr lang="es-MX" dirty="0" smtClean="0"/>
              <a:t>Lo </a:t>
            </a:r>
            <a:r>
              <a:rPr lang="es-MX" dirty="0"/>
              <a:t>importante es la comunicación y una comunicación inteligente ayuda a las compañías a transformar su negocio, alcanzando una ventaja competitiva en el mercado. Lo mejor de la mercadotecnia directa es que es accesible económicamente y se pueden medir los resultados en períodos cortos de tiempo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487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Mercadotecnia Directa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Albert </a:t>
            </a:r>
            <a:r>
              <a:rPr lang="es-MX" dirty="0" err="1"/>
              <a:t>Einsten</a:t>
            </a:r>
            <a:r>
              <a:rPr lang="es-MX" dirty="0"/>
              <a:t> dijo una vez,</a:t>
            </a:r>
          </a:p>
          <a:p>
            <a:r>
              <a:rPr lang="es-MX" dirty="0"/>
              <a:t>“…La crisis es la mejor bendición que puede sucederle a personas y países, por que la crisis trae progresos. La creatividad nace de la angustia, como el día nace de la noche oscura. Es en la crisis que nace la inventiva, los descubrimientos y las grandes estrategias..”</a:t>
            </a:r>
          </a:p>
          <a:p>
            <a:r>
              <a:rPr lang="es-MX" dirty="0"/>
              <a:t>Esta creatividad e inventiva es la base de la mercadotecnia directa y la comunicación es la esencia para una campaña de éxito.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73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Debido a que la mercadotecnia directa es de naturaleza individualizada, sus características son fundamentalmente distintas a la mercadotecnia masiva o general.</a:t>
            </a:r>
          </a:p>
          <a:p>
            <a:r>
              <a:rPr lang="es-MX" dirty="0"/>
              <a:t>En la siguiente tabla se muestran algunas de las características que definen y diferencian a la mercadotecnia directa comparada con la mercadotecnia masiva: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69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815495"/>
              </p:ext>
            </p:extLst>
          </p:nvPr>
        </p:nvGraphicFramePr>
        <p:xfrm>
          <a:off x="457200" y="980728"/>
          <a:ext cx="8229600" cy="4752528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47525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MX" b="1" dirty="0">
                          <a:effectLst/>
                          <a:latin typeface="Verdana"/>
                        </a:rPr>
                        <a:t>MERCADOTECNIA DIRECTA      </a:t>
                      </a:r>
                      <a:endParaRPr lang="es-MX" dirty="0">
                        <a:effectLst/>
                      </a:endParaRPr>
                    </a:p>
                    <a:p>
                      <a:pPr marL="457200" indent="-228600" algn="just">
                        <a:lnSpc>
                          <a:spcPct val="150000"/>
                        </a:lnSpc>
                      </a:pPr>
                      <a:r>
                        <a:rPr lang="es-MX" dirty="0">
                          <a:effectLst/>
                          <a:latin typeface="Symbol"/>
                        </a:rPr>
                        <a:t>·</a:t>
                      </a:r>
                      <a:r>
                        <a:rPr lang="es-MX" sz="700" b="0" i="0" dirty="0"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es-MX" dirty="0">
                          <a:effectLst/>
                          <a:latin typeface="Verdana"/>
                        </a:rPr>
                        <a:t>Clientes individuales</a:t>
                      </a:r>
                      <a:endParaRPr lang="es-MX" dirty="0">
                        <a:effectLst/>
                      </a:endParaRPr>
                    </a:p>
                    <a:p>
                      <a:pPr marL="457200" indent="-228600" algn="just">
                        <a:lnSpc>
                          <a:spcPct val="150000"/>
                        </a:lnSpc>
                      </a:pPr>
                      <a:r>
                        <a:rPr lang="es-MX" dirty="0">
                          <a:effectLst/>
                          <a:latin typeface="Symbol"/>
                        </a:rPr>
                        <a:t>·</a:t>
                      </a:r>
                      <a:r>
                        <a:rPr lang="es-MX" sz="700" b="0" i="0" dirty="0"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es-MX" dirty="0">
                          <a:effectLst/>
                          <a:latin typeface="Verdana"/>
                        </a:rPr>
                        <a:t>Perfil del cliente</a:t>
                      </a:r>
                      <a:endParaRPr lang="es-MX" dirty="0">
                        <a:effectLst/>
                      </a:endParaRPr>
                    </a:p>
                    <a:p>
                      <a:pPr marL="457200" indent="-228600" algn="just">
                        <a:lnSpc>
                          <a:spcPct val="150000"/>
                        </a:lnSpc>
                      </a:pPr>
                      <a:r>
                        <a:rPr lang="es-MX" dirty="0">
                          <a:effectLst/>
                          <a:latin typeface="Symbol"/>
                        </a:rPr>
                        <a:t>·</a:t>
                      </a:r>
                      <a:r>
                        <a:rPr lang="es-MX" sz="700" b="0" i="0" dirty="0"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es-MX" dirty="0">
                          <a:effectLst/>
                          <a:latin typeface="Verdana"/>
                        </a:rPr>
                        <a:t>Oferta personalizada</a:t>
                      </a:r>
                      <a:endParaRPr lang="es-MX" dirty="0">
                        <a:effectLst/>
                      </a:endParaRPr>
                    </a:p>
                    <a:p>
                      <a:pPr marL="457200" indent="-228600" algn="just">
                        <a:lnSpc>
                          <a:spcPct val="150000"/>
                        </a:lnSpc>
                      </a:pPr>
                      <a:r>
                        <a:rPr lang="es-MX" dirty="0">
                          <a:effectLst/>
                          <a:latin typeface="Symbol"/>
                        </a:rPr>
                        <a:t>·</a:t>
                      </a:r>
                      <a:r>
                        <a:rPr lang="es-MX" sz="700" b="0" i="0" dirty="0"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es-MX" dirty="0">
                          <a:effectLst/>
                          <a:latin typeface="Verdana"/>
                        </a:rPr>
                        <a:t>Producción personalizada</a:t>
                      </a:r>
                      <a:endParaRPr lang="es-MX" dirty="0">
                        <a:effectLst/>
                      </a:endParaRPr>
                    </a:p>
                    <a:p>
                      <a:pPr marL="457200" indent="-228600" algn="just">
                        <a:lnSpc>
                          <a:spcPct val="150000"/>
                        </a:lnSpc>
                      </a:pPr>
                      <a:r>
                        <a:rPr lang="es-MX" dirty="0">
                          <a:effectLst/>
                          <a:latin typeface="Symbol"/>
                        </a:rPr>
                        <a:t>·</a:t>
                      </a:r>
                      <a:r>
                        <a:rPr lang="es-MX" sz="700" b="0" i="0" dirty="0"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es-MX" dirty="0">
                          <a:effectLst/>
                          <a:latin typeface="Verdana"/>
                        </a:rPr>
                        <a:t>Mensaje individualizado</a:t>
                      </a:r>
                      <a:endParaRPr lang="es-MX" dirty="0">
                        <a:effectLst/>
                      </a:endParaRPr>
                    </a:p>
                    <a:p>
                      <a:pPr marL="457200" indent="-228600" algn="just">
                        <a:lnSpc>
                          <a:spcPct val="150000"/>
                        </a:lnSpc>
                      </a:pPr>
                      <a:r>
                        <a:rPr lang="es-MX" dirty="0">
                          <a:effectLst/>
                          <a:latin typeface="Symbol"/>
                        </a:rPr>
                        <a:t>·</a:t>
                      </a:r>
                      <a:r>
                        <a:rPr lang="es-MX" sz="700" b="0" i="0" dirty="0"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es-MX" dirty="0">
                          <a:effectLst/>
                          <a:latin typeface="Verdana"/>
                        </a:rPr>
                        <a:t>Comunicación bidireccional</a:t>
                      </a:r>
                      <a:endParaRPr lang="es-MX" dirty="0">
                        <a:effectLst/>
                      </a:endParaRPr>
                    </a:p>
                    <a:p>
                      <a:pPr marL="457200" indent="-228600" algn="just">
                        <a:lnSpc>
                          <a:spcPct val="150000"/>
                        </a:lnSpc>
                      </a:pPr>
                      <a:r>
                        <a:rPr lang="es-MX" dirty="0">
                          <a:effectLst/>
                          <a:latin typeface="Symbol"/>
                        </a:rPr>
                        <a:t>·</a:t>
                      </a:r>
                      <a:r>
                        <a:rPr lang="es-MX" sz="700" b="0" i="0" dirty="0"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es-MX" dirty="0">
                          <a:effectLst/>
                          <a:latin typeface="Verdana"/>
                        </a:rPr>
                        <a:t>Clientes rentables</a:t>
                      </a:r>
                      <a:endParaRPr lang="es-MX" dirty="0">
                        <a:effectLst/>
                      </a:endParaRPr>
                    </a:p>
                    <a:p>
                      <a:pPr marL="457200" indent="-228600" algn="just">
                        <a:lnSpc>
                          <a:spcPct val="150000"/>
                        </a:lnSpc>
                      </a:pPr>
                      <a:r>
                        <a:rPr lang="es-MX" dirty="0">
                          <a:effectLst/>
                          <a:latin typeface="Symbol"/>
                        </a:rPr>
                        <a:t>·</a:t>
                      </a:r>
                      <a:r>
                        <a:rPr lang="es-MX" sz="700" b="0" i="0" dirty="0"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es-MX" dirty="0">
                          <a:effectLst/>
                          <a:latin typeface="Verdana"/>
                        </a:rPr>
                        <a:t>Participación de clientes</a:t>
                      </a:r>
                      <a:endParaRPr lang="es-MX" dirty="0">
                        <a:effectLst/>
                      </a:endParaRPr>
                    </a:p>
                    <a:p>
                      <a:pPr marL="457200" indent="-228600" algn="just">
                        <a:lnSpc>
                          <a:spcPct val="150000"/>
                        </a:lnSpc>
                      </a:pPr>
                      <a:r>
                        <a:rPr lang="es-MX" dirty="0">
                          <a:effectLst/>
                          <a:latin typeface="Symbol"/>
                        </a:rPr>
                        <a:t>·</a:t>
                      </a:r>
                      <a:r>
                        <a:rPr lang="es-MX" sz="700" b="0" i="0" dirty="0"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es-MX" dirty="0">
                          <a:effectLst/>
                          <a:latin typeface="Verdana"/>
                        </a:rPr>
                        <a:t>Retención de clientes</a:t>
                      </a:r>
                      <a:endParaRPr lang="es-MX" dirty="0">
                        <a:effectLst/>
                      </a:endParaRPr>
                    </a:p>
                    <a:p>
                      <a:pPr marL="457200" indent="-228600" algn="just">
                        <a:lnSpc>
                          <a:spcPct val="150000"/>
                        </a:lnSpc>
                      </a:pPr>
                      <a:r>
                        <a:rPr lang="es-MX" dirty="0">
                          <a:effectLst/>
                          <a:latin typeface="Symbol"/>
                        </a:rPr>
                        <a:t>·</a:t>
                      </a:r>
                      <a:r>
                        <a:rPr lang="es-MX" sz="700" b="0" i="0" dirty="0"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es-MX" dirty="0">
                          <a:effectLst/>
                          <a:latin typeface="Verdana"/>
                        </a:rPr>
                        <a:t>Distribución personalizada</a:t>
                      </a:r>
                      <a:endParaRPr lang="es-MX" dirty="0">
                        <a:effectLst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MX" b="1" dirty="0">
                          <a:effectLst/>
                          <a:latin typeface="Verdana"/>
                        </a:rPr>
                        <a:t>MERCADOTECNIA MASIVA</a:t>
                      </a:r>
                      <a:endParaRPr lang="es-MX" dirty="0">
                        <a:effectLst/>
                      </a:endParaRPr>
                    </a:p>
                    <a:p>
                      <a:pPr marL="457200" indent="-228600" algn="just">
                        <a:lnSpc>
                          <a:spcPct val="150000"/>
                        </a:lnSpc>
                      </a:pPr>
                      <a:r>
                        <a:rPr lang="es-MX" dirty="0">
                          <a:effectLst/>
                          <a:latin typeface="Symbol"/>
                        </a:rPr>
                        <a:t>·</a:t>
                      </a:r>
                      <a:r>
                        <a:rPr lang="es-MX" sz="700" b="0" i="0" dirty="0"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es-MX" dirty="0">
                          <a:effectLst/>
                          <a:latin typeface="Verdana"/>
                        </a:rPr>
                        <a:t>Cliente promedio</a:t>
                      </a:r>
                      <a:endParaRPr lang="es-MX" dirty="0">
                        <a:effectLst/>
                      </a:endParaRPr>
                    </a:p>
                    <a:p>
                      <a:pPr marL="457200" indent="-228600" algn="just">
                        <a:lnSpc>
                          <a:spcPct val="150000"/>
                        </a:lnSpc>
                      </a:pPr>
                      <a:r>
                        <a:rPr lang="es-MX" dirty="0">
                          <a:effectLst/>
                          <a:latin typeface="Symbol"/>
                        </a:rPr>
                        <a:t>·</a:t>
                      </a:r>
                      <a:r>
                        <a:rPr lang="es-MX" sz="700" b="0" i="0" dirty="0"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es-MX" dirty="0">
                          <a:effectLst/>
                          <a:latin typeface="Verdana"/>
                        </a:rPr>
                        <a:t>Anonimato del cliente</a:t>
                      </a:r>
                      <a:endParaRPr lang="es-MX" dirty="0">
                        <a:effectLst/>
                      </a:endParaRPr>
                    </a:p>
                    <a:p>
                      <a:pPr marL="457200" indent="-228600" algn="just">
                        <a:lnSpc>
                          <a:spcPct val="150000"/>
                        </a:lnSpc>
                      </a:pPr>
                      <a:r>
                        <a:rPr lang="es-MX" dirty="0">
                          <a:effectLst/>
                          <a:latin typeface="Symbol"/>
                        </a:rPr>
                        <a:t>·</a:t>
                      </a:r>
                      <a:r>
                        <a:rPr lang="es-MX" sz="700" b="0" i="0" dirty="0"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es-MX" dirty="0">
                          <a:effectLst/>
                          <a:latin typeface="Verdana"/>
                        </a:rPr>
                        <a:t>Producción en masa</a:t>
                      </a:r>
                      <a:endParaRPr lang="es-MX" dirty="0">
                        <a:effectLst/>
                      </a:endParaRPr>
                    </a:p>
                    <a:p>
                      <a:pPr marL="457200" indent="-228600" algn="just">
                        <a:lnSpc>
                          <a:spcPct val="150000"/>
                        </a:lnSpc>
                      </a:pPr>
                      <a:r>
                        <a:rPr lang="es-MX" dirty="0">
                          <a:effectLst/>
                          <a:latin typeface="Symbol"/>
                        </a:rPr>
                        <a:t>·</a:t>
                      </a:r>
                      <a:r>
                        <a:rPr lang="es-MX" sz="700" b="0" i="0" dirty="0"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es-MX" dirty="0">
                          <a:effectLst/>
                          <a:latin typeface="Verdana"/>
                        </a:rPr>
                        <a:t>Distribución en masa</a:t>
                      </a:r>
                      <a:endParaRPr lang="es-MX" dirty="0">
                        <a:effectLst/>
                      </a:endParaRPr>
                    </a:p>
                    <a:p>
                      <a:pPr marL="457200" indent="-228600" algn="just">
                        <a:lnSpc>
                          <a:spcPct val="150000"/>
                        </a:lnSpc>
                      </a:pPr>
                      <a:r>
                        <a:rPr lang="es-MX" dirty="0">
                          <a:effectLst/>
                          <a:latin typeface="Symbol"/>
                        </a:rPr>
                        <a:t>·</a:t>
                      </a:r>
                      <a:r>
                        <a:rPr lang="es-MX" sz="700" b="0" i="0" dirty="0"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es-MX" dirty="0">
                          <a:effectLst/>
                          <a:latin typeface="Verdana"/>
                        </a:rPr>
                        <a:t>Publicidad masiva</a:t>
                      </a:r>
                      <a:endParaRPr lang="es-MX" dirty="0">
                        <a:effectLst/>
                      </a:endParaRPr>
                    </a:p>
                    <a:p>
                      <a:pPr marL="457200" indent="-228600" algn="just">
                        <a:lnSpc>
                          <a:spcPct val="150000"/>
                        </a:lnSpc>
                      </a:pPr>
                      <a:r>
                        <a:rPr lang="es-MX" dirty="0">
                          <a:effectLst/>
                          <a:latin typeface="Symbol"/>
                        </a:rPr>
                        <a:t>·</a:t>
                      </a:r>
                      <a:r>
                        <a:rPr lang="es-MX" sz="700" b="0" i="0" dirty="0"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es-MX" dirty="0">
                          <a:effectLst/>
                          <a:latin typeface="Verdana"/>
                        </a:rPr>
                        <a:t>Promoción masiva</a:t>
                      </a:r>
                      <a:endParaRPr lang="es-MX" dirty="0">
                        <a:effectLst/>
                      </a:endParaRPr>
                    </a:p>
                    <a:p>
                      <a:pPr marL="457200" indent="-228600" algn="just">
                        <a:lnSpc>
                          <a:spcPct val="150000"/>
                        </a:lnSpc>
                      </a:pPr>
                      <a:r>
                        <a:rPr lang="es-MX" dirty="0">
                          <a:effectLst/>
                          <a:latin typeface="Symbol"/>
                        </a:rPr>
                        <a:t>·</a:t>
                      </a:r>
                      <a:r>
                        <a:rPr lang="es-MX" sz="700" b="0" i="0" dirty="0"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es-MX" dirty="0">
                          <a:effectLst/>
                          <a:latin typeface="Verdana"/>
                        </a:rPr>
                        <a:t>Comunicación unidireccional</a:t>
                      </a:r>
                      <a:endParaRPr lang="es-MX" dirty="0">
                        <a:effectLst/>
                      </a:endParaRPr>
                    </a:p>
                    <a:p>
                      <a:pPr marL="457200" indent="-228600" algn="just">
                        <a:lnSpc>
                          <a:spcPct val="150000"/>
                        </a:lnSpc>
                      </a:pPr>
                      <a:r>
                        <a:rPr lang="es-MX" dirty="0">
                          <a:effectLst/>
                          <a:latin typeface="Symbol"/>
                        </a:rPr>
                        <a:t>·</a:t>
                      </a:r>
                      <a:r>
                        <a:rPr lang="es-MX" sz="700" b="0" i="0" dirty="0"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es-MX" dirty="0">
                          <a:effectLst/>
                          <a:latin typeface="Verdana"/>
                        </a:rPr>
                        <a:t>Participación del mercado</a:t>
                      </a:r>
                      <a:endParaRPr lang="es-MX" dirty="0">
                        <a:effectLst/>
                      </a:endParaRPr>
                    </a:p>
                    <a:p>
                      <a:pPr marL="457200" indent="-228600" algn="just">
                        <a:lnSpc>
                          <a:spcPct val="150000"/>
                        </a:lnSpc>
                      </a:pPr>
                      <a:r>
                        <a:rPr lang="es-MX" dirty="0">
                          <a:effectLst/>
                          <a:latin typeface="Symbol"/>
                        </a:rPr>
                        <a:t>·</a:t>
                      </a:r>
                      <a:r>
                        <a:rPr lang="es-MX" sz="700" b="0" i="0" dirty="0"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es-MX" dirty="0">
                          <a:effectLst/>
                          <a:latin typeface="Verdana"/>
                        </a:rPr>
                        <a:t>Clientes </a:t>
                      </a:r>
                      <a:r>
                        <a:rPr lang="es-MX" dirty="0" smtClean="0">
                          <a:effectLst/>
                          <a:latin typeface="Verdana"/>
                        </a:rPr>
                        <a:t>totales</a:t>
                      </a:r>
                      <a:endParaRPr lang="es-MX" dirty="0" smtClean="0">
                        <a:effectLst/>
                        <a:latin typeface="+mn-lt"/>
                      </a:endParaRPr>
                    </a:p>
                    <a:p>
                      <a:pPr marL="457200" indent="-228600" algn="just">
                        <a:lnSpc>
                          <a:spcPct val="150000"/>
                        </a:lnSpc>
                      </a:pPr>
                      <a:r>
                        <a:rPr lang="es-MX" dirty="0" smtClean="0">
                          <a:effectLst/>
                          <a:latin typeface="Symbol"/>
                        </a:rPr>
                        <a:t>·</a:t>
                      </a:r>
                      <a:r>
                        <a:rPr lang="es-MX" sz="700" b="0" i="0" dirty="0"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es-MX" dirty="0">
                          <a:effectLst/>
                          <a:latin typeface="Verdana"/>
                        </a:rPr>
                        <a:t>Atracción de clientes</a:t>
                      </a:r>
                      <a:endParaRPr lang="es-MX" dirty="0">
                        <a:effectLst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1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62" y="1484784"/>
            <a:ext cx="3333750" cy="3276600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82452"/>
            <a:ext cx="4536504" cy="44930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s-MX" sz="2400" dirty="0"/>
              <a:t>Una campaña puede requerir de diseñar y enviar  piezas por correo o mensajería, diseño, envíos, recepción y administración de emails, realizar llamadas telefónicas de salida (</a:t>
            </a:r>
            <a:r>
              <a:rPr lang="es-MX" sz="2400" dirty="0" err="1"/>
              <a:t>outbound</a:t>
            </a:r>
            <a:r>
              <a:rPr lang="es-MX" sz="2400" dirty="0"/>
              <a:t>) o publicar un número y recibir llamadas de entrada (</a:t>
            </a:r>
            <a:r>
              <a:rPr lang="es-MX" sz="2400" dirty="0" err="1"/>
              <a:t>inbound</a:t>
            </a:r>
            <a:r>
              <a:rPr lang="es-MX" sz="2400" dirty="0"/>
              <a:t>)  en un centro telefónico.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403648" y="6237312"/>
            <a:ext cx="6948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http://www.entelsa.com.mx/sitio/Mercadotecnia_Directa.htm</a:t>
            </a:r>
          </a:p>
        </p:txBody>
      </p:sp>
    </p:spTree>
    <p:extLst>
      <p:ext uri="{BB962C8B-B14F-4D97-AF65-F5344CB8AC3E}">
        <p14:creationId xmlns:p14="http://schemas.microsoft.com/office/powerpoint/2010/main" val="19148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62" y="1484784"/>
            <a:ext cx="3333750" cy="3276600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82452"/>
            <a:ext cx="4536504" cy="4493096"/>
          </a:xfrm>
        </p:spPr>
        <p:txBody>
          <a:bodyPr>
            <a:normAutofit fontScale="70000" lnSpcReduction="20000"/>
          </a:bodyPr>
          <a:lstStyle/>
          <a:p>
            <a:r>
              <a:rPr lang="es-MX" sz="2400" dirty="0"/>
              <a:t>Un </a:t>
            </a:r>
            <a:r>
              <a:rPr lang="es-MX" sz="2400" b="1" i="1" dirty="0"/>
              <a:t>marketing directo</a:t>
            </a:r>
            <a:r>
              <a:rPr lang="es-MX" sz="2400" dirty="0"/>
              <a:t> eficaz, inicia con una buena base de datos (que es una colección organizada de datos extensos acerca de clientes o prospectos individuales; e incluye, datos geográficos, demográficos, </a:t>
            </a:r>
            <a:r>
              <a:rPr lang="es-MX" sz="2400" dirty="0" err="1"/>
              <a:t>psicográficos</a:t>
            </a:r>
            <a:r>
              <a:rPr lang="es-MX" sz="2400" dirty="0"/>
              <a:t> y de comportamiento). Una vez que se dispone de una buena base de datos se puede identificar a grupos pequeños de clientes para ajustar las ofertas y comunicaciones de marketing a sus características </a:t>
            </a:r>
            <a:r>
              <a:rPr lang="es-MX" sz="2400" dirty="0" smtClean="0"/>
              <a:t>específicas.</a:t>
            </a:r>
          </a:p>
          <a:p>
            <a:endParaRPr lang="es-MX" sz="2400" dirty="0"/>
          </a:p>
          <a:p>
            <a:r>
              <a:rPr lang="es-MX" sz="2400" dirty="0"/>
              <a:t>Uno de los principales objetivos que se pretende lograr con el </a:t>
            </a:r>
            <a:r>
              <a:rPr lang="es-MX" sz="2400" b="1" i="1" dirty="0"/>
              <a:t>marketing directo</a:t>
            </a:r>
            <a:r>
              <a:rPr lang="es-MX" sz="2400" dirty="0"/>
              <a:t>, aparte de coadyuvar a la construcción de marcas e imágenes, es el de buscar una respuesta de los consumidores directa, inmediata y </a:t>
            </a:r>
            <a:r>
              <a:rPr lang="es-MX" sz="2400" dirty="0" smtClean="0"/>
              <a:t>mensurable.</a:t>
            </a:r>
            <a:endParaRPr lang="es-MX" sz="2400" dirty="0"/>
          </a:p>
          <a:p>
            <a:pPr>
              <a:lnSpc>
                <a:spcPct val="150000"/>
              </a:lnSpc>
            </a:pPr>
            <a:endParaRPr lang="es-MX" sz="2400" dirty="0"/>
          </a:p>
        </p:txBody>
      </p:sp>
      <p:sp>
        <p:nvSpPr>
          <p:cNvPr id="2" name="1 Rectángulo"/>
          <p:cNvSpPr/>
          <p:nvPr/>
        </p:nvSpPr>
        <p:spPr>
          <a:xfrm>
            <a:off x="323528" y="6488668"/>
            <a:ext cx="71394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/>
              <a:t>http://www.marketing-free.com/marketing/marketing-directo.html</a:t>
            </a:r>
          </a:p>
        </p:txBody>
      </p:sp>
    </p:spTree>
    <p:extLst>
      <p:ext uri="{BB962C8B-B14F-4D97-AF65-F5344CB8AC3E}">
        <p14:creationId xmlns:p14="http://schemas.microsoft.com/office/powerpoint/2010/main" val="30394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1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83" y="1501314"/>
            <a:ext cx="2479030" cy="1576663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780" y="1278467"/>
            <a:ext cx="2002718" cy="1186542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3506023" y="2289646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FF0000"/>
                </a:solidFill>
                <a:latin typeface="Rockwell Extra Bold" panose="02060903040505020403" pitchFamily="18" charset="0"/>
              </a:rPr>
              <a:t>MEDIOS DE MKT</a:t>
            </a:r>
          </a:p>
          <a:p>
            <a:pPr algn="ctr"/>
            <a:r>
              <a:rPr lang="es-MX" dirty="0" smtClean="0">
                <a:solidFill>
                  <a:srgbClr val="FF0000"/>
                </a:solidFill>
                <a:latin typeface="Rockwell Extra Bold" panose="02060903040505020403" pitchFamily="18" charset="0"/>
              </a:rPr>
              <a:t>DIRECTO</a:t>
            </a:r>
            <a:endParaRPr lang="es-MX" dirty="0">
              <a:solidFill>
                <a:srgbClr val="FF0000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945032" y="1391722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Adobe Caslon Pro" pitchFamily="18" charset="0"/>
              </a:rPr>
              <a:t>Marketing telefónico</a:t>
            </a:r>
            <a:endParaRPr lang="es-MX" b="1" dirty="0">
              <a:latin typeface="Adobe Caslon Pro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420071" y="2465009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Marketing por correo directo</a:t>
            </a:r>
            <a:endParaRPr lang="es-MX" dirty="0"/>
          </a:p>
        </p:txBody>
      </p:sp>
      <p:sp>
        <p:nvSpPr>
          <p:cNvPr id="7" name="6 CuadroTexto"/>
          <p:cNvSpPr txBox="1"/>
          <p:nvPr/>
        </p:nvSpPr>
        <p:spPr>
          <a:xfrm>
            <a:off x="5868144" y="3646009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Marketing por catálogo</a:t>
            </a:r>
            <a:endParaRPr lang="es-MX" dirty="0"/>
          </a:p>
        </p:txBody>
      </p:sp>
      <p:sp>
        <p:nvSpPr>
          <p:cNvPr id="8" name="7 CuadroTexto"/>
          <p:cNvSpPr txBox="1"/>
          <p:nvPr/>
        </p:nvSpPr>
        <p:spPr>
          <a:xfrm>
            <a:off x="3758051" y="3651175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Marketing de respuesta directa por TV</a:t>
            </a:r>
            <a:endParaRPr lang="es-MX" dirty="0"/>
          </a:p>
        </p:txBody>
      </p:sp>
      <p:sp>
        <p:nvSpPr>
          <p:cNvPr id="9" name="8 CuadroTexto"/>
          <p:cNvSpPr txBox="1"/>
          <p:nvPr/>
        </p:nvSpPr>
        <p:spPr>
          <a:xfrm>
            <a:off x="789619" y="3322843"/>
            <a:ext cx="214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Marketing en punto de venta</a:t>
            </a:r>
            <a:endParaRPr lang="es-MX" dirty="0"/>
          </a:p>
        </p:txBody>
      </p:sp>
      <p:sp>
        <p:nvSpPr>
          <p:cNvPr id="10" name="9 CuadroTexto"/>
          <p:cNvSpPr txBox="1"/>
          <p:nvPr/>
        </p:nvSpPr>
        <p:spPr>
          <a:xfrm>
            <a:off x="1078681" y="2608237"/>
            <a:ext cx="198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Marketing en línea</a:t>
            </a:r>
            <a:endParaRPr lang="es-MX" dirty="0"/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82" y="274498"/>
            <a:ext cx="1312898" cy="880949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735" y="311171"/>
            <a:ext cx="1400370" cy="943107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401" y="4605329"/>
            <a:ext cx="1893274" cy="1419956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" y="4042194"/>
            <a:ext cx="2259585" cy="1517150"/>
          </a:xfrm>
          <a:prstGeom prst="rect">
            <a:avLst/>
          </a:prstGeom>
        </p:spPr>
      </p:pic>
      <p:pic>
        <p:nvPicPr>
          <p:cNvPr id="18" name="17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701" y="3686037"/>
            <a:ext cx="1252286" cy="1756384"/>
          </a:xfrm>
          <a:prstGeom prst="rect">
            <a:avLst/>
          </a:prstGeom>
        </p:spPr>
      </p:pic>
      <p:sp>
        <p:nvSpPr>
          <p:cNvPr id="20" name="19 Flecha arriba"/>
          <p:cNvSpPr/>
          <p:nvPr/>
        </p:nvSpPr>
        <p:spPr>
          <a:xfrm>
            <a:off x="4427984" y="1952184"/>
            <a:ext cx="266339" cy="3966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Flecha arriba"/>
          <p:cNvSpPr/>
          <p:nvPr/>
        </p:nvSpPr>
        <p:spPr>
          <a:xfrm rot="5400000">
            <a:off x="5599250" y="2543059"/>
            <a:ext cx="266339" cy="3966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Flecha arriba"/>
          <p:cNvSpPr/>
          <p:nvPr/>
        </p:nvSpPr>
        <p:spPr>
          <a:xfrm rot="10800000">
            <a:off x="4427984" y="3296743"/>
            <a:ext cx="266339" cy="3966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Flecha arriba"/>
          <p:cNvSpPr/>
          <p:nvPr/>
        </p:nvSpPr>
        <p:spPr>
          <a:xfrm rot="5400000" flipV="1">
            <a:off x="3286179" y="2525906"/>
            <a:ext cx="326541" cy="4912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50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01" y="1484784"/>
            <a:ext cx="4421650" cy="415975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131840" y="274638"/>
            <a:ext cx="5554960" cy="1143000"/>
          </a:xfrm>
        </p:spPr>
        <p:txBody>
          <a:bodyPr/>
          <a:lstStyle/>
          <a:p>
            <a:pPr algn="l"/>
            <a:r>
              <a:rPr lang="es-MX" dirty="0" err="1" smtClean="0">
                <a:latin typeface="Rockwell Extra Bold" panose="02060903040505020403" pitchFamily="18" charset="0"/>
              </a:rPr>
              <a:t>Merchandising</a:t>
            </a:r>
            <a:endParaRPr lang="es-MX" dirty="0">
              <a:latin typeface="Rockwell Extra Bold" panose="02060903040505020403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32040" y="1628800"/>
            <a:ext cx="2952328" cy="43204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>
                <a:latin typeface="Adobe Caslon Pro" pitchFamily="18" charset="0"/>
              </a:rPr>
              <a:t>Término anglosajón compuesto por la palabra </a:t>
            </a:r>
            <a:r>
              <a:rPr lang="es-MX" b="1" i="1" dirty="0" smtClean="0">
                <a:solidFill>
                  <a:srgbClr val="FF0000"/>
                </a:solidFill>
                <a:latin typeface="Adobe Caslon Pro" pitchFamily="18" charset="0"/>
              </a:rPr>
              <a:t>marketing</a:t>
            </a:r>
            <a:r>
              <a:rPr lang="es-MX" b="1" dirty="0" smtClean="0">
                <a:solidFill>
                  <a:srgbClr val="FF0000"/>
                </a:solidFill>
                <a:latin typeface="Adobe Caslon Pro" pitchFamily="18" charset="0"/>
              </a:rPr>
              <a:t>, </a:t>
            </a:r>
            <a:r>
              <a:rPr lang="es-MX" dirty="0" smtClean="0">
                <a:latin typeface="Adobe Caslon Pro" pitchFamily="18" charset="0"/>
              </a:rPr>
              <a:t>cuyo significado es mercadeo y la terminación </a:t>
            </a:r>
            <a:r>
              <a:rPr lang="es-MX" b="1" i="1" dirty="0" smtClean="0">
                <a:solidFill>
                  <a:srgbClr val="FF0000"/>
                </a:solidFill>
                <a:latin typeface="Adobe Caslon Pro" pitchFamily="18" charset="0"/>
              </a:rPr>
              <a:t>–</a:t>
            </a:r>
            <a:r>
              <a:rPr lang="es-MX" b="1" i="1" dirty="0" err="1" smtClean="0">
                <a:solidFill>
                  <a:srgbClr val="FF0000"/>
                </a:solidFill>
                <a:latin typeface="Adobe Caslon Pro" pitchFamily="18" charset="0"/>
              </a:rPr>
              <a:t>ing</a:t>
            </a:r>
            <a:r>
              <a:rPr lang="es-MX" b="1" dirty="0" smtClean="0">
                <a:solidFill>
                  <a:srgbClr val="FF0000"/>
                </a:solidFill>
                <a:latin typeface="Adobe Caslon Pro" pitchFamily="18" charset="0"/>
              </a:rPr>
              <a:t>, </a:t>
            </a:r>
            <a:r>
              <a:rPr lang="es-MX" dirty="0" smtClean="0">
                <a:latin typeface="Adobe Caslon Pro" pitchFamily="18" charset="0"/>
              </a:rPr>
              <a:t>que significa acción.</a:t>
            </a:r>
            <a:endParaRPr lang="es-MX" dirty="0">
              <a:latin typeface="Adobe Caslon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39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7181" y="476672"/>
            <a:ext cx="4084817" cy="1143000"/>
          </a:xfrm>
        </p:spPr>
        <p:txBody>
          <a:bodyPr/>
          <a:lstStyle/>
          <a:p>
            <a:pPr algn="l"/>
            <a:r>
              <a:rPr lang="es-MX" dirty="0" smtClean="0"/>
              <a:t>Objetivos: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569256"/>
            <a:ext cx="4114798" cy="4452031"/>
          </a:xfrm>
        </p:spPr>
        <p:txBody>
          <a:bodyPr>
            <a:normAutofit/>
          </a:bodyPr>
          <a:lstStyle/>
          <a:p>
            <a:r>
              <a:rPr lang="es-MX" dirty="0" smtClean="0"/>
              <a:t>Aumentar la rentabilidad en el punto de venta</a:t>
            </a:r>
          </a:p>
          <a:p>
            <a:r>
              <a:rPr lang="es-MX" dirty="0" smtClean="0"/>
              <a:t>Llamar la atención</a:t>
            </a:r>
          </a:p>
          <a:p>
            <a:r>
              <a:rPr lang="es-MX" dirty="0" smtClean="0"/>
              <a:t>Dirigir al cliente hacia el producto</a:t>
            </a:r>
          </a:p>
          <a:p>
            <a:r>
              <a:rPr lang="es-MX" dirty="0" smtClean="0"/>
              <a:t>Facilitar la acción de compra</a:t>
            </a:r>
            <a:endParaRPr lang="es-MX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698911" y="3136596"/>
            <a:ext cx="37720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dirty="0" smtClean="0"/>
              <a:t>¿Cómo lo hace?:</a:t>
            </a:r>
            <a:endParaRPr lang="es-MX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720707" y="4076077"/>
            <a:ext cx="3538735" cy="2163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Mediante estudios y técnicas comerciales se ofrece el producto o servicio en las mejores condiciones tanto físicas como psicológicas al consumidor  final.</a:t>
            </a:r>
            <a:endParaRPr lang="es-MX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86548"/>
            <a:ext cx="3725962" cy="27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Flecha derecha"/>
          <p:cNvSpPr/>
          <p:nvPr/>
        </p:nvSpPr>
        <p:spPr>
          <a:xfrm>
            <a:off x="0" y="158453"/>
            <a:ext cx="7632848" cy="12961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36512" y="188640"/>
            <a:ext cx="7355160" cy="1210146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Técnicas empleadas </a:t>
            </a:r>
            <a:endParaRPr lang="es-MX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413981"/>
            <a:ext cx="8229600" cy="892696"/>
          </a:xfrm>
        </p:spPr>
        <p:txBody>
          <a:bodyPr/>
          <a:lstStyle/>
          <a:p>
            <a:r>
              <a:rPr lang="es-MX" dirty="0" smtClean="0"/>
              <a:t>Ubicación preferente del producto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56892"/>
            <a:ext cx="2919243" cy="1944216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395536" y="4537226"/>
            <a:ext cx="277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 la altura de los ojos.</a:t>
            </a:r>
            <a:endParaRPr lang="es-MX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45" y="4005064"/>
            <a:ext cx="2400430" cy="1802989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3457545" y="6107623"/>
            <a:ext cx="2400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 la cabecera de las góndolas.</a:t>
            </a:r>
            <a:endParaRPr lang="es-MX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25" y="2297800"/>
            <a:ext cx="2706638" cy="1707264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6126425" y="4216442"/>
            <a:ext cx="240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Cerca de las cajas.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74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CRITERIOS DE EVALUACION</a:t>
            </a:r>
            <a:endParaRPr lang="es-MX" sz="4000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32272"/>
              </p:ext>
            </p:extLst>
          </p:nvPr>
        </p:nvGraphicFramePr>
        <p:xfrm>
          <a:off x="467544" y="908720"/>
          <a:ext cx="8208911" cy="458394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24136"/>
                <a:gridCol w="5328592"/>
                <a:gridCol w="1656183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SEMANA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ACTIVIDADES</a:t>
                      </a:r>
                    </a:p>
                    <a:p>
                      <a:pPr algn="ctr"/>
                      <a:r>
                        <a:rPr lang="es-MX" dirty="0" smtClean="0"/>
                        <a:t>INDIVIDUAL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PORCENTAJE</a:t>
                      </a:r>
                      <a:endParaRPr lang="es-MX" dirty="0"/>
                    </a:p>
                  </a:txBody>
                  <a:tcPr/>
                </a:tc>
              </a:tr>
              <a:tr h="735469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1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Actividad</a:t>
                      </a:r>
                      <a:r>
                        <a:rPr lang="es-MX" sz="1200" baseline="0" dirty="0" smtClean="0"/>
                        <a:t> 1: Investigar conceptos de:</a:t>
                      </a:r>
                    </a:p>
                    <a:p>
                      <a:r>
                        <a:rPr lang="es-MX" sz="1200" baseline="0" dirty="0" smtClean="0"/>
                        <a:t>Mercadotecnia Directa, </a:t>
                      </a:r>
                      <a:r>
                        <a:rPr lang="es-MX" sz="1200" baseline="0" dirty="0" err="1" smtClean="0"/>
                        <a:t>Merchandising</a:t>
                      </a:r>
                      <a:r>
                        <a:rPr lang="es-MX" sz="1200" baseline="0" dirty="0" smtClean="0"/>
                        <a:t> y </a:t>
                      </a:r>
                      <a:r>
                        <a:rPr lang="es-MX" sz="1200" baseline="0" dirty="0" err="1" smtClean="0"/>
                        <a:t>Layout</a:t>
                      </a:r>
                      <a:r>
                        <a:rPr lang="es-MX" sz="1200" baseline="0" dirty="0" smtClean="0"/>
                        <a:t>.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/>
                        <a:t>15%</a:t>
                      </a:r>
                      <a:endParaRPr lang="es-MX" sz="2400" dirty="0"/>
                    </a:p>
                  </a:txBody>
                  <a:tcPr/>
                </a:tc>
              </a:tr>
              <a:tr h="612357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2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Actividad</a:t>
                      </a:r>
                      <a:r>
                        <a:rPr lang="es-MX" sz="1200" baseline="0" dirty="0" smtClean="0"/>
                        <a:t> 2:  Seleccionar un producto para su comercialización. Diseñar y construir el </a:t>
                      </a:r>
                      <a:r>
                        <a:rPr lang="es-MX" sz="1200" baseline="0" dirty="0" err="1" smtClean="0"/>
                        <a:t>layout</a:t>
                      </a:r>
                      <a:r>
                        <a:rPr lang="es-MX" sz="1200" baseline="0" dirty="0" smtClean="0"/>
                        <a:t> de un punto de venta, utilizando las herramientas de comunicación adecuadas. Entregar </a:t>
                      </a:r>
                      <a:r>
                        <a:rPr lang="es-MX" sz="1200" baseline="0" dirty="0" smtClean="0"/>
                        <a:t>resumen ejecutivo </a:t>
                      </a:r>
                      <a:r>
                        <a:rPr lang="es-MX" sz="1200" baseline="0" dirty="0" smtClean="0"/>
                        <a:t>del proyecto.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/>
                        <a:t>35%</a:t>
                      </a:r>
                      <a:endParaRPr lang="es-MX" sz="2400" dirty="0"/>
                    </a:p>
                  </a:txBody>
                  <a:tcPr/>
                </a:tc>
              </a:tr>
              <a:tr h="766072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3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Actividad 3: Debate:</a:t>
                      </a:r>
                    </a:p>
                    <a:p>
                      <a:r>
                        <a:rPr lang="es-MX" sz="1200" dirty="0" smtClean="0"/>
                        <a:t>Responder a las preguntas del cuestionario de </a:t>
                      </a:r>
                      <a:r>
                        <a:rPr lang="es-MX" sz="1200" b="1" dirty="0" smtClean="0"/>
                        <a:t>Relaciones Públicas </a:t>
                      </a:r>
                      <a:r>
                        <a:rPr lang="es-MX" sz="1200" dirty="0" smtClean="0"/>
                        <a:t>después</a:t>
                      </a:r>
                      <a:r>
                        <a:rPr lang="es-MX" sz="1200" baseline="0" dirty="0" smtClean="0"/>
                        <a:t> de ver los videos y escuchar la teoría.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/>
                        <a:t>10%</a:t>
                      </a:r>
                    </a:p>
                    <a:p>
                      <a:pPr algn="ctr"/>
                      <a:endParaRPr lang="es-MX" sz="2400" dirty="0"/>
                    </a:p>
                  </a:txBody>
                  <a:tcPr/>
                </a:tc>
              </a:tr>
              <a:tr h="807208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4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MX" sz="1200" dirty="0" smtClean="0"/>
                        <a:t>Actividad 4: Investigar los siguientes</a:t>
                      </a:r>
                      <a:r>
                        <a:rPr lang="es-MX" sz="1200" baseline="0" dirty="0" smtClean="0"/>
                        <a:t> conceptos:</a:t>
                      </a:r>
                    </a:p>
                    <a:p>
                      <a:pPr marL="0" indent="0">
                        <a:buNone/>
                      </a:pPr>
                      <a:r>
                        <a:rPr lang="es-MX" sz="1200" b="1" baseline="0" dirty="0" smtClean="0"/>
                        <a:t>Publicidad, Funciones de la Publicidad, Cuántos tipos de publicidad existen y en qué consisten cada uno de ellos.</a:t>
                      </a:r>
                      <a:endParaRPr lang="es-MX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/>
                        <a:t>15%</a:t>
                      </a:r>
                    </a:p>
                    <a:p>
                      <a:pPr algn="ctr"/>
                      <a:endParaRPr lang="es-MX" sz="2400" dirty="0"/>
                    </a:p>
                  </a:txBody>
                  <a:tcPr/>
                </a:tc>
              </a:tr>
              <a:tr h="195605"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Proyecto Final:</a:t>
                      </a:r>
                      <a:r>
                        <a:rPr lang="es-MX" sz="1200" baseline="0" dirty="0" smtClean="0"/>
                        <a:t> Elaborar un plan de </a:t>
                      </a:r>
                      <a:r>
                        <a:rPr lang="es-MX" sz="1200" b="1" baseline="0" dirty="0" smtClean="0"/>
                        <a:t>MEZCLA PROMOCIONAL DE MERCADOTECNIA</a:t>
                      </a:r>
                    </a:p>
                    <a:p>
                      <a:r>
                        <a:rPr lang="es-MX" sz="1200" b="1" baseline="0" dirty="0" smtClean="0"/>
                        <a:t>Se entregará por escrito.</a:t>
                      </a:r>
                      <a:endParaRPr lang="es-MX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/>
                        <a:t>25%</a:t>
                      </a:r>
                      <a:endParaRPr lang="es-MX" sz="24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Total</a:t>
                      </a:r>
                      <a:endParaRPr lang="es-MX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/>
                        <a:t>100%</a:t>
                      </a:r>
                      <a:endParaRPr lang="es-MX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21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Flecha derecha"/>
          <p:cNvSpPr/>
          <p:nvPr/>
        </p:nvSpPr>
        <p:spPr>
          <a:xfrm>
            <a:off x="0" y="158453"/>
            <a:ext cx="7632848" cy="129614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36512" y="188640"/>
            <a:ext cx="7355160" cy="1210146"/>
          </a:xfrm>
        </p:spPr>
        <p:txBody>
          <a:bodyPr>
            <a:normAutofit/>
          </a:bodyPr>
          <a:lstStyle/>
          <a:p>
            <a:r>
              <a:rPr lang="es-MX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Técnicas empleadas </a:t>
            </a:r>
            <a:endParaRPr lang="es-MX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413981"/>
            <a:ext cx="8229600" cy="892696"/>
          </a:xfrm>
        </p:spPr>
        <p:txBody>
          <a:bodyPr/>
          <a:lstStyle/>
          <a:p>
            <a:r>
              <a:rPr lang="es-MX" dirty="0" smtClean="0"/>
              <a:t>Pilas y exposiciones masivas de producto</a:t>
            </a:r>
            <a:endParaRPr lang="es-MX" dirty="0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7" y="2053192"/>
            <a:ext cx="6411293" cy="476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3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Flecha derecha"/>
          <p:cNvSpPr/>
          <p:nvPr/>
        </p:nvSpPr>
        <p:spPr>
          <a:xfrm>
            <a:off x="0" y="158453"/>
            <a:ext cx="7632848" cy="129614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36512" y="188640"/>
            <a:ext cx="7355160" cy="1210146"/>
          </a:xfrm>
        </p:spPr>
        <p:txBody>
          <a:bodyPr>
            <a:normAutofit/>
          </a:bodyPr>
          <a:lstStyle/>
          <a:p>
            <a:r>
              <a:rPr lang="es-MX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Técnicas empleadas </a:t>
            </a:r>
            <a:endParaRPr lang="es-MX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916832"/>
            <a:ext cx="8229600" cy="3816424"/>
          </a:xfrm>
        </p:spPr>
        <p:txBody>
          <a:bodyPr>
            <a:normAutofit/>
          </a:bodyPr>
          <a:lstStyle/>
          <a:p>
            <a:r>
              <a:rPr lang="es-MX" dirty="0" smtClean="0"/>
              <a:t>Contenedores descubiertos</a:t>
            </a:r>
          </a:p>
          <a:p>
            <a:r>
              <a:rPr lang="es-MX" dirty="0" smtClean="0"/>
              <a:t>Extensiones de lineal</a:t>
            </a:r>
          </a:p>
          <a:p>
            <a:r>
              <a:rPr lang="es-MX" dirty="0" smtClean="0"/>
              <a:t>Mástiles</a:t>
            </a:r>
            <a:endParaRPr lang="es-MX" dirty="0"/>
          </a:p>
          <a:p>
            <a:r>
              <a:rPr lang="es-MX" dirty="0" smtClean="0"/>
              <a:t>Carteles rígidos sostenidos</a:t>
            </a:r>
          </a:p>
          <a:p>
            <a:r>
              <a:rPr lang="es-MX" dirty="0" smtClean="0"/>
              <a:t>Mensajes que se cuelgan de las paredes</a:t>
            </a:r>
          </a:p>
          <a:p>
            <a:r>
              <a:rPr lang="es-MX" dirty="0" smtClean="0"/>
              <a:t>Demostraciones y degustaciones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568821"/>
            <a:ext cx="24384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94" y="836712"/>
            <a:ext cx="7517412" cy="42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Facing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MX" dirty="0"/>
              <a:t>El </a:t>
            </a:r>
            <a:r>
              <a:rPr lang="es-MX" b="1" dirty="0" err="1"/>
              <a:t>Facing</a:t>
            </a:r>
            <a:r>
              <a:rPr lang="es-MX" b="1" dirty="0"/>
              <a:t> </a:t>
            </a:r>
            <a:r>
              <a:rPr lang="es-MX" dirty="0"/>
              <a:t>es una técnica mediante la cual se gestiona la posición, en los lineales, de los productos. Además, se utiliza para que una tienda parezca más ordenada y llena. Es la forma mediante la cual se administran el “número de caras” de un producto que se exponen.</a:t>
            </a:r>
          </a:p>
          <a:p>
            <a:r>
              <a:rPr lang="es-MX" dirty="0"/>
              <a:t>Habitualmente, va directamente relacionado con lo que paga cada productor, de forma que quien invierte más en publicidad puede disponer de un mayor espacio de productos.</a:t>
            </a:r>
            <a:br>
              <a:rPr lang="es-MX" dirty="0"/>
            </a:br>
            <a:r>
              <a:rPr lang="es-MX" dirty="0"/>
              <a:t> </a:t>
            </a:r>
            <a:br>
              <a:rPr lang="es-MX" dirty="0"/>
            </a:br>
            <a:r>
              <a:rPr lang="es-MX" dirty="0"/>
              <a:t>Dicha cantidad resulta muy decisiva en la efectividad de las ventas. Por lo que es necesario entender tres aspectos fundamentales para el correcto uso de esta simple técnica:</a:t>
            </a:r>
          </a:p>
          <a:p>
            <a:r>
              <a:rPr lang="es-MX" b="1" dirty="0"/>
              <a:t>1. La visualización del cliente es la clave.</a:t>
            </a:r>
            <a:r>
              <a:rPr lang="es-MX" dirty="0"/>
              <a:t> En un entorno repleto de mensajes y estímulos, la atención del potencial comprador se convierte en selectiva. Por lo tanto, el producto que deseas potenciar requerirá de un mínimo de presencia para ser visto de forma eficiente.</a:t>
            </a:r>
          </a:p>
          <a:p>
            <a:r>
              <a:rPr lang="es-MX" b="1" dirty="0"/>
              <a:t>2. La percepción de relevancia que el cliente obtenga de la presentación es vital. </a:t>
            </a:r>
            <a:r>
              <a:rPr lang="es-MX" dirty="0"/>
              <a:t>Los clientes compran lo relevante – pues siguen la tendencia de la mayoría – y es más relevante aquel producto que tiene más presencia.</a:t>
            </a:r>
          </a:p>
          <a:p>
            <a:r>
              <a:rPr lang="es-MX" dirty="0"/>
              <a:t>3. Las ventas de un producto dependen en gran medida de la </a:t>
            </a:r>
            <a:r>
              <a:rPr lang="es-MX" b="1" dirty="0"/>
              <a:t>cantidad de unidades </a:t>
            </a:r>
            <a:r>
              <a:rPr lang="es-MX" dirty="0"/>
              <a:t>del mismo producto que exhibas juntas en la estantería.</a:t>
            </a:r>
          </a:p>
          <a:p>
            <a:r>
              <a:rPr lang="es-MX" dirty="0"/>
              <a:t>4. Usa esta técnica para determinar la cantidad de envases o presentaciones de un producto que pongas en la estantería. De esto dependerá lo que vean tus clientes.  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7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63588" y="1124744"/>
            <a:ext cx="74168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ACTIVIDAD 2:  Responder el siguiente cuestionario.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¿Por qué los empaques pueden ser considerados como mercadotecnia directa?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¿Qué significa marketing BLT?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¿Cuáles son las principales características y beneficios de la publicidad BLT?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¿Qué estrategias de publicidad BLT vas a utilizar para tu empresa?</a:t>
            </a:r>
          </a:p>
          <a:p>
            <a:endParaRPr lang="es-MX" dirty="0"/>
          </a:p>
          <a:p>
            <a:r>
              <a:rPr lang="es-MX" b="1" dirty="0" smtClean="0"/>
              <a:t>ACTIVIDAD 3: Responder el siguiente cuestionario.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¿Qué significa el termino de Relaciones Públicas? /Definición de R.P.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¿Para qué sirven las Relaciones Públicas?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¿Qué papel juega el “PUBLICO”, para los planes del interesado?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¿Cómo podemos conocer mejor a nuestro público?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¿Qué actividades/acciones se deben llevar a cabo para construir buenas relaciones públicas?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¿Qué empresas o personas utilizan más las Relaciones Públicas?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70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Relaciones Públicas</a:t>
            </a:r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dirty="0"/>
              <a:t>https://www.youtube.com/watch?v=k6f-cCYw10A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70" y="2087457"/>
            <a:ext cx="6161859" cy="404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7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Relaciones Públicas</a:t>
            </a:r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56792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 smtClean="0">
                <a:latin typeface="Arial Rounded MT Bold" panose="020F0704030504030204" pitchFamily="34" charset="0"/>
              </a:rPr>
              <a:t>Las relaciones públicas son una herramienta de administración destinada a influir favorablemente en las actitudes hacia la organización, sus productos y sus políticas.</a:t>
            </a:r>
          </a:p>
          <a:p>
            <a:pPr marL="0" indent="0">
              <a:buNone/>
            </a:pPr>
            <a:endParaRPr lang="es-MX" sz="18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s-MX" sz="1800" dirty="0" smtClean="0">
                <a:latin typeface="Arial Rounded MT Bold" panose="020F0704030504030204" pitchFamily="34" charset="0"/>
              </a:rPr>
              <a:t>Las actividades de R.P. están diseñadas para fomentar o mantener una imagen favorable de la organización ante sus diversos públicos: clientes, candidatos, accionistas, empleados, sindicatos, la  comunidad local y el gobierno.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429000"/>
            <a:ext cx="3594316" cy="239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49016"/>
            <a:ext cx="4114800" cy="2832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 smtClean="0">
                <a:latin typeface="Arial Rounded MT Bold" panose="020F0704030504030204" pitchFamily="34" charset="0"/>
              </a:rPr>
              <a:t>A diferencia de la publicidad, las R.P. no tienen que acudir a los medios para comunicar su mensaje.</a:t>
            </a:r>
          </a:p>
          <a:p>
            <a:pPr marL="0" indent="0">
              <a:buNone/>
            </a:pPr>
            <a:r>
              <a:rPr lang="es-MX" sz="1800" dirty="0" smtClean="0">
                <a:latin typeface="Arial Rounded MT Bold" panose="020F0704030504030204" pitchFamily="34" charset="0"/>
              </a:rPr>
              <a:t>Por ejemplo: Whirlpool Co. Apoya a Hábitat para la Humanidad al proporcionar aparatos electrodomésticos para las casas que se construyen.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22" y="2049016"/>
            <a:ext cx="4014192" cy="2676128"/>
          </a:xfrm>
          <a:prstGeom prst="rect">
            <a:avLst/>
          </a:prstGeom>
        </p:spPr>
      </p:pic>
      <p:sp>
        <p:nvSpPr>
          <p:cNvPr id="6" name="5 Flecha curvada hacia abajo"/>
          <p:cNvSpPr/>
          <p:nvPr/>
        </p:nvSpPr>
        <p:spPr>
          <a:xfrm>
            <a:off x="2123728" y="1108744"/>
            <a:ext cx="4608512" cy="8640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7 Flecha curvada hacia abajo"/>
          <p:cNvSpPr/>
          <p:nvPr/>
        </p:nvSpPr>
        <p:spPr>
          <a:xfrm flipH="1" flipV="1">
            <a:off x="2123727" y="4869160"/>
            <a:ext cx="4608512" cy="10081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2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¿Cómo se construyen las R.P.?</a:t>
            </a:r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13990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 smtClean="0">
                <a:latin typeface="Arial Rounded MT Bold" panose="020F0704030504030204" pitchFamily="34" charset="0"/>
              </a:rPr>
              <a:t>Algunos ejemplos son:</a:t>
            </a:r>
          </a:p>
          <a:p>
            <a:r>
              <a:rPr lang="es-MX" sz="18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Sostener proyectos de obras de caridad (con trabajo voluntario y otros recursos)</a:t>
            </a:r>
          </a:p>
          <a:p>
            <a:r>
              <a:rPr lang="es-MX" sz="18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Participar en actividades de servicio a la comunidad</a:t>
            </a:r>
          </a:p>
          <a:p>
            <a:r>
              <a:rPr lang="es-MX" sz="18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Patrocinar equipos deportivos de aficionados</a:t>
            </a:r>
          </a:p>
          <a:p>
            <a:r>
              <a:rPr lang="es-MX" sz="18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Proveer fondos para las artes</a:t>
            </a:r>
          </a:p>
          <a:p>
            <a:r>
              <a:rPr lang="es-MX" sz="18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Elaborar un boletín de empleados o clientes y distribuirlo en la comunidad, desplegados y visitas</a:t>
            </a:r>
          </a:p>
          <a:p>
            <a:pPr marL="0" indent="0">
              <a:buNone/>
            </a:pPr>
            <a:endParaRPr lang="es-MX" sz="1800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s-MX" sz="1800" dirty="0" smtClean="0">
              <a:latin typeface="Arial Rounded MT Bold" panose="020F0704030504030204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192" y="2420888"/>
            <a:ext cx="4388273" cy="28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5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23528" y="404664"/>
            <a:ext cx="8496944" cy="583264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Ventas Personales</a:t>
            </a:r>
            <a:endParaRPr lang="es-MX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1556792"/>
            <a:ext cx="7272808" cy="18002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MX" sz="2000" b="1" dirty="0" smtClean="0">
                <a:solidFill>
                  <a:schemeClr val="bg1"/>
                </a:solidFill>
              </a:rPr>
              <a:t>Es una herramienta de la mezcla promocional o tipo de venta en donde un determinado vendedor ofrece, promociona o vende un producto o servicio a un determinado consumidor individual de manera directa o personal “cara a cara”</a:t>
            </a:r>
            <a:endParaRPr lang="es-MX" sz="2000" b="1" dirty="0">
              <a:solidFill>
                <a:schemeClr val="bg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00" y="3429000"/>
            <a:ext cx="4475000" cy="25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6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PROYECTO FINAL UNIDAD II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1800" dirty="0" smtClean="0"/>
              <a:t>El alumno elaborará un plan de mezcla promocional de mercadotecnia, para una empresa o un producto de la localidad.</a:t>
            </a:r>
          </a:p>
          <a:p>
            <a:pPr marL="0" indent="0">
              <a:buNone/>
            </a:pPr>
            <a:r>
              <a:rPr lang="es-MX" sz="1800" dirty="0" smtClean="0"/>
              <a:t>REQUISITOS:</a:t>
            </a:r>
          </a:p>
          <a:p>
            <a:pPr>
              <a:buFont typeface="+mj-lt"/>
              <a:buAutoNum type="arabicPeriod"/>
            </a:pPr>
            <a:r>
              <a:rPr lang="es-MX" sz="1800" dirty="0" smtClean="0"/>
              <a:t>Portada</a:t>
            </a:r>
          </a:p>
          <a:p>
            <a:pPr>
              <a:buFont typeface="+mj-lt"/>
              <a:buAutoNum type="arabicPeriod"/>
            </a:pPr>
            <a:r>
              <a:rPr lang="es-MX" sz="1800" dirty="0" smtClean="0"/>
              <a:t>Introducción (descripción de la empresa, necesidades de promoción de la empresa en la región)</a:t>
            </a:r>
          </a:p>
          <a:p>
            <a:pPr>
              <a:buFont typeface="+mj-lt"/>
              <a:buAutoNum type="arabicPeriod"/>
            </a:pPr>
            <a:r>
              <a:rPr lang="es-MX" sz="1800" dirty="0" smtClean="0"/>
              <a:t>Desarrollo (selección de las herramientas de promoción seleccionadas de acuerdo al giro de la empresa, justificación de cada una de ellas, *cómo medir los resultados de cada herramienta, </a:t>
            </a:r>
            <a:r>
              <a:rPr lang="es-MX" sz="1500" b="1" i="1" dirty="0" smtClean="0"/>
              <a:t>propuesta sugerida de cada equipo</a:t>
            </a:r>
            <a:r>
              <a:rPr lang="es-MX" sz="18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s-MX" sz="1800" dirty="0" smtClean="0"/>
              <a:t>Conclusión (¿Qué aprendí en esta materia? ¿Cómo podré aplicar estos conocimientos en el futuro?)</a:t>
            </a:r>
          </a:p>
          <a:p>
            <a:pPr>
              <a:buFont typeface="+mj-lt"/>
              <a:buAutoNum type="arabicPeriod"/>
            </a:pPr>
            <a:r>
              <a:rPr lang="es-MX" sz="1800" dirty="0" smtClean="0"/>
              <a:t>Mínimo 6 cuartillas</a:t>
            </a:r>
          </a:p>
          <a:p>
            <a:pPr>
              <a:buFont typeface="+mj-lt"/>
              <a:buAutoNum type="arabicPeriod"/>
            </a:pPr>
            <a:endParaRPr lang="es-MX" sz="1800" dirty="0"/>
          </a:p>
          <a:p>
            <a:r>
              <a:rPr lang="es-MX" sz="1800" dirty="0" smtClean="0"/>
              <a:t>El trabajo se entregará en hojas blancas, y en folder.</a:t>
            </a:r>
          </a:p>
          <a:p>
            <a:r>
              <a:rPr lang="es-MX" sz="1800" dirty="0" smtClean="0"/>
              <a:t>Equipos de 2 personas.</a:t>
            </a:r>
          </a:p>
          <a:p>
            <a:r>
              <a:rPr lang="es-MX" sz="1800" dirty="0" smtClean="0"/>
              <a:t>La calificación será en base a la calidad del contenido del trabajo.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863522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20817" y="1196752"/>
            <a:ext cx="8496944" cy="446449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6921" y="1844824"/>
            <a:ext cx="6624736" cy="3412976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>
                <a:solidFill>
                  <a:schemeClr val="bg1"/>
                </a:solidFill>
              </a:rPr>
              <a:t>Las ventas personales son la forma más efectiva de vender un producto y de conseguir un cliente satisfecho con posibilidades de que pueda repetir la compra o recomendar el producto o la empresa a otros consumidores.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7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556792"/>
            <a:ext cx="4953000" cy="4953000"/>
          </a:xfrm>
          <a:prstGeom prst="rect">
            <a:avLst/>
          </a:prstGeom>
        </p:spPr>
      </p:pic>
      <p:sp>
        <p:nvSpPr>
          <p:cNvPr id="5" name="4 Rectángulo redondeado"/>
          <p:cNvSpPr/>
          <p:nvPr/>
        </p:nvSpPr>
        <p:spPr>
          <a:xfrm>
            <a:off x="323528" y="404664"/>
            <a:ext cx="4824536" cy="583264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82752" cy="1143000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rgbClr val="FFFF00"/>
                </a:solidFill>
                <a:latin typeface="Britannic Bold" panose="020B0903060703020204" pitchFamily="34" charset="0"/>
              </a:rPr>
              <a:t>Ventajas</a:t>
            </a:r>
            <a:endParaRPr lang="es-MX" dirty="0">
              <a:solidFill>
                <a:srgbClr val="FFFF00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263999"/>
            <a:ext cx="4248472" cy="460851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1800" b="1" dirty="0" smtClean="0">
                <a:solidFill>
                  <a:schemeClr val="bg1"/>
                </a:solidFill>
              </a:rPr>
              <a:t>Permite lograr una mejor selección de los clientes potenciales.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800" b="1" dirty="0" smtClean="0">
                <a:solidFill>
                  <a:schemeClr val="bg1"/>
                </a:solidFill>
              </a:rPr>
              <a:t>Permite personalizar la presentación o entrevista de acuerdo a cada cliente potencial y situación específica.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800" b="1" dirty="0" smtClean="0">
                <a:solidFill>
                  <a:schemeClr val="bg1"/>
                </a:solidFill>
              </a:rPr>
              <a:t>Permite realizar una demostración directa y detallada del producto, lo que a su vez permite que el cliente pueda conocer mejor sus características, beneficios y atributos.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800" b="1" dirty="0" smtClean="0">
                <a:solidFill>
                  <a:schemeClr val="bg1"/>
                </a:solidFill>
              </a:rPr>
              <a:t>Permite aclarar las dudas u objeciones del cliente inmediatamente.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800" b="1" dirty="0" smtClean="0">
                <a:solidFill>
                  <a:schemeClr val="bg1"/>
                </a:solidFill>
              </a:rPr>
              <a:t>Permite brindar una asesoría personalizada.</a:t>
            </a:r>
          </a:p>
          <a:p>
            <a:pPr marL="514350" indent="-514350">
              <a:buFont typeface="+mj-lt"/>
              <a:buAutoNum type="arabicPeriod"/>
            </a:pP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3892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196752"/>
            <a:ext cx="3790526" cy="5295906"/>
          </a:xfrm>
          <a:prstGeom prst="rect">
            <a:avLst/>
          </a:prstGeom>
        </p:spPr>
      </p:pic>
      <p:sp>
        <p:nvSpPr>
          <p:cNvPr id="4" name="3 Rectángulo redondeado"/>
          <p:cNvSpPr/>
          <p:nvPr/>
        </p:nvSpPr>
        <p:spPr>
          <a:xfrm>
            <a:off x="298800" y="404664"/>
            <a:ext cx="4824536" cy="583264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82752" cy="1143000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rgbClr val="FFFF00"/>
                </a:solidFill>
                <a:latin typeface="Britannic Bold" panose="020B0903060703020204" pitchFamily="34" charset="0"/>
              </a:rPr>
              <a:t>Ventajas</a:t>
            </a:r>
            <a:endParaRPr lang="es-MX" dirty="0">
              <a:solidFill>
                <a:srgbClr val="FFFF00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4293964" cy="460851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s-MX" sz="2600" b="1" dirty="0" smtClean="0">
                <a:solidFill>
                  <a:schemeClr val="bg1"/>
                </a:solidFill>
              </a:rPr>
              <a:t>Permite la participación activa del cliente, lo que a su vez permite conocer mejor sus necesidades, intereses o problema, y así ajustar o adaptarse a la presentación o entrevista en general de acuerdo a dichas necesidades, intereses o problema.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s-MX" sz="2600" b="1" dirty="0" smtClean="0">
                <a:solidFill>
                  <a:schemeClr val="bg1"/>
                </a:solidFill>
              </a:rPr>
              <a:t>Permite cerrar la venta, a diferencia de otras herramientas de promoción tales como la publicidad que sirven más que todo para atraer al comprador hacia el vendedor.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s-MX" sz="2600" b="1" dirty="0" smtClean="0">
                <a:solidFill>
                  <a:schemeClr val="bg1"/>
                </a:solidFill>
              </a:rPr>
              <a:t>Permite entablar relaciones duraderas con el cliente, ya que el vendedor puede llegar a conocer mejor sus necesidades e intereses, y llegar incluso a entablar una amistad personal con él.</a:t>
            </a:r>
          </a:p>
          <a:p>
            <a:pPr marL="514350" indent="-514350">
              <a:buFont typeface="+mj-lt"/>
              <a:buAutoNum type="arabicPeriod" startAt="6"/>
            </a:pPr>
            <a:endParaRPr lang="es-MX" sz="2400" dirty="0" smtClean="0"/>
          </a:p>
          <a:p>
            <a:pPr marL="514350" indent="-514350">
              <a:buFont typeface="+mj-lt"/>
              <a:buAutoNum type="arabicPeriod" startAt="6"/>
            </a:pPr>
            <a:endParaRPr lang="es-MX" sz="2400" dirty="0" smtClean="0"/>
          </a:p>
          <a:p>
            <a:pPr marL="514350" indent="-514350">
              <a:buFont typeface="+mj-lt"/>
              <a:buAutoNum type="arabicPeriod" startAt="6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0329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98800" y="1258765"/>
            <a:ext cx="8521672" cy="367240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  <a:ea typeface="Adobe Gothic Std B" pitchFamily="34" charset="-128"/>
              </a:rPr>
              <a:t>Cúando</a:t>
            </a:r>
            <a:r>
              <a:rPr lang="es-MX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  <a:ea typeface="Adobe Gothic Std B" pitchFamily="34" charset="-128"/>
              </a:rPr>
              <a:t> usar las ventas personales</a:t>
            </a:r>
            <a:endParaRPr lang="es-MX" dirty="0">
              <a:solidFill>
                <a:schemeClr val="accent4">
                  <a:lumMod val="60000"/>
                  <a:lumOff val="40000"/>
                </a:schemeClr>
              </a:solidFill>
              <a:latin typeface="Britannic Bold" panose="020B0903060703020204" pitchFamily="34" charset="0"/>
              <a:ea typeface="Adobe Gothic Std B" pitchFamily="34" charset="-12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75260" y="1556792"/>
            <a:ext cx="6768752" cy="3672408"/>
          </a:xfrm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Cuando el producto o servicio es complejo o nuevo, por lo tanto los clientes requieren de una explicación detallada o de una demostración. </a:t>
            </a:r>
            <a:endParaRPr lang="es-MX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MX" b="1" dirty="0" smtClean="0">
                <a:solidFill>
                  <a:schemeClr val="bg1"/>
                </a:solidFill>
              </a:rPr>
              <a:t>Por ejemplo: </a:t>
            </a:r>
            <a:r>
              <a:rPr lang="es-MX" b="1" dirty="0" err="1" smtClean="0">
                <a:solidFill>
                  <a:schemeClr val="bg1"/>
                </a:solidFill>
              </a:rPr>
              <a:t>Polizas</a:t>
            </a:r>
            <a:r>
              <a:rPr lang="es-MX" b="1" dirty="0" smtClean="0">
                <a:solidFill>
                  <a:schemeClr val="bg1"/>
                </a:solidFill>
              </a:rPr>
              <a:t> de seguros, autos, electrodomésticos, Etc….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37112"/>
            <a:ext cx="2643107" cy="19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34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 redondeado"/>
          <p:cNvSpPr/>
          <p:nvPr/>
        </p:nvSpPr>
        <p:spPr>
          <a:xfrm>
            <a:off x="451200" y="1411165"/>
            <a:ext cx="8521672" cy="367240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  <a:ea typeface="Adobe Gothic Std B" pitchFamily="34" charset="-128"/>
              </a:rPr>
              <a:t>Cúando usar las ventas personales</a:t>
            </a:r>
            <a:endParaRPr lang="es-MX" dirty="0">
              <a:solidFill>
                <a:schemeClr val="accent4">
                  <a:lumMod val="60000"/>
                  <a:lumOff val="40000"/>
                </a:schemeClr>
              </a:solidFill>
              <a:latin typeface="Britannic Bold" panose="020B0903060703020204" pitchFamily="34" charset="0"/>
              <a:ea typeface="Adobe Gothic Std B" pitchFamily="34" charset="-12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91580" y="1879217"/>
            <a:ext cx="7560840" cy="2736304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Cuando el precio del producto o servicio justifica el costo que implica mantener una fuerza de ventas (comisiones, incentivos, sueldos, viáticos, transporte, Etc.)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13" y="4200753"/>
            <a:ext cx="3549774" cy="218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87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 redondeado"/>
          <p:cNvSpPr/>
          <p:nvPr/>
        </p:nvSpPr>
        <p:spPr>
          <a:xfrm>
            <a:off x="251520" y="1570039"/>
            <a:ext cx="8521672" cy="380317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  <a:ea typeface="Adobe Gothic Std B" pitchFamily="34" charset="-128"/>
              </a:rPr>
              <a:t>Cúando usar las ventas personales</a:t>
            </a:r>
            <a:endParaRPr lang="es-MX" dirty="0">
              <a:solidFill>
                <a:schemeClr val="accent4">
                  <a:lumMod val="60000"/>
                  <a:lumOff val="40000"/>
                </a:schemeClr>
              </a:solidFill>
              <a:latin typeface="Britannic Bold" panose="020B0903060703020204" pitchFamily="34" charset="0"/>
              <a:ea typeface="Adobe Gothic Std B" pitchFamily="34" charset="-128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67544" y="1869112"/>
            <a:ext cx="7931224" cy="3917031"/>
          </a:xfrm>
        </p:spPr>
        <p:txBody>
          <a:bodyPr>
            <a:normAutofit/>
          </a:bodyPr>
          <a:lstStyle/>
          <a:p>
            <a:r>
              <a:rPr lang="es-MX" sz="2800" dirty="0" smtClean="0">
                <a:solidFill>
                  <a:schemeClr val="bg1"/>
                </a:solidFill>
              </a:rPr>
              <a:t>Cuando el número de clientes actuales, o potenciales “calificados” es razonable como para ser atendido de manera personal por una fuerza de ventas.</a:t>
            </a:r>
          </a:p>
          <a:p>
            <a:r>
              <a:rPr lang="es-MX" sz="2800" dirty="0" smtClean="0">
                <a:solidFill>
                  <a:schemeClr val="bg1"/>
                </a:solidFill>
              </a:rPr>
              <a:t>Cuando la venta del producto o servicio requiere que el cliente llene un formulario de pedido o que firme un contrato de compra.</a:t>
            </a:r>
            <a:endParaRPr lang="es-MX" sz="2800" dirty="0">
              <a:solidFill>
                <a:schemeClr val="bg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561" y="4725144"/>
            <a:ext cx="1804911" cy="179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36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 redondeado"/>
          <p:cNvSpPr/>
          <p:nvPr/>
        </p:nvSpPr>
        <p:spPr>
          <a:xfrm>
            <a:off x="298800" y="1196752"/>
            <a:ext cx="8521672" cy="504056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46856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chemeClr val="accent5">
                    <a:lumMod val="50000"/>
                  </a:schemeClr>
                </a:solidFill>
                <a:latin typeface="Britannic Bold" panose="020B0903060703020204" pitchFamily="34" charset="0"/>
                <a:ea typeface="Adobe Gothic Std B" pitchFamily="34" charset="-128"/>
              </a:rPr>
              <a:t>Promoción de Ventas</a:t>
            </a:r>
            <a:endParaRPr lang="es-MX" dirty="0">
              <a:solidFill>
                <a:schemeClr val="accent5">
                  <a:lumMod val="50000"/>
                </a:schemeClr>
              </a:solidFill>
              <a:latin typeface="Britannic Bold" panose="020B0903060703020204" pitchFamily="34" charset="0"/>
              <a:ea typeface="Adobe Gothic Std B" pitchFamily="34" charset="-128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259632" y="330727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PROMOCIÓN DE VENTAS</a:t>
            </a:r>
            <a:endParaRPr lang="es-MX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Abrir llave"/>
          <p:cNvSpPr/>
          <p:nvPr/>
        </p:nvSpPr>
        <p:spPr>
          <a:xfrm>
            <a:off x="3275856" y="2190283"/>
            <a:ext cx="648072" cy="2606869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1192095" y="6330259"/>
            <a:ext cx="673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FFCB25"/>
                </a:solidFill>
                <a:latin typeface="Arial Black" panose="020B0A04020102020204" pitchFamily="34" charset="0"/>
              </a:rPr>
              <a:t>MEZCLA O MIX DE PROMOCIÓN</a:t>
            </a:r>
            <a:endParaRPr lang="es-MX" dirty="0">
              <a:solidFill>
                <a:srgbClr val="FFCB25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923928" y="1795109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PUBLICIDAD</a:t>
            </a:r>
            <a:endParaRPr lang="es-MX" sz="36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995936" y="4221088"/>
            <a:ext cx="2448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VENTAS PERSONALES</a:t>
            </a:r>
            <a:endParaRPr lang="es-MX" sz="36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019391" y="4194954"/>
            <a:ext cx="2448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VENTAS PERSONALES</a:t>
            </a:r>
            <a:endParaRPr lang="es-MX" sz="36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955707" y="1772815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PUBLICIDAD</a:t>
            </a:r>
            <a:endParaRPr lang="es-MX" sz="36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287833" y="328498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PROMOCIÓN DE VENTAS</a:t>
            </a:r>
            <a:endParaRPr lang="es-MX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 redondeado"/>
          <p:cNvSpPr/>
          <p:nvPr/>
        </p:nvSpPr>
        <p:spPr>
          <a:xfrm>
            <a:off x="298800" y="1270415"/>
            <a:ext cx="8521672" cy="504056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46856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chemeClr val="accent5">
                    <a:lumMod val="50000"/>
                  </a:schemeClr>
                </a:solidFill>
                <a:latin typeface="Britannic Bold" panose="020B0903060703020204" pitchFamily="34" charset="0"/>
                <a:ea typeface="Adobe Gothic Std B" pitchFamily="34" charset="-128"/>
              </a:rPr>
              <a:t>Promoción de Ventas</a:t>
            </a:r>
            <a:endParaRPr lang="es-MX" dirty="0">
              <a:solidFill>
                <a:schemeClr val="accent5">
                  <a:lumMod val="50000"/>
                </a:schemeClr>
              </a:solidFill>
              <a:latin typeface="Britannic Bold" panose="020B0903060703020204" pitchFamily="34" charset="0"/>
              <a:ea typeface="Adobe Gothic Std B" pitchFamily="34" charset="-128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55576" y="1544156"/>
            <a:ext cx="7560839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s-MX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Es todo aquello que se utiliza como parte de las actividades de la mercadotecnia para estimular o fomentar la compra o venta de un producto o servicio mediante incentivos de corto plazo. De esa manera se complementan las acciones de publicidad y se facilita la venta personal.</a:t>
            </a:r>
            <a:endParaRPr lang="es-MX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545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24" y="116632"/>
            <a:ext cx="3848100" cy="2895600"/>
          </a:xfrm>
          <a:prstGeom prst="rect">
            <a:avLst/>
          </a:prstGeom>
        </p:spPr>
      </p:pic>
      <p:sp>
        <p:nvSpPr>
          <p:cNvPr id="9" name="8 Rectángulo redondeado"/>
          <p:cNvSpPr/>
          <p:nvPr/>
        </p:nvSpPr>
        <p:spPr>
          <a:xfrm>
            <a:off x="319626" y="3614793"/>
            <a:ext cx="4057176" cy="4320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46856" y="247179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>
                <a:solidFill>
                  <a:schemeClr val="accent5">
                    <a:lumMod val="50000"/>
                  </a:schemeClr>
                </a:solidFill>
                <a:latin typeface="Britannic Bold" panose="020B0903060703020204" pitchFamily="34" charset="0"/>
                <a:ea typeface="Adobe Gothic Std B" pitchFamily="34" charset="-128"/>
              </a:rPr>
              <a:t>Herramientas de la Promoción de Ventas</a:t>
            </a:r>
            <a:endParaRPr lang="es-MX" sz="3200" dirty="0">
              <a:solidFill>
                <a:schemeClr val="accent5">
                  <a:lumMod val="50000"/>
                </a:schemeClr>
              </a:solidFill>
              <a:latin typeface="Britannic Bold" panose="020B0903060703020204" pitchFamily="34" charset="0"/>
              <a:ea typeface="Adobe Gothic Std B" pitchFamily="34" charset="-128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192095" y="8532276"/>
            <a:ext cx="673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FFCB25"/>
                </a:solidFill>
                <a:latin typeface="Arial Black" panose="020B0A04020102020204" pitchFamily="34" charset="0"/>
              </a:rPr>
              <a:t>MEZCLA O MIX DE PROMOCIÓN</a:t>
            </a:r>
            <a:endParaRPr lang="es-MX" dirty="0">
              <a:solidFill>
                <a:srgbClr val="FFCB25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70288" y="3686801"/>
            <a:ext cx="374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CUPONES</a:t>
            </a:r>
            <a:endParaRPr lang="es-MX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325419" y="4254080"/>
            <a:ext cx="4057176" cy="4320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83171" y="4325581"/>
            <a:ext cx="374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DESCUENTOS</a:t>
            </a:r>
            <a:endParaRPr lang="es-MX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4716016" y="3614793"/>
            <a:ext cx="4057176" cy="4320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873768" y="3646151"/>
            <a:ext cx="374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BONIFICACIONES</a:t>
            </a:r>
            <a:endParaRPr lang="es-MX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4716016" y="4222215"/>
            <a:ext cx="4057176" cy="4320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873768" y="4253573"/>
            <a:ext cx="374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MUESTRAS GRATUITAS</a:t>
            </a:r>
            <a:endParaRPr lang="es-MX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325419" y="4879579"/>
            <a:ext cx="4057176" cy="4320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83171" y="4910937"/>
            <a:ext cx="374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CONCURSOS / SORTEOS</a:t>
            </a:r>
            <a:endParaRPr lang="es-MX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21 Rectángulo redondeado"/>
          <p:cNvSpPr/>
          <p:nvPr/>
        </p:nvSpPr>
        <p:spPr>
          <a:xfrm>
            <a:off x="4710664" y="4848221"/>
            <a:ext cx="4057176" cy="4320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868416" y="4879579"/>
            <a:ext cx="374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PROMOS EN PTO DE VTA</a:t>
            </a:r>
            <a:endParaRPr lang="es-MX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351963" y="5527651"/>
            <a:ext cx="4057176" cy="4320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" name="24 CuadroTexto"/>
          <p:cNvSpPr txBox="1"/>
          <p:nvPr/>
        </p:nvSpPr>
        <p:spPr>
          <a:xfrm>
            <a:off x="509715" y="5559009"/>
            <a:ext cx="374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RECOMPENSAS</a:t>
            </a:r>
            <a:endParaRPr lang="es-MX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25 Rectángulo redondeado"/>
          <p:cNvSpPr/>
          <p:nvPr/>
        </p:nvSpPr>
        <p:spPr>
          <a:xfrm>
            <a:off x="4716016" y="5559009"/>
            <a:ext cx="4057176" cy="4320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873768" y="5590367"/>
            <a:ext cx="374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ARTÍCULOS </a:t>
            </a:r>
            <a:endParaRPr lang="es-MX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68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07504" y="404664"/>
            <a:ext cx="8928992" cy="44134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323528" y="47667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RESUMEN: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305386" y="98072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MEZCLA PROMOCIONAL</a:t>
            </a: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971600" y="1772816"/>
            <a:ext cx="28803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MERCADOTECNIA DIRECTA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Marketing telefónico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Marketing por correo directo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Catálogos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Marketing de respuesta directa por 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Marketing en punto de venta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Marketing por correo electrónico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5220072" y="1735063"/>
            <a:ext cx="28803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MERCHANDISIGN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Ubicación preferente del producto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Pilas y exposiciones masivas del producto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Contenedores descubiertos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Extensiones de lineal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Mástiles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Carteles rígidos sostenidos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Mensajes que se cuelgan de las paredes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cxnSp>
        <p:nvCxnSpPr>
          <p:cNvPr id="8" name="7 Conector angular"/>
          <p:cNvCxnSpPr/>
          <p:nvPr/>
        </p:nvCxnSpPr>
        <p:spPr>
          <a:xfrm>
            <a:off x="113297" y="1628800"/>
            <a:ext cx="8712968" cy="3816424"/>
          </a:xfrm>
          <a:prstGeom prst="bentConnector3">
            <a:avLst>
              <a:gd name="adj1" fmla="val 51203"/>
            </a:avLst>
          </a:prstGeom>
          <a:ln w="317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40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II.- Mezcla Promocional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Conjunto de elementos o herramientas que permiten la promoción de una empresa o producto.</a:t>
            </a:r>
          </a:p>
          <a:p>
            <a:pPr marL="0" indent="0">
              <a:buNone/>
            </a:pPr>
            <a:endParaRPr lang="es-MX" sz="2400" dirty="0" smtClean="0"/>
          </a:p>
          <a:p>
            <a:r>
              <a:rPr lang="es-MX" sz="2400" dirty="0"/>
              <a:t>Conocer la mezcla promocional y los elementos que la componen nos permite una mejor gestión de la promoción de nuestra empresa o producto, así como de las estrategias utilizadas para dicha promoción.</a:t>
            </a:r>
          </a:p>
        </p:txBody>
      </p:sp>
    </p:spTree>
    <p:extLst>
      <p:ext uri="{BB962C8B-B14F-4D97-AF65-F5344CB8AC3E}">
        <p14:creationId xmlns:p14="http://schemas.microsoft.com/office/powerpoint/2010/main" val="5316340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07504" y="404664"/>
            <a:ext cx="8928992" cy="4413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323528" y="47667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RESUMEN: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305386" y="98072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MEZCLA PROMOCIONAL</a:t>
            </a: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971600" y="1772816"/>
            <a:ext cx="28803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RELACIONES PÚBLICAS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Sostener proyectos de obras de caridad (con trabajo voluntario y otros recursos)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Participar en actividades de servicio a la comunidad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Patrocinar equipos deportivos de aficionados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Proveer fondos para las artes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Elaborar un boletín de empleados o clientes y distribuirlo en la comunidad, desplegados y visitas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5220072" y="1735063"/>
            <a:ext cx="28803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VENTAS PERSONALES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Seleccionar a los clientes que se van a visitar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Realizar presentaciones personalizadas para cada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Realizar demostraciones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Contratar vendedores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cxnSp>
        <p:nvCxnSpPr>
          <p:cNvPr id="8" name="7 Conector angular"/>
          <p:cNvCxnSpPr/>
          <p:nvPr/>
        </p:nvCxnSpPr>
        <p:spPr>
          <a:xfrm>
            <a:off x="113297" y="1628800"/>
            <a:ext cx="8712968" cy="3816424"/>
          </a:xfrm>
          <a:prstGeom prst="bentConnector3">
            <a:avLst>
              <a:gd name="adj1" fmla="val 51203"/>
            </a:avLst>
          </a:prstGeom>
          <a:ln w="31750" cmpd="sng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00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07504" y="404664"/>
            <a:ext cx="8928992" cy="44134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323528" y="47667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RESUMEN: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305386" y="98072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MEZCLA PROMOCIONAL</a:t>
            </a: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971600" y="1772816"/>
            <a:ext cx="28803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PROMOCIÓN DE VENTAS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Cupones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Descuentos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Concursos / Sorteos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Recompensas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Bonificaciones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Muestras gratuitas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Promociones en punto de venta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Artículos (vasos, tazas, plumas, lápices, mochilas Etc…)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5220072" y="1735063"/>
            <a:ext cx="28083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PUBLICIDAD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Volante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Perifoneo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Posters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Folletos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Periódico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Revista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Radio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Pantalla Gigante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Espectaculares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Televisión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Cine</a:t>
            </a:r>
          </a:p>
        </p:txBody>
      </p:sp>
      <p:cxnSp>
        <p:nvCxnSpPr>
          <p:cNvPr id="8" name="7 Conector angular"/>
          <p:cNvCxnSpPr/>
          <p:nvPr/>
        </p:nvCxnSpPr>
        <p:spPr>
          <a:xfrm>
            <a:off x="113297" y="1628800"/>
            <a:ext cx="8712968" cy="3816424"/>
          </a:xfrm>
          <a:prstGeom prst="bentConnector3">
            <a:avLst>
              <a:gd name="adj1" fmla="val 51203"/>
            </a:avLst>
          </a:prstGeom>
          <a:ln w="31750" cmpd="sng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9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PROYECTO FINAL UNIDAD II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1800" dirty="0" smtClean="0"/>
              <a:t>El alumno elaborará un plan de mezcla promocional de mercadotecnia, para la empresa que le fue asignada.</a:t>
            </a:r>
          </a:p>
          <a:p>
            <a:pPr marL="0" indent="0">
              <a:buNone/>
            </a:pPr>
            <a:r>
              <a:rPr lang="es-MX" sz="1800" dirty="0" smtClean="0"/>
              <a:t>REQUISITOS:</a:t>
            </a:r>
          </a:p>
          <a:p>
            <a:pPr>
              <a:buFont typeface="+mj-lt"/>
              <a:buAutoNum type="arabicPeriod"/>
            </a:pPr>
            <a:r>
              <a:rPr lang="es-MX" sz="1800" dirty="0" smtClean="0"/>
              <a:t>Portada</a:t>
            </a:r>
          </a:p>
          <a:p>
            <a:pPr>
              <a:buFont typeface="+mj-lt"/>
              <a:buAutoNum type="arabicPeriod"/>
            </a:pPr>
            <a:r>
              <a:rPr lang="es-MX" sz="1800" dirty="0" smtClean="0"/>
              <a:t>Introducción (descripción de la empresa, necesidades de promoción de la empresa en la región)</a:t>
            </a:r>
          </a:p>
          <a:p>
            <a:pPr>
              <a:buFont typeface="+mj-lt"/>
              <a:buAutoNum type="arabicPeriod"/>
            </a:pPr>
            <a:r>
              <a:rPr lang="es-MX" sz="1800" dirty="0" smtClean="0"/>
              <a:t>Desarrollo (selección de las herramientas de promoción seleccionadas de acuerdo al giro de la empresa, justificación de cada una de ellas, *cómo medir los resultados de cada herramienta, </a:t>
            </a:r>
            <a:r>
              <a:rPr lang="es-MX" sz="1500" b="1" i="1" dirty="0" smtClean="0"/>
              <a:t>propuesta sugerida de cada equipo</a:t>
            </a:r>
            <a:r>
              <a:rPr lang="es-MX" sz="18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s-MX" sz="1800" dirty="0" smtClean="0"/>
              <a:t>Conclusión (¿Qué aprendí en esta materia? ¿Cómo podré aplicar estos conocimientos en el futuro?)</a:t>
            </a:r>
          </a:p>
          <a:p>
            <a:pPr>
              <a:buFont typeface="+mj-lt"/>
              <a:buAutoNum type="arabicPeriod"/>
            </a:pPr>
            <a:r>
              <a:rPr lang="es-MX" sz="1800" dirty="0" smtClean="0"/>
              <a:t>Mínimo 6 cuartillas</a:t>
            </a:r>
          </a:p>
          <a:p>
            <a:pPr>
              <a:buFont typeface="+mj-lt"/>
              <a:buAutoNum type="arabicPeriod"/>
            </a:pPr>
            <a:endParaRPr lang="es-MX" sz="1800" dirty="0"/>
          </a:p>
          <a:p>
            <a:r>
              <a:rPr lang="es-MX" sz="1800" dirty="0" smtClean="0"/>
              <a:t>El trabajo se entregará en hojas blancas, y en folder.</a:t>
            </a:r>
          </a:p>
          <a:p>
            <a:r>
              <a:rPr lang="es-MX" sz="1800" dirty="0" smtClean="0"/>
              <a:t>Equipos de 2 personas.</a:t>
            </a:r>
          </a:p>
          <a:p>
            <a:r>
              <a:rPr lang="es-MX" sz="1800" dirty="0" smtClean="0"/>
              <a:t>La calificación será en base a la calidad del contenido del trabajo.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306732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CRITERIOS DE EVALUACION</a:t>
            </a:r>
            <a:endParaRPr lang="es-MX" sz="4000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169309"/>
              </p:ext>
            </p:extLst>
          </p:nvPr>
        </p:nvGraphicFramePr>
        <p:xfrm>
          <a:off x="467544" y="908720"/>
          <a:ext cx="8208911" cy="455621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24136"/>
                <a:gridCol w="5328592"/>
                <a:gridCol w="1656183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SEMANA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ACTIVIDADES</a:t>
                      </a:r>
                    </a:p>
                    <a:p>
                      <a:pPr algn="ctr"/>
                      <a:r>
                        <a:rPr lang="es-MX" dirty="0" smtClean="0"/>
                        <a:t>INDIVIDUAL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PORCENTAJE</a:t>
                      </a:r>
                      <a:endParaRPr lang="es-MX" dirty="0"/>
                    </a:p>
                  </a:txBody>
                  <a:tcPr/>
                </a:tc>
              </a:tr>
              <a:tr h="735469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1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Actividad</a:t>
                      </a:r>
                      <a:r>
                        <a:rPr lang="es-MX" sz="1200" baseline="0" dirty="0" smtClean="0"/>
                        <a:t> 1: Investigar toda la información de la empresa que les fue asignada en equipos de 2 personas.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/>
                        <a:t>15%</a:t>
                      </a:r>
                      <a:endParaRPr lang="es-MX" sz="2400" dirty="0"/>
                    </a:p>
                  </a:txBody>
                  <a:tcPr/>
                </a:tc>
              </a:tr>
              <a:tr h="612357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2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Actividad</a:t>
                      </a:r>
                      <a:r>
                        <a:rPr lang="es-MX" sz="1200" baseline="0" dirty="0" smtClean="0"/>
                        <a:t> 2:  Investigación y participación /no se entrega</a:t>
                      </a:r>
                    </a:p>
                    <a:p>
                      <a:r>
                        <a:rPr lang="es-MX" sz="1200" baseline="0" dirty="0" smtClean="0"/>
                        <a:t>Responder al cuestionario ¿Qué es publicidad BTL?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/>
                        <a:t>15%</a:t>
                      </a:r>
                      <a:endParaRPr lang="es-MX" sz="2400" dirty="0"/>
                    </a:p>
                  </a:txBody>
                  <a:tcPr/>
                </a:tc>
              </a:tr>
              <a:tr h="766072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3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Actividad 3: Debate:</a:t>
                      </a:r>
                    </a:p>
                    <a:p>
                      <a:r>
                        <a:rPr lang="es-MX" sz="1200" dirty="0" smtClean="0"/>
                        <a:t>Responder a las preguntas del cuestionario de Relaciones Públicas después</a:t>
                      </a:r>
                      <a:r>
                        <a:rPr lang="es-MX" sz="1200" baseline="0" dirty="0" smtClean="0"/>
                        <a:t> de ver los videos y escuchar la teoría.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/>
                        <a:t>15%</a:t>
                      </a:r>
                    </a:p>
                    <a:p>
                      <a:pPr algn="ctr"/>
                      <a:endParaRPr lang="es-MX" sz="2400" dirty="0"/>
                    </a:p>
                  </a:txBody>
                  <a:tcPr/>
                </a:tc>
              </a:tr>
              <a:tr h="807208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4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MX" sz="1200" dirty="0" smtClean="0"/>
                        <a:t>Actividad 4: Investigar los siguientes</a:t>
                      </a:r>
                      <a:r>
                        <a:rPr lang="es-MX" sz="1200" baseline="0" dirty="0" smtClean="0"/>
                        <a:t> conceptos:</a:t>
                      </a:r>
                    </a:p>
                    <a:p>
                      <a:pPr marL="0" indent="0">
                        <a:buNone/>
                      </a:pPr>
                      <a:r>
                        <a:rPr lang="es-MX" sz="1200" b="1" baseline="0" dirty="0" smtClean="0"/>
                        <a:t>Publicidad, Funciones de la Publicidad, Cuántos tipos de publicidad existen y en qué consisten cada uno de ellos.</a:t>
                      </a:r>
                      <a:endParaRPr lang="es-MX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/>
                        <a:t>15%</a:t>
                      </a:r>
                    </a:p>
                    <a:p>
                      <a:pPr algn="ctr"/>
                      <a:endParaRPr lang="es-MX" sz="2400" dirty="0"/>
                    </a:p>
                  </a:txBody>
                  <a:tcPr/>
                </a:tc>
              </a:tr>
              <a:tr h="195605"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Proyecto Final:</a:t>
                      </a:r>
                      <a:r>
                        <a:rPr lang="es-MX" sz="1200" baseline="0" dirty="0" smtClean="0"/>
                        <a:t> Elaborar un plan de </a:t>
                      </a:r>
                      <a:r>
                        <a:rPr lang="es-MX" sz="1200" b="1" baseline="0" dirty="0" smtClean="0"/>
                        <a:t>MEZCLA PROMOCIONAL DE MERCADOTECNIA</a:t>
                      </a:r>
                    </a:p>
                    <a:p>
                      <a:r>
                        <a:rPr lang="es-MX" sz="1200" b="1" baseline="0" dirty="0" smtClean="0"/>
                        <a:t>Se entregará por escrito.</a:t>
                      </a:r>
                      <a:endParaRPr lang="es-MX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/>
                        <a:t>40%</a:t>
                      </a:r>
                      <a:endParaRPr lang="es-MX" sz="24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Total</a:t>
                      </a:r>
                      <a:endParaRPr lang="es-MX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/>
                        <a:t>100%</a:t>
                      </a:r>
                      <a:endParaRPr lang="es-MX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54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DESGLOSE DE UNIDADES TEMÁTICAS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36766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203032"/>
                <a:gridCol w="1013284"/>
                <a:gridCol w="10132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UNIDAD</a:t>
                      </a:r>
                      <a:r>
                        <a:rPr lang="es-MX" baseline="0" dirty="0" smtClean="0"/>
                        <a:t> TEMÁTICA</a:t>
                      </a:r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HORAS</a:t>
                      </a:r>
                      <a:r>
                        <a:rPr lang="es-MX" baseline="0" dirty="0" smtClean="0"/>
                        <a:t> TOTALES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III. Proceso de Impresión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T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MX" dirty="0" smtClean="0"/>
                        <a:t>3.1. Técnicas de Impresión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MX" dirty="0" smtClean="0"/>
                        <a:t>3.2. Aplicaciones de las técnicas de impresión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MX" dirty="0" smtClean="0"/>
                        <a:t>Total de </a:t>
                      </a:r>
                      <a:r>
                        <a:rPr lang="es-MX" dirty="0" err="1" smtClean="0"/>
                        <a:t>Hrs</a:t>
                      </a:r>
                      <a:r>
                        <a:rPr lang="es-MX" dirty="0" smtClean="0"/>
                        <a:t>.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611560" y="4797152"/>
            <a:ext cx="8064896" cy="5040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755576" y="485986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Fecha probable de evaluación: 9 de Agosto, 2016.</a:t>
            </a:r>
          </a:p>
        </p:txBody>
      </p:sp>
    </p:spTree>
    <p:extLst>
      <p:ext uri="{BB962C8B-B14F-4D97-AF65-F5344CB8AC3E}">
        <p14:creationId xmlns:p14="http://schemas.microsoft.com/office/powerpoint/2010/main" val="105499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Conjunto de elementos o herramientas que permiten la promoción de una empresa o producto.</a:t>
            </a:r>
          </a:p>
          <a:p>
            <a:pPr marL="0" indent="0">
              <a:buNone/>
            </a:pPr>
            <a:endParaRPr lang="es-MX" sz="2400" dirty="0" smtClean="0"/>
          </a:p>
          <a:p>
            <a:r>
              <a:rPr lang="es-MX" sz="2400" dirty="0"/>
              <a:t>Conocer la mezcla promocional y los elementos que la componen nos permite una mejor gestión de la promoción de nuestra empresa o producto, así como de las estrategias utilizadas para dicha promoción.</a:t>
            </a:r>
          </a:p>
        </p:txBody>
      </p:sp>
    </p:spTree>
    <p:extLst>
      <p:ext uri="{BB962C8B-B14F-4D97-AF65-F5344CB8AC3E}">
        <p14:creationId xmlns:p14="http://schemas.microsoft.com/office/powerpoint/2010/main" val="58632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s-MX" sz="2400" dirty="0"/>
              <a:t>Es posible desarrollar estrategias de promoción para cada uno de los elementos que componen la mezcla promocional, pero antes de mencionarlos y señalar algunas estrategias para cada uno de ellos, cabe destacar que existen dos estrategias generales al momento de utilizar la mezcla promocional</a:t>
            </a:r>
            <a:r>
              <a:rPr lang="es-MX" sz="2400" dirty="0" smtClean="0"/>
              <a:t>:</a:t>
            </a:r>
          </a:p>
          <a:p>
            <a:pPr fontAlgn="base"/>
            <a:endParaRPr lang="es-MX" sz="2400" dirty="0"/>
          </a:p>
          <a:p>
            <a:pPr marL="0" indent="0" fontAlgn="base">
              <a:buNone/>
            </a:pPr>
            <a:r>
              <a:rPr lang="es-MX" sz="2400" i="1" dirty="0"/>
              <a:t>Estrategia de empuje</a:t>
            </a:r>
            <a:r>
              <a:rPr lang="es-MX" sz="2400" dirty="0"/>
              <a:t>: consiste en “empujar el producto” hacia el consumidor a través de actividades que inciten a los vendedores e intermediarios a vender el producto. Básicamente se da a través de la venta personal y la promoción de ventas</a:t>
            </a:r>
            <a:r>
              <a:rPr lang="es-MX" sz="2400" dirty="0" smtClean="0"/>
              <a:t>.</a:t>
            </a:r>
          </a:p>
          <a:p>
            <a:pPr marL="0" indent="0" fontAlgn="base">
              <a:buNone/>
            </a:pPr>
            <a:endParaRPr lang="es-MX" sz="2400" dirty="0"/>
          </a:p>
          <a:p>
            <a:pPr marL="0" indent="0" fontAlgn="base">
              <a:buNone/>
            </a:pPr>
            <a:r>
              <a:rPr lang="es-MX" sz="2400" i="1" dirty="0"/>
              <a:t>Estrategia de atracción</a:t>
            </a:r>
            <a:r>
              <a:rPr lang="es-MX" sz="2400" dirty="0"/>
              <a:t>: consiste en hacer que la demanda logre “atraer el producto” a través de actividades que inciten al consumidor a comprar el producto. Básicamente se da a través de la publicidad y la promoción de ventas.</a:t>
            </a:r>
          </a:p>
        </p:txBody>
      </p:sp>
    </p:spTree>
    <p:extLst>
      <p:ext uri="{BB962C8B-B14F-4D97-AF65-F5344CB8AC3E}">
        <p14:creationId xmlns:p14="http://schemas.microsoft.com/office/powerpoint/2010/main" val="369835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4716016" y="1628800"/>
            <a:ext cx="4248472" cy="5229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Mercadotecnia Directa</a:t>
            </a:r>
            <a:endParaRPr lang="es-MX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00808"/>
            <a:ext cx="4104456" cy="48245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b="1" dirty="0"/>
              <a:t>Conceptos Generales</a:t>
            </a:r>
            <a:endParaRPr lang="es-MX" dirty="0"/>
          </a:p>
          <a:p>
            <a:r>
              <a:rPr lang="es-MX" dirty="0"/>
              <a:t>La mercadotecnia directa es una disciplina de comunicación uno a uno que a través de distintos medios o herramientas provoca una reacción de respuesta inmediata y medible. 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244" y="1772816"/>
            <a:ext cx="3260455" cy="2376264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5220072" y="4581128"/>
            <a:ext cx="345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El objetivo principal es incrementar el impacto de los productos o servicios con su campo de clientes o prospectos específicos a fin de impulsar las ventas.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36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s-MX" sz="1800" dirty="0" smtClean="0"/>
              <a:t>Mercadotecnia Directa</a:t>
            </a:r>
            <a:endParaRPr lang="es-MX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0" y="1545381"/>
            <a:ext cx="4186808" cy="388843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s-MX" dirty="0" smtClean="0"/>
              <a:t>Su </a:t>
            </a:r>
            <a:r>
              <a:rPr lang="es-MX" dirty="0"/>
              <a:t>evolución se debe a los cambios constantes en la tecnología, el mercado, los consumidores y actualmente por las presiones producidas gracias a la crisis financiera que obliga a los </a:t>
            </a:r>
            <a:r>
              <a:rPr lang="es-MX" dirty="0" err="1"/>
              <a:t>mercadólogos</a:t>
            </a:r>
            <a:r>
              <a:rPr lang="es-MX" dirty="0"/>
              <a:t> a generar mayores ganancias en medio de una competencia fuerte.</a:t>
            </a:r>
          </a:p>
          <a:p>
            <a:pPr marL="0" indent="0">
              <a:lnSpc>
                <a:spcPct val="120000"/>
              </a:lnSpc>
              <a:buNone/>
            </a:pP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12976"/>
            <a:ext cx="3494478" cy="2429247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705250" y="1340768"/>
            <a:ext cx="3494478" cy="17281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940321" y="1466200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Últimamente las empresas se han acercado a la mercadotecnia directa dándole un mayor crecimiento.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5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4785977" y="836713"/>
            <a:ext cx="3970784" cy="54869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412776"/>
            <a:ext cx="3528392" cy="4925144"/>
          </a:xfrm>
        </p:spPr>
        <p:txBody>
          <a:bodyPr>
            <a:noAutofit/>
          </a:bodyPr>
          <a:lstStyle/>
          <a:p>
            <a:r>
              <a:rPr lang="es-MX" sz="1800" dirty="0" smtClean="0"/>
              <a:t>Antes </a:t>
            </a:r>
            <a:r>
              <a:rPr lang="es-MX" sz="1800" dirty="0"/>
              <a:t>hablar de Mercadotecnia Directa era sinónimo de correo publicitario, lo cual significaba envío de catálogos y promociones por este medio. Luego se sumó el teléfono y con él vinieron las ventas telefónicas y líneas de servicio, soporte y atención. Ahora la mercadotecnia directa también utiliza otros medios de comunicación directo bidireccionales que han surgido de las nuevas tecnologías como son los mensajes SMS y el email. 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5076056" y="4005064"/>
            <a:ext cx="3456384" cy="2318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s-MX" dirty="0" smtClean="0">
                <a:solidFill>
                  <a:schemeClr val="bg1"/>
                </a:solidFill>
              </a:rPr>
              <a:t>El ingenio de las empresas de mercadotecnia directa crece constantemente, abarcando cada vez más herramientas y maneras de utilizarlas.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s-MX" sz="1800" dirty="0" smtClean="0"/>
              <a:t>Mercadotecnia Directa</a:t>
            </a:r>
            <a:endParaRPr lang="es-MX" sz="1800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584" y="908720"/>
            <a:ext cx="2021872" cy="2304256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999" y="1289193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1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2438</Words>
  <Application>Microsoft Office PowerPoint</Application>
  <PresentationFormat>Presentación en pantalla (4:3)</PresentationFormat>
  <Paragraphs>349</Paragraphs>
  <Slides>44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5" baseType="lpstr">
      <vt:lpstr>Tema de Office</vt:lpstr>
      <vt:lpstr>DESGLOSE DE UNIDADES TEMÁTICAS</vt:lpstr>
      <vt:lpstr>CRITERIOS DE EVALUACION</vt:lpstr>
      <vt:lpstr>PROYECTO FINAL UNIDAD II</vt:lpstr>
      <vt:lpstr>II.- Mezcla Promocional</vt:lpstr>
      <vt:lpstr>Presentación de PowerPoint</vt:lpstr>
      <vt:lpstr>Presentación de PowerPoint</vt:lpstr>
      <vt:lpstr>Mercadotecnia Directa</vt:lpstr>
      <vt:lpstr>Mercadotecnia Directa</vt:lpstr>
      <vt:lpstr>Mercadotecnia Directa</vt:lpstr>
      <vt:lpstr>Mercadotecnia Directa</vt:lpstr>
      <vt:lpstr>Mercadotecnia Directa</vt:lpstr>
      <vt:lpstr>Características </vt:lpstr>
      <vt:lpstr>Presentación de PowerPoint</vt:lpstr>
      <vt:lpstr>Presentación de PowerPoint</vt:lpstr>
      <vt:lpstr>Presentación de PowerPoint</vt:lpstr>
      <vt:lpstr>Presentación de PowerPoint</vt:lpstr>
      <vt:lpstr>Merchandising</vt:lpstr>
      <vt:lpstr>Objetivos:</vt:lpstr>
      <vt:lpstr>Técnicas empleadas </vt:lpstr>
      <vt:lpstr>Técnicas empleadas </vt:lpstr>
      <vt:lpstr>Técnicas empleadas </vt:lpstr>
      <vt:lpstr>Presentación de PowerPoint</vt:lpstr>
      <vt:lpstr>Facing</vt:lpstr>
      <vt:lpstr>Presentación de PowerPoint</vt:lpstr>
      <vt:lpstr>Relaciones Públicas</vt:lpstr>
      <vt:lpstr>Relaciones Públicas</vt:lpstr>
      <vt:lpstr>Presentación de PowerPoint</vt:lpstr>
      <vt:lpstr>¿Cómo se construyen las R.P.?</vt:lpstr>
      <vt:lpstr>Ventas Personales</vt:lpstr>
      <vt:lpstr>Presentación de PowerPoint</vt:lpstr>
      <vt:lpstr>Ventajas</vt:lpstr>
      <vt:lpstr>Ventajas</vt:lpstr>
      <vt:lpstr>Cúando usar las ventas personales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PROYECTO FINAL UNIDAD II</vt:lpstr>
      <vt:lpstr>CRITERIOS DE EVALUACION</vt:lpstr>
      <vt:lpstr>DESGLOSE DE UNIDADES TEMÁTICAS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Comunicación Integral de Mercadotecnia</dc:title>
  <dc:creator>Rosa Isela</dc:creator>
  <cp:lastModifiedBy>Rosa Isela</cp:lastModifiedBy>
  <cp:revision>129</cp:revision>
  <dcterms:created xsi:type="dcterms:W3CDTF">2016-05-02T22:42:23Z</dcterms:created>
  <dcterms:modified xsi:type="dcterms:W3CDTF">2017-06-12T22:08:56Z</dcterms:modified>
</cp:coreProperties>
</file>