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3" r:id="rId7"/>
    <p:sldId id="271" r:id="rId8"/>
    <p:sldId id="267" r:id="rId9"/>
    <p:sldId id="268" r:id="rId10"/>
    <p:sldId id="266" r:id="rId11"/>
    <p:sldId id="270" r:id="rId12"/>
    <p:sldId id="265" r:id="rId13"/>
    <p:sldId id="26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7328E-92CB-4728-8DE2-A2A22326F0AE}" type="doc">
      <dgm:prSet loTypeId="urn:microsoft.com/office/officeart/2005/8/layout/chevron1" loCatId="process" qsTypeId="urn:microsoft.com/office/officeart/2005/8/quickstyle/simple1" qsCatId="simple" csTypeId="urn:microsoft.com/office/officeart/2005/8/colors/colorful5" csCatId="colorful" phldr="1"/>
      <dgm:spPr/>
    </dgm:pt>
    <dgm:pt modelId="{84646F1E-BD29-4175-9E2C-DAB25DDC266A}">
      <dgm:prSet phldrT="[Text]"/>
      <dgm:spPr/>
      <dgm:t>
        <a:bodyPr/>
        <a:lstStyle/>
        <a:p>
          <a:r>
            <a:rPr lang="en-IN" dirty="0"/>
            <a:t>28 –September decided the project</a:t>
          </a:r>
        </a:p>
      </dgm:t>
    </dgm:pt>
    <dgm:pt modelId="{517AE023-758B-4666-8F46-7D3BC720C5AE}" type="parTrans" cxnId="{0C0F45A8-CE04-4B54-87C6-5CE7D978ABE7}">
      <dgm:prSet/>
      <dgm:spPr/>
      <dgm:t>
        <a:bodyPr/>
        <a:lstStyle/>
        <a:p>
          <a:endParaRPr lang="en-IN"/>
        </a:p>
      </dgm:t>
    </dgm:pt>
    <dgm:pt modelId="{F298E36A-D15B-4B02-A5BC-C6EDC318E532}" type="sibTrans" cxnId="{0C0F45A8-CE04-4B54-87C6-5CE7D978ABE7}">
      <dgm:prSet/>
      <dgm:spPr/>
      <dgm:t>
        <a:bodyPr/>
        <a:lstStyle/>
        <a:p>
          <a:endParaRPr lang="en-IN"/>
        </a:p>
      </dgm:t>
    </dgm:pt>
    <dgm:pt modelId="{FDD767EF-7770-4471-A20F-12A7B0D0CE3E}">
      <dgm:prSet phldrT="[Text]"/>
      <dgm:spPr/>
      <dgm:t>
        <a:bodyPr/>
        <a:lstStyle/>
        <a:p>
          <a:r>
            <a:rPr lang="en-IN" dirty="0"/>
            <a:t>5 Oct received components</a:t>
          </a:r>
        </a:p>
      </dgm:t>
    </dgm:pt>
    <dgm:pt modelId="{48715466-6BFE-4528-8325-2CFBB45A95A3}" type="parTrans" cxnId="{6BEAE45A-ED6F-484B-AA51-BD228F8265A6}">
      <dgm:prSet/>
      <dgm:spPr/>
      <dgm:t>
        <a:bodyPr/>
        <a:lstStyle/>
        <a:p>
          <a:endParaRPr lang="en-IN"/>
        </a:p>
      </dgm:t>
    </dgm:pt>
    <dgm:pt modelId="{86F2EDA9-F2BA-4900-8E13-70C41941FC65}" type="sibTrans" cxnId="{6BEAE45A-ED6F-484B-AA51-BD228F8265A6}">
      <dgm:prSet/>
      <dgm:spPr/>
      <dgm:t>
        <a:bodyPr/>
        <a:lstStyle/>
        <a:p>
          <a:endParaRPr lang="en-IN"/>
        </a:p>
      </dgm:t>
    </dgm:pt>
    <dgm:pt modelId="{48C535B3-C649-4C48-95C9-02C74CA744EA}">
      <dgm:prSet phldrT="[Text]"/>
      <dgm:spPr/>
      <dgm:t>
        <a:bodyPr/>
        <a:lstStyle/>
        <a:p>
          <a:r>
            <a:rPr lang="en-IN" dirty="0"/>
            <a:t>Till 15 Oct Assembled Hardware and tested all components</a:t>
          </a:r>
        </a:p>
      </dgm:t>
    </dgm:pt>
    <dgm:pt modelId="{9203B6F3-6AB8-4766-AE30-5F345F0C01D2}" type="parTrans" cxnId="{8B617A1F-DA6E-4DA3-8814-541B53FDD77B}">
      <dgm:prSet/>
      <dgm:spPr/>
      <dgm:t>
        <a:bodyPr/>
        <a:lstStyle/>
        <a:p>
          <a:endParaRPr lang="en-IN"/>
        </a:p>
      </dgm:t>
    </dgm:pt>
    <dgm:pt modelId="{FBD5C68E-8196-4148-909C-201DD43A7B22}" type="sibTrans" cxnId="{8B617A1F-DA6E-4DA3-8814-541B53FDD77B}">
      <dgm:prSet/>
      <dgm:spPr/>
      <dgm:t>
        <a:bodyPr/>
        <a:lstStyle/>
        <a:p>
          <a:endParaRPr lang="en-IN"/>
        </a:p>
      </dgm:t>
    </dgm:pt>
    <dgm:pt modelId="{6742A05C-D41D-442C-92F6-D27666ED2EB1}">
      <dgm:prSet phldrT="[Text]"/>
      <dgm:spPr/>
      <dgm:t>
        <a:bodyPr/>
        <a:lstStyle/>
        <a:p>
          <a:r>
            <a:rPr lang="en-IN" dirty="0"/>
            <a:t>Till 22 Oct checked our obstacle avoidance algorithm</a:t>
          </a:r>
        </a:p>
      </dgm:t>
    </dgm:pt>
    <dgm:pt modelId="{A61E2A57-50DE-4985-850D-FF3008D69949}" type="parTrans" cxnId="{D28CE091-EE96-4D73-841B-38AF3F855D43}">
      <dgm:prSet/>
      <dgm:spPr/>
      <dgm:t>
        <a:bodyPr/>
        <a:lstStyle/>
        <a:p>
          <a:endParaRPr lang="en-IN"/>
        </a:p>
      </dgm:t>
    </dgm:pt>
    <dgm:pt modelId="{AB9C5B8D-C9BE-4F28-966E-2D4B83F862EF}" type="sibTrans" cxnId="{D28CE091-EE96-4D73-841B-38AF3F855D43}">
      <dgm:prSet/>
      <dgm:spPr/>
      <dgm:t>
        <a:bodyPr/>
        <a:lstStyle/>
        <a:p>
          <a:endParaRPr lang="en-IN"/>
        </a:p>
      </dgm:t>
    </dgm:pt>
    <dgm:pt modelId="{19DBB4A5-8669-469B-8B6A-982FB1262F9E}">
      <dgm:prSet phldrT="[Text]"/>
      <dgm:spPr/>
      <dgm:t>
        <a:bodyPr/>
        <a:lstStyle/>
        <a:p>
          <a:r>
            <a:rPr lang="en-IN" dirty="0"/>
            <a:t>Till 30 Oct Integrated </a:t>
          </a:r>
          <a:r>
            <a:rPr lang="en-IN" dirty="0" err="1"/>
            <a:t>thingspeak</a:t>
          </a:r>
          <a:r>
            <a:rPr lang="en-IN" dirty="0"/>
            <a:t> and made backend</a:t>
          </a:r>
        </a:p>
      </dgm:t>
    </dgm:pt>
    <dgm:pt modelId="{DC62430C-D685-4D38-8C02-EA04DCE65D75}" type="parTrans" cxnId="{A8C86DCE-8C3D-4158-9908-386EC8FADCC9}">
      <dgm:prSet/>
      <dgm:spPr/>
      <dgm:t>
        <a:bodyPr/>
        <a:lstStyle/>
        <a:p>
          <a:endParaRPr lang="en-IN"/>
        </a:p>
      </dgm:t>
    </dgm:pt>
    <dgm:pt modelId="{88A9D1DE-E6EB-4636-A561-0466497084BD}" type="sibTrans" cxnId="{A8C86DCE-8C3D-4158-9908-386EC8FADCC9}">
      <dgm:prSet/>
      <dgm:spPr/>
      <dgm:t>
        <a:bodyPr/>
        <a:lstStyle/>
        <a:p>
          <a:endParaRPr lang="en-IN"/>
        </a:p>
      </dgm:t>
    </dgm:pt>
    <dgm:pt modelId="{53C986F9-D44C-4F6C-8065-83F99C4E258A}">
      <dgm:prSet phldrT="[Text]"/>
      <dgm:spPr/>
      <dgm:t>
        <a:bodyPr/>
        <a:lstStyle/>
        <a:p>
          <a:r>
            <a:rPr lang="en-IN" dirty="0"/>
            <a:t>Completed frontend and integrated OM2M before </a:t>
          </a:r>
          <a:r>
            <a:rPr lang="en-IN" dirty="0" err="1"/>
            <a:t>endsem</a:t>
          </a:r>
          <a:endParaRPr lang="en-IN" dirty="0"/>
        </a:p>
      </dgm:t>
    </dgm:pt>
    <dgm:pt modelId="{CD54FA0B-D8DE-4A06-8C57-A7E3732F0311}" type="parTrans" cxnId="{9359B7A2-4C2A-495B-B3C4-C048D38FEE4C}">
      <dgm:prSet/>
      <dgm:spPr/>
      <dgm:t>
        <a:bodyPr/>
        <a:lstStyle/>
        <a:p>
          <a:endParaRPr lang="en-IN"/>
        </a:p>
      </dgm:t>
    </dgm:pt>
    <dgm:pt modelId="{DE7697D4-2D1D-4D24-A260-3888F21A3285}" type="sibTrans" cxnId="{9359B7A2-4C2A-495B-B3C4-C048D38FEE4C}">
      <dgm:prSet/>
      <dgm:spPr/>
      <dgm:t>
        <a:bodyPr/>
        <a:lstStyle/>
        <a:p>
          <a:endParaRPr lang="en-IN"/>
        </a:p>
      </dgm:t>
    </dgm:pt>
    <dgm:pt modelId="{6A0AACCC-7B84-4CFB-A2DF-7E08C88D4BA6}" type="pres">
      <dgm:prSet presAssocID="{03B7328E-92CB-4728-8DE2-A2A22326F0AE}" presName="Name0" presStyleCnt="0">
        <dgm:presLayoutVars>
          <dgm:dir/>
          <dgm:animLvl val="lvl"/>
          <dgm:resizeHandles val="exact"/>
        </dgm:presLayoutVars>
      </dgm:prSet>
      <dgm:spPr/>
    </dgm:pt>
    <dgm:pt modelId="{5B9530C0-A7B6-4910-A06E-C6475DC0B5A5}" type="pres">
      <dgm:prSet presAssocID="{84646F1E-BD29-4175-9E2C-DAB25DDC266A}" presName="parTxOnly" presStyleLbl="node1" presStyleIdx="0" presStyleCnt="6">
        <dgm:presLayoutVars>
          <dgm:chMax val="0"/>
          <dgm:chPref val="0"/>
          <dgm:bulletEnabled val="1"/>
        </dgm:presLayoutVars>
      </dgm:prSet>
      <dgm:spPr/>
    </dgm:pt>
    <dgm:pt modelId="{B79281E3-B3E2-4DDB-B99E-E433D7798A4D}" type="pres">
      <dgm:prSet presAssocID="{F298E36A-D15B-4B02-A5BC-C6EDC318E532}" presName="parTxOnlySpace" presStyleCnt="0"/>
      <dgm:spPr/>
    </dgm:pt>
    <dgm:pt modelId="{C5F0BA40-E4B3-43E3-B5D4-456FB8A603C3}" type="pres">
      <dgm:prSet presAssocID="{FDD767EF-7770-4471-A20F-12A7B0D0CE3E}" presName="parTxOnly" presStyleLbl="node1" presStyleIdx="1" presStyleCnt="6">
        <dgm:presLayoutVars>
          <dgm:chMax val="0"/>
          <dgm:chPref val="0"/>
          <dgm:bulletEnabled val="1"/>
        </dgm:presLayoutVars>
      </dgm:prSet>
      <dgm:spPr/>
    </dgm:pt>
    <dgm:pt modelId="{6A3C7CE7-6F64-47B3-A04C-CA5869224F3D}" type="pres">
      <dgm:prSet presAssocID="{86F2EDA9-F2BA-4900-8E13-70C41941FC65}" presName="parTxOnlySpace" presStyleCnt="0"/>
      <dgm:spPr/>
    </dgm:pt>
    <dgm:pt modelId="{967E655D-D847-4CA5-BC80-AB1FECDD5A6D}" type="pres">
      <dgm:prSet presAssocID="{48C535B3-C649-4C48-95C9-02C74CA744EA}" presName="parTxOnly" presStyleLbl="node1" presStyleIdx="2" presStyleCnt="6">
        <dgm:presLayoutVars>
          <dgm:chMax val="0"/>
          <dgm:chPref val="0"/>
          <dgm:bulletEnabled val="1"/>
        </dgm:presLayoutVars>
      </dgm:prSet>
      <dgm:spPr/>
    </dgm:pt>
    <dgm:pt modelId="{3960120E-2247-4166-9A68-708E553EC156}" type="pres">
      <dgm:prSet presAssocID="{FBD5C68E-8196-4148-909C-201DD43A7B22}" presName="parTxOnlySpace" presStyleCnt="0"/>
      <dgm:spPr/>
    </dgm:pt>
    <dgm:pt modelId="{141D7097-2109-4C73-B8B0-180E1E1F89D6}" type="pres">
      <dgm:prSet presAssocID="{6742A05C-D41D-442C-92F6-D27666ED2EB1}" presName="parTxOnly" presStyleLbl="node1" presStyleIdx="3" presStyleCnt="6">
        <dgm:presLayoutVars>
          <dgm:chMax val="0"/>
          <dgm:chPref val="0"/>
          <dgm:bulletEnabled val="1"/>
        </dgm:presLayoutVars>
      </dgm:prSet>
      <dgm:spPr/>
    </dgm:pt>
    <dgm:pt modelId="{D411FDA2-4B9D-4A46-826A-7D1590063085}" type="pres">
      <dgm:prSet presAssocID="{AB9C5B8D-C9BE-4F28-966E-2D4B83F862EF}" presName="parTxOnlySpace" presStyleCnt="0"/>
      <dgm:spPr/>
    </dgm:pt>
    <dgm:pt modelId="{04BAF10C-7B2E-4439-8D1E-B45E70B2F945}" type="pres">
      <dgm:prSet presAssocID="{19DBB4A5-8669-469B-8B6A-982FB1262F9E}" presName="parTxOnly" presStyleLbl="node1" presStyleIdx="4" presStyleCnt="6">
        <dgm:presLayoutVars>
          <dgm:chMax val="0"/>
          <dgm:chPref val="0"/>
          <dgm:bulletEnabled val="1"/>
        </dgm:presLayoutVars>
      </dgm:prSet>
      <dgm:spPr/>
    </dgm:pt>
    <dgm:pt modelId="{EC0824BC-F3B3-4EE4-AA73-2DDB3ACCF134}" type="pres">
      <dgm:prSet presAssocID="{88A9D1DE-E6EB-4636-A561-0466497084BD}" presName="parTxOnlySpace" presStyleCnt="0"/>
      <dgm:spPr/>
    </dgm:pt>
    <dgm:pt modelId="{07DE36FF-8365-4249-97DA-2F51C4FBB660}" type="pres">
      <dgm:prSet presAssocID="{53C986F9-D44C-4F6C-8065-83F99C4E258A}" presName="parTxOnly" presStyleLbl="node1" presStyleIdx="5" presStyleCnt="6">
        <dgm:presLayoutVars>
          <dgm:chMax val="0"/>
          <dgm:chPref val="0"/>
          <dgm:bulletEnabled val="1"/>
        </dgm:presLayoutVars>
      </dgm:prSet>
      <dgm:spPr/>
    </dgm:pt>
  </dgm:ptLst>
  <dgm:cxnLst>
    <dgm:cxn modelId="{42EEAA16-08D0-4CF4-8A6C-3E00F013782B}" type="presOf" srcId="{03B7328E-92CB-4728-8DE2-A2A22326F0AE}" destId="{6A0AACCC-7B84-4CFB-A2DF-7E08C88D4BA6}" srcOrd="0" destOrd="0" presId="urn:microsoft.com/office/officeart/2005/8/layout/chevron1"/>
    <dgm:cxn modelId="{8B617A1F-DA6E-4DA3-8814-541B53FDD77B}" srcId="{03B7328E-92CB-4728-8DE2-A2A22326F0AE}" destId="{48C535B3-C649-4C48-95C9-02C74CA744EA}" srcOrd="2" destOrd="0" parTransId="{9203B6F3-6AB8-4766-AE30-5F345F0C01D2}" sibTransId="{FBD5C68E-8196-4148-909C-201DD43A7B22}"/>
    <dgm:cxn modelId="{4F475339-76B0-4FF4-B33E-58DACB9F2820}" type="presOf" srcId="{84646F1E-BD29-4175-9E2C-DAB25DDC266A}" destId="{5B9530C0-A7B6-4910-A06E-C6475DC0B5A5}" srcOrd="0" destOrd="0" presId="urn:microsoft.com/office/officeart/2005/8/layout/chevron1"/>
    <dgm:cxn modelId="{E4F36F40-93B1-4425-9261-65D0777BEF82}" type="presOf" srcId="{53C986F9-D44C-4F6C-8065-83F99C4E258A}" destId="{07DE36FF-8365-4249-97DA-2F51C4FBB660}" srcOrd="0" destOrd="0" presId="urn:microsoft.com/office/officeart/2005/8/layout/chevron1"/>
    <dgm:cxn modelId="{110DB75E-1EE7-450F-A3F6-FC357490B8F8}" type="presOf" srcId="{FDD767EF-7770-4471-A20F-12A7B0D0CE3E}" destId="{C5F0BA40-E4B3-43E3-B5D4-456FB8A603C3}" srcOrd="0" destOrd="0" presId="urn:microsoft.com/office/officeart/2005/8/layout/chevron1"/>
    <dgm:cxn modelId="{62419162-E02B-4878-9992-EA8335BDD5BF}" type="presOf" srcId="{6742A05C-D41D-442C-92F6-D27666ED2EB1}" destId="{141D7097-2109-4C73-B8B0-180E1E1F89D6}" srcOrd="0" destOrd="0" presId="urn:microsoft.com/office/officeart/2005/8/layout/chevron1"/>
    <dgm:cxn modelId="{6BEAE45A-ED6F-484B-AA51-BD228F8265A6}" srcId="{03B7328E-92CB-4728-8DE2-A2A22326F0AE}" destId="{FDD767EF-7770-4471-A20F-12A7B0D0CE3E}" srcOrd="1" destOrd="0" parTransId="{48715466-6BFE-4528-8325-2CFBB45A95A3}" sibTransId="{86F2EDA9-F2BA-4900-8E13-70C41941FC65}"/>
    <dgm:cxn modelId="{CAEB8B8F-04CE-4FF8-9466-3B09F564D2C9}" type="presOf" srcId="{48C535B3-C649-4C48-95C9-02C74CA744EA}" destId="{967E655D-D847-4CA5-BC80-AB1FECDD5A6D}" srcOrd="0" destOrd="0" presId="urn:microsoft.com/office/officeart/2005/8/layout/chevron1"/>
    <dgm:cxn modelId="{D28CE091-EE96-4D73-841B-38AF3F855D43}" srcId="{03B7328E-92CB-4728-8DE2-A2A22326F0AE}" destId="{6742A05C-D41D-442C-92F6-D27666ED2EB1}" srcOrd="3" destOrd="0" parTransId="{A61E2A57-50DE-4985-850D-FF3008D69949}" sibTransId="{AB9C5B8D-C9BE-4F28-966E-2D4B83F862EF}"/>
    <dgm:cxn modelId="{9359B7A2-4C2A-495B-B3C4-C048D38FEE4C}" srcId="{03B7328E-92CB-4728-8DE2-A2A22326F0AE}" destId="{53C986F9-D44C-4F6C-8065-83F99C4E258A}" srcOrd="5" destOrd="0" parTransId="{CD54FA0B-D8DE-4A06-8C57-A7E3732F0311}" sibTransId="{DE7697D4-2D1D-4D24-A260-3888F21A3285}"/>
    <dgm:cxn modelId="{0C0F45A8-CE04-4B54-87C6-5CE7D978ABE7}" srcId="{03B7328E-92CB-4728-8DE2-A2A22326F0AE}" destId="{84646F1E-BD29-4175-9E2C-DAB25DDC266A}" srcOrd="0" destOrd="0" parTransId="{517AE023-758B-4666-8F46-7D3BC720C5AE}" sibTransId="{F298E36A-D15B-4B02-A5BC-C6EDC318E532}"/>
    <dgm:cxn modelId="{A8C86DCE-8C3D-4158-9908-386EC8FADCC9}" srcId="{03B7328E-92CB-4728-8DE2-A2A22326F0AE}" destId="{19DBB4A5-8669-469B-8B6A-982FB1262F9E}" srcOrd="4" destOrd="0" parTransId="{DC62430C-D685-4D38-8C02-EA04DCE65D75}" sibTransId="{88A9D1DE-E6EB-4636-A561-0466497084BD}"/>
    <dgm:cxn modelId="{D1E0B8E3-9160-40AB-A6D0-344E278E93A6}" type="presOf" srcId="{19DBB4A5-8669-469B-8B6A-982FB1262F9E}" destId="{04BAF10C-7B2E-4439-8D1E-B45E70B2F945}" srcOrd="0" destOrd="0" presId="urn:microsoft.com/office/officeart/2005/8/layout/chevron1"/>
    <dgm:cxn modelId="{CB193186-5011-4890-8E3E-F055C14B7E40}" type="presParOf" srcId="{6A0AACCC-7B84-4CFB-A2DF-7E08C88D4BA6}" destId="{5B9530C0-A7B6-4910-A06E-C6475DC0B5A5}" srcOrd="0" destOrd="0" presId="urn:microsoft.com/office/officeart/2005/8/layout/chevron1"/>
    <dgm:cxn modelId="{3E575684-9742-4815-BCE5-FD0023C2FB1C}" type="presParOf" srcId="{6A0AACCC-7B84-4CFB-A2DF-7E08C88D4BA6}" destId="{B79281E3-B3E2-4DDB-B99E-E433D7798A4D}" srcOrd="1" destOrd="0" presId="urn:microsoft.com/office/officeart/2005/8/layout/chevron1"/>
    <dgm:cxn modelId="{C63D3F41-B000-4C6F-8D34-0D3FFF500567}" type="presParOf" srcId="{6A0AACCC-7B84-4CFB-A2DF-7E08C88D4BA6}" destId="{C5F0BA40-E4B3-43E3-B5D4-456FB8A603C3}" srcOrd="2" destOrd="0" presId="urn:microsoft.com/office/officeart/2005/8/layout/chevron1"/>
    <dgm:cxn modelId="{AAE3F211-61CD-4C66-8387-8B27FE86157F}" type="presParOf" srcId="{6A0AACCC-7B84-4CFB-A2DF-7E08C88D4BA6}" destId="{6A3C7CE7-6F64-47B3-A04C-CA5869224F3D}" srcOrd="3" destOrd="0" presId="urn:microsoft.com/office/officeart/2005/8/layout/chevron1"/>
    <dgm:cxn modelId="{2EDD055C-72BA-491A-A435-9633A2F3C304}" type="presParOf" srcId="{6A0AACCC-7B84-4CFB-A2DF-7E08C88D4BA6}" destId="{967E655D-D847-4CA5-BC80-AB1FECDD5A6D}" srcOrd="4" destOrd="0" presId="urn:microsoft.com/office/officeart/2005/8/layout/chevron1"/>
    <dgm:cxn modelId="{D5CCF146-0C80-41A2-8DED-F3A00A676E4B}" type="presParOf" srcId="{6A0AACCC-7B84-4CFB-A2DF-7E08C88D4BA6}" destId="{3960120E-2247-4166-9A68-708E553EC156}" srcOrd="5" destOrd="0" presId="urn:microsoft.com/office/officeart/2005/8/layout/chevron1"/>
    <dgm:cxn modelId="{E3CC6CFA-7784-4682-868A-77CD9F959A31}" type="presParOf" srcId="{6A0AACCC-7B84-4CFB-A2DF-7E08C88D4BA6}" destId="{141D7097-2109-4C73-B8B0-180E1E1F89D6}" srcOrd="6" destOrd="0" presId="urn:microsoft.com/office/officeart/2005/8/layout/chevron1"/>
    <dgm:cxn modelId="{15FD6BCC-FE14-4FAA-BFCF-659A1C826156}" type="presParOf" srcId="{6A0AACCC-7B84-4CFB-A2DF-7E08C88D4BA6}" destId="{D411FDA2-4B9D-4A46-826A-7D1590063085}" srcOrd="7" destOrd="0" presId="urn:microsoft.com/office/officeart/2005/8/layout/chevron1"/>
    <dgm:cxn modelId="{F10E1B0C-D1BD-4A01-A8BF-1804C65C9FCB}" type="presParOf" srcId="{6A0AACCC-7B84-4CFB-A2DF-7E08C88D4BA6}" destId="{04BAF10C-7B2E-4439-8D1E-B45E70B2F945}" srcOrd="8" destOrd="0" presId="urn:microsoft.com/office/officeart/2005/8/layout/chevron1"/>
    <dgm:cxn modelId="{C5EC0FE5-A9C5-424F-B105-47654453A0A0}" type="presParOf" srcId="{6A0AACCC-7B84-4CFB-A2DF-7E08C88D4BA6}" destId="{EC0824BC-F3B3-4EE4-AA73-2DDB3ACCF134}" srcOrd="9" destOrd="0" presId="urn:microsoft.com/office/officeart/2005/8/layout/chevron1"/>
    <dgm:cxn modelId="{D4F319CA-9BAB-4DC5-A1C5-DBB59CD762BC}" type="presParOf" srcId="{6A0AACCC-7B84-4CFB-A2DF-7E08C88D4BA6}" destId="{07DE36FF-8365-4249-97DA-2F51C4FBB66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530C0-A7B6-4910-A06E-C6475DC0B5A5}">
      <dsp:nvSpPr>
        <dsp:cNvPr id="0" name=""/>
        <dsp:cNvSpPr/>
      </dsp:nvSpPr>
      <dsp:spPr>
        <a:xfrm>
          <a:off x="4836" y="1410989"/>
          <a:ext cx="1799332" cy="719732"/>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28 –September decided the project</a:t>
          </a:r>
        </a:p>
      </dsp:txBody>
      <dsp:txXfrm>
        <a:off x="364702" y="1410989"/>
        <a:ext cx="1079600" cy="719732"/>
      </dsp:txXfrm>
    </dsp:sp>
    <dsp:sp modelId="{C5F0BA40-E4B3-43E3-B5D4-456FB8A603C3}">
      <dsp:nvSpPr>
        <dsp:cNvPr id="0" name=""/>
        <dsp:cNvSpPr/>
      </dsp:nvSpPr>
      <dsp:spPr>
        <a:xfrm>
          <a:off x="1624235" y="1410989"/>
          <a:ext cx="1799332" cy="719732"/>
        </a:xfrm>
        <a:prstGeom prst="chevron">
          <a:avLst/>
        </a:prstGeom>
        <a:solidFill>
          <a:schemeClr val="accent5">
            <a:hueOff val="-661712"/>
            <a:satOff val="-3554"/>
            <a:lumOff val="12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5 Oct received components</a:t>
          </a:r>
        </a:p>
      </dsp:txBody>
      <dsp:txXfrm>
        <a:off x="1984101" y="1410989"/>
        <a:ext cx="1079600" cy="719732"/>
      </dsp:txXfrm>
    </dsp:sp>
    <dsp:sp modelId="{967E655D-D847-4CA5-BC80-AB1FECDD5A6D}">
      <dsp:nvSpPr>
        <dsp:cNvPr id="0" name=""/>
        <dsp:cNvSpPr/>
      </dsp:nvSpPr>
      <dsp:spPr>
        <a:xfrm>
          <a:off x="3243634" y="1410989"/>
          <a:ext cx="1799332" cy="719732"/>
        </a:xfrm>
        <a:prstGeom prst="chevron">
          <a:avLst/>
        </a:prstGeom>
        <a:solidFill>
          <a:schemeClr val="accent5">
            <a:hueOff val="-1323423"/>
            <a:satOff val="-7108"/>
            <a:lumOff val="2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Till 15 Oct Assembled Hardware and tested all components</a:t>
          </a:r>
        </a:p>
      </dsp:txBody>
      <dsp:txXfrm>
        <a:off x="3603500" y="1410989"/>
        <a:ext cx="1079600" cy="719732"/>
      </dsp:txXfrm>
    </dsp:sp>
    <dsp:sp modelId="{141D7097-2109-4C73-B8B0-180E1E1F89D6}">
      <dsp:nvSpPr>
        <dsp:cNvPr id="0" name=""/>
        <dsp:cNvSpPr/>
      </dsp:nvSpPr>
      <dsp:spPr>
        <a:xfrm>
          <a:off x="4863033" y="1410989"/>
          <a:ext cx="1799332" cy="719732"/>
        </a:xfrm>
        <a:prstGeom prst="chevron">
          <a:avLst/>
        </a:prstGeom>
        <a:solidFill>
          <a:schemeClr val="accent5">
            <a:hueOff val="-1985135"/>
            <a:satOff val="-10662"/>
            <a:lumOff val="3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Till 22 Oct checked our obstacle avoidance algorithm</a:t>
          </a:r>
        </a:p>
      </dsp:txBody>
      <dsp:txXfrm>
        <a:off x="5222899" y="1410989"/>
        <a:ext cx="1079600" cy="719732"/>
      </dsp:txXfrm>
    </dsp:sp>
    <dsp:sp modelId="{04BAF10C-7B2E-4439-8D1E-B45E70B2F945}">
      <dsp:nvSpPr>
        <dsp:cNvPr id="0" name=""/>
        <dsp:cNvSpPr/>
      </dsp:nvSpPr>
      <dsp:spPr>
        <a:xfrm>
          <a:off x="6482432" y="1410989"/>
          <a:ext cx="1799332" cy="719732"/>
        </a:xfrm>
        <a:prstGeom prst="chevron">
          <a:avLst/>
        </a:prstGeom>
        <a:solidFill>
          <a:schemeClr val="accent5">
            <a:hueOff val="-2646846"/>
            <a:satOff val="-14216"/>
            <a:lumOff val="486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Till 30 Oct Integrated </a:t>
          </a:r>
          <a:r>
            <a:rPr lang="en-IN" sz="1100" kern="1200" dirty="0" err="1"/>
            <a:t>thingspeak</a:t>
          </a:r>
          <a:r>
            <a:rPr lang="en-IN" sz="1100" kern="1200" dirty="0"/>
            <a:t> and made backend</a:t>
          </a:r>
        </a:p>
      </dsp:txBody>
      <dsp:txXfrm>
        <a:off x="6842298" y="1410989"/>
        <a:ext cx="1079600" cy="719732"/>
      </dsp:txXfrm>
    </dsp:sp>
    <dsp:sp modelId="{07DE36FF-8365-4249-97DA-2F51C4FBB660}">
      <dsp:nvSpPr>
        <dsp:cNvPr id="0" name=""/>
        <dsp:cNvSpPr/>
      </dsp:nvSpPr>
      <dsp:spPr>
        <a:xfrm>
          <a:off x="8101831" y="1410989"/>
          <a:ext cx="1799332" cy="719732"/>
        </a:xfrm>
        <a:prstGeom prst="chevron">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t>Completed frontend and integrated OM2M before </a:t>
          </a:r>
          <a:r>
            <a:rPr lang="en-IN" sz="1100" kern="1200" dirty="0" err="1"/>
            <a:t>endsem</a:t>
          </a:r>
          <a:endParaRPr lang="en-IN" sz="1100" kern="1200" dirty="0"/>
        </a:p>
      </dsp:txBody>
      <dsp:txXfrm>
        <a:off x="8461697" y="1410989"/>
        <a:ext cx="1079600" cy="7197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fif"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24E3-37D9-5C23-B452-98EF4CF117B2}"/>
              </a:ext>
            </a:extLst>
          </p:cNvPr>
          <p:cNvSpPr>
            <a:spLocks noGrp="1"/>
          </p:cNvSpPr>
          <p:nvPr>
            <p:ph type="ctrTitle"/>
          </p:nvPr>
        </p:nvSpPr>
        <p:spPr>
          <a:xfrm>
            <a:off x="1876424" y="1122363"/>
            <a:ext cx="8791575" cy="1468437"/>
          </a:xfrm>
        </p:spPr>
        <p:txBody>
          <a:bodyPr/>
          <a:lstStyle/>
          <a:p>
            <a:pPr algn="ctr"/>
            <a:r>
              <a:rPr lang="en-US" dirty="0"/>
              <a:t>Obstacle Avoidance for Ground Robot </a:t>
            </a:r>
            <a:endParaRPr lang="en-IN" dirty="0"/>
          </a:p>
        </p:txBody>
      </p:sp>
      <p:sp>
        <p:nvSpPr>
          <p:cNvPr id="3" name="Subtitle 2">
            <a:extLst>
              <a:ext uri="{FF2B5EF4-FFF2-40B4-BE49-F238E27FC236}">
                <a16:creationId xmlns:a16="http://schemas.microsoft.com/office/drawing/2014/main" id="{A4D603F4-350F-AC5F-FCC1-3932E9712AB3}"/>
              </a:ext>
            </a:extLst>
          </p:cNvPr>
          <p:cNvSpPr>
            <a:spLocks noGrp="1"/>
          </p:cNvSpPr>
          <p:nvPr>
            <p:ph type="subTitle" idx="1"/>
          </p:nvPr>
        </p:nvSpPr>
        <p:spPr>
          <a:xfrm>
            <a:off x="1876424" y="2590800"/>
            <a:ext cx="8791575" cy="3448050"/>
          </a:xfrm>
        </p:spPr>
        <p:txBody>
          <a:bodyPr>
            <a:normAutofit fontScale="92500" lnSpcReduction="20000"/>
          </a:bodyPr>
          <a:lstStyle/>
          <a:p>
            <a:pPr algn="ctr"/>
            <a:r>
              <a:rPr lang="en-IN" cap="none" dirty="0">
                <a:solidFill>
                  <a:schemeClr val="tx1"/>
                </a:solidFill>
              </a:rPr>
              <a:t>Team 6 – ESW </a:t>
            </a:r>
            <a:r>
              <a:rPr lang="en-IN" cap="none" dirty="0" err="1">
                <a:solidFill>
                  <a:schemeClr val="tx1"/>
                </a:solidFill>
              </a:rPr>
              <a:t>PeePs</a:t>
            </a:r>
            <a:endParaRPr lang="en-IN" cap="none" dirty="0">
              <a:solidFill>
                <a:schemeClr val="tx1"/>
              </a:solidFill>
            </a:endParaRPr>
          </a:p>
          <a:p>
            <a:pPr algn="ctr"/>
            <a:r>
              <a:rPr lang="en-IN" cap="none" dirty="0">
                <a:solidFill>
                  <a:schemeClr val="tx1"/>
                </a:solidFill>
              </a:rPr>
              <a:t>Project 10</a:t>
            </a:r>
          </a:p>
          <a:p>
            <a:pPr algn="ctr"/>
            <a:r>
              <a:rPr lang="en-IN" cap="none" dirty="0">
                <a:solidFill>
                  <a:schemeClr val="tx1"/>
                </a:solidFill>
              </a:rPr>
              <a:t>Date – 28 / 11 / 22 </a:t>
            </a:r>
          </a:p>
          <a:p>
            <a:pPr algn="ctr"/>
            <a:r>
              <a:rPr lang="en-IN" cap="none" dirty="0">
                <a:solidFill>
                  <a:schemeClr val="tx1"/>
                </a:solidFill>
              </a:rPr>
              <a:t>Team Members :</a:t>
            </a:r>
          </a:p>
          <a:p>
            <a:pPr algn="ctr"/>
            <a:r>
              <a:rPr lang="en-IN" cap="none" dirty="0" err="1">
                <a:solidFill>
                  <a:schemeClr val="tx1"/>
                </a:solidFill>
              </a:rPr>
              <a:t>M</a:t>
            </a:r>
            <a:r>
              <a:rPr lang="en-IN" cap="none" dirty="0" err="1">
                <a:solidFill>
                  <a:schemeClr val="tx1"/>
                </a:solidFill>
                <a:latin typeface="Calibri" panose="020F0502020204030204" pitchFamily="34" charset="0"/>
                <a:cs typeface="Calibri" panose="020F0502020204030204" pitchFamily="34" charset="0"/>
              </a:rPr>
              <a:t>itansh</a:t>
            </a:r>
            <a:r>
              <a:rPr lang="en-IN" cap="none" dirty="0">
                <a:solidFill>
                  <a:schemeClr val="tx1"/>
                </a:solidFill>
                <a:latin typeface="Calibri" panose="020F0502020204030204" pitchFamily="34" charset="0"/>
                <a:cs typeface="Calibri" panose="020F0502020204030204" pitchFamily="34" charset="0"/>
              </a:rPr>
              <a:t> </a:t>
            </a:r>
            <a:r>
              <a:rPr lang="en-IN" cap="none" dirty="0" err="1">
                <a:solidFill>
                  <a:schemeClr val="tx1"/>
                </a:solidFill>
                <a:latin typeface="Calibri" panose="020F0502020204030204" pitchFamily="34" charset="0"/>
                <a:cs typeface="Calibri" panose="020F0502020204030204" pitchFamily="34" charset="0"/>
              </a:rPr>
              <a:t>Kayathwal</a:t>
            </a:r>
            <a:endParaRPr lang="en-IN" cap="none" dirty="0">
              <a:solidFill>
                <a:schemeClr val="tx1"/>
              </a:solidFill>
              <a:latin typeface="Calibri" panose="020F0502020204030204" pitchFamily="34" charset="0"/>
              <a:cs typeface="Calibri" panose="020F0502020204030204" pitchFamily="34" charset="0"/>
            </a:endParaRPr>
          </a:p>
          <a:p>
            <a:pPr algn="ctr"/>
            <a:r>
              <a:rPr lang="en-IN" cap="none" dirty="0">
                <a:solidFill>
                  <a:schemeClr val="tx1"/>
                </a:solidFill>
              </a:rPr>
              <a:t>Vineeth Bhat</a:t>
            </a:r>
          </a:p>
          <a:p>
            <a:pPr algn="ctr"/>
            <a:r>
              <a:rPr lang="en-IN" cap="none" dirty="0">
                <a:solidFill>
                  <a:schemeClr val="tx1"/>
                </a:solidFill>
              </a:rPr>
              <a:t>Chirag Jain</a:t>
            </a:r>
          </a:p>
          <a:p>
            <a:pPr algn="ctr"/>
            <a:r>
              <a:rPr lang="en-IN" cap="none" dirty="0">
                <a:solidFill>
                  <a:schemeClr val="tx1"/>
                </a:solidFill>
              </a:rPr>
              <a:t>Pratham Priyank Thakkar</a:t>
            </a:r>
            <a:endParaRPr lang="en-IN" dirty="0">
              <a:solidFill>
                <a:schemeClr val="tx1"/>
              </a:solidFill>
            </a:endParaRPr>
          </a:p>
        </p:txBody>
      </p:sp>
    </p:spTree>
    <p:extLst>
      <p:ext uri="{BB962C8B-B14F-4D97-AF65-F5344CB8AC3E}">
        <p14:creationId xmlns:p14="http://schemas.microsoft.com/office/powerpoint/2010/main" val="135092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832A-5A5C-5231-7795-97607A60EA92}"/>
              </a:ext>
            </a:extLst>
          </p:cNvPr>
          <p:cNvSpPr>
            <a:spLocks noGrp="1"/>
          </p:cNvSpPr>
          <p:nvPr>
            <p:ph type="title"/>
          </p:nvPr>
        </p:nvSpPr>
        <p:spPr>
          <a:xfrm>
            <a:off x="1141413" y="618518"/>
            <a:ext cx="9905998" cy="745061"/>
          </a:xfrm>
        </p:spPr>
        <p:txBody>
          <a:bodyPr/>
          <a:lstStyle/>
          <a:p>
            <a:r>
              <a:rPr lang="en-IN" dirty="0" err="1"/>
              <a:t>DASHboard</a:t>
            </a:r>
            <a:endParaRPr lang="en-IN" dirty="0"/>
          </a:p>
        </p:txBody>
      </p:sp>
      <p:sp>
        <p:nvSpPr>
          <p:cNvPr id="3" name="Content Placeholder 2">
            <a:extLst>
              <a:ext uri="{FF2B5EF4-FFF2-40B4-BE49-F238E27FC236}">
                <a16:creationId xmlns:a16="http://schemas.microsoft.com/office/drawing/2014/main" id="{81059898-AA27-9908-D713-721A66094FA8}"/>
              </a:ext>
            </a:extLst>
          </p:cNvPr>
          <p:cNvSpPr>
            <a:spLocks noGrp="1"/>
          </p:cNvSpPr>
          <p:nvPr>
            <p:ph idx="1"/>
          </p:nvPr>
        </p:nvSpPr>
        <p:spPr>
          <a:xfrm>
            <a:off x="1141412" y="1363579"/>
            <a:ext cx="9905999" cy="4427622"/>
          </a:xfrm>
        </p:spPr>
        <p:txBody>
          <a:bodyPr>
            <a:normAutofit fontScale="92500" lnSpcReduction="10000"/>
          </a:bodyPr>
          <a:lstStyle/>
          <a:p>
            <a:pPr algn="just"/>
            <a:r>
              <a:rPr lang="en-US" dirty="0"/>
              <a:t>The dashboard shows us a visual representation of the robot's navigation by plotting its current location and providing other useful data, such as the number of obstacles the robot has encountered and the various turns it has made.</a:t>
            </a:r>
          </a:p>
          <a:p>
            <a:pPr algn="just"/>
            <a:r>
              <a:rPr lang="en-US" dirty="0"/>
              <a:t>The dashboard also offers a users specific interface.</a:t>
            </a:r>
          </a:p>
          <a:p>
            <a:pPr algn="just"/>
            <a:r>
              <a:rPr lang="en-US" dirty="0"/>
              <a:t>The dashboard is made up of a front end that runs in the user's browser and a back end that runs on a </a:t>
            </a:r>
            <a:r>
              <a:rPr lang="en-US" dirty="0" err="1"/>
              <a:t>centralised</a:t>
            </a:r>
            <a:r>
              <a:rPr lang="en-US" dirty="0"/>
              <a:t> server.</a:t>
            </a:r>
          </a:p>
          <a:p>
            <a:pPr algn="just"/>
            <a:r>
              <a:rPr lang="en-US" dirty="0"/>
              <a:t>The om2m server notifies the backend with the raw data.</a:t>
            </a:r>
          </a:p>
          <a:p>
            <a:pPr algn="just"/>
            <a:r>
              <a:rPr lang="en-US" dirty="0"/>
              <a:t>To determine the coordinates of the robot's position, the backend processes the raw data.</a:t>
            </a:r>
          </a:p>
          <a:p>
            <a:pPr algn="just"/>
            <a:r>
              <a:rPr lang="en-US" dirty="0"/>
              <a:t>Then the backend  provides this processed data to the frontend.</a:t>
            </a:r>
            <a:endParaRPr lang="en-IN" dirty="0"/>
          </a:p>
        </p:txBody>
      </p:sp>
    </p:spTree>
    <p:extLst>
      <p:ext uri="{BB962C8B-B14F-4D97-AF65-F5344CB8AC3E}">
        <p14:creationId xmlns:p14="http://schemas.microsoft.com/office/powerpoint/2010/main" val="389030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8498197C-08D0-3F2C-B7D4-4C9BD22B4E48}"/>
              </a:ext>
            </a:extLst>
          </p:cNvPr>
          <p:cNvSpPr>
            <a:spLocks noChangeAspect="1" noChangeArrowheads="1"/>
          </p:cNvSpPr>
          <p:nvPr/>
        </p:nvSpPr>
        <p:spPr bwMode="auto">
          <a:xfrm>
            <a:off x="5943600" y="3276600"/>
            <a:ext cx="1657350" cy="1657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80E00243-8C3F-639C-6CDF-DE485A20AF7F}"/>
              </a:ext>
            </a:extLst>
          </p:cNvPr>
          <p:cNvPicPr>
            <a:picLocks noChangeAspect="1"/>
          </p:cNvPicPr>
          <p:nvPr/>
        </p:nvPicPr>
        <p:blipFill rotWithShape="1">
          <a:blip r:embed="rId2"/>
          <a:srcRect t="38611"/>
          <a:stretch/>
        </p:blipFill>
        <p:spPr>
          <a:xfrm>
            <a:off x="2734627" y="632013"/>
            <a:ext cx="6857048" cy="5593974"/>
          </a:xfrm>
          <a:prstGeom prst="rect">
            <a:avLst/>
          </a:prstGeom>
        </p:spPr>
      </p:pic>
    </p:spTree>
    <p:extLst>
      <p:ext uri="{BB962C8B-B14F-4D97-AF65-F5344CB8AC3E}">
        <p14:creationId xmlns:p14="http://schemas.microsoft.com/office/powerpoint/2010/main" val="200439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B64-E0E3-6E9E-1435-BFCC0F0606FE}"/>
              </a:ext>
            </a:extLst>
          </p:cNvPr>
          <p:cNvSpPr>
            <a:spLocks noGrp="1"/>
          </p:cNvSpPr>
          <p:nvPr>
            <p:ph type="title"/>
          </p:nvPr>
        </p:nvSpPr>
        <p:spPr/>
        <p:txBody>
          <a:bodyPr/>
          <a:lstStyle/>
          <a:p>
            <a:pPr algn="ctr"/>
            <a:r>
              <a:rPr lang="en-IN" dirty="0"/>
              <a:t>Challenges FACED</a:t>
            </a:r>
          </a:p>
        </p:txBody>
      </p:sp>
      <p:sp>
        <p:nvSpPr>
          <p:cNvPr id="3" name="Content Placeholder 2">
            <a:extLst>
              <a:ext uri="{FF2B5EF4-FFF2-40B4-BE49-F238E27FC236}">
                <a16:creationId xmlns:a16="http://schemas.microsoft.com/office/drawing/2014/main" id="{AE2A307B-08DB-6C3C-7AA9-0C60A3F05F81}"/>
              </a:ext>
            </a:extLst>
          </p:cNvPr>
          <p:cNvSpPr>
            <a:spLocks noGrp="1"/>
          </p:cNvSpPr>
          <p:nvPr>
            <p:ph idx="1"/>
          </p:nvPr>
        </p:nvSpPr>
        <p:spPr/>
        <p:txBody>
          <a:bodyPr/>
          <a:lstStyle/>
          <a:p>
            <a:pPr algn="just"/>
            <a:r>
              <a:rPr lang="en-IN" dirty="0"/>
              <a:t>Hardware difficulties</a:t>
            </a:r>
          </a:p>
          <a:p>
            <a:pPr algn="just"/>
            <a:r>
              <a:rPr lang="en-IN" dirty="0" err="1"/>
              <a:t>WiFi</a:t>
            </a:r>
            <a:r>
              <a:rPr lang="en-IN" dirty="0"/>
              <a:t> connection problems with Arduino Uno rev 2</a:t>
            </a:r>
          </a:p>
          <a:p>
            <a:pPr algn="just"/>
            <a:r>
              <a:rPr lang="en-IN" dirty="0"/>
              <a:t>We also sent data to MongoDB to ensure that we have extra copies of the data in case of crashes (e.g. crash in OneM2M) so as to avoid single point failure but had to scrape the complete work because Arduino Uno Rev 2 wasn’t able to connect properly. </a:t>
            </a:r>
          </a:p>
        </p:txBody>
      </p:sp>
    </p:spTree>
    <p:extLst>
      <p:ext uri="{BB962C8B-B14F-4D97-AF65-F5344CB8AC3E}">
        <p14:creationId xmlns:p14="http://schemas.microsoft.com/office/powerpoint/2010/main" val="28679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3F9F-C877-5D28-5BA7-A172C34A8971}"/>
              </a:ext>
            </a:extLst>
          </p:cNvPr>
          <p:cNvSpPr>
            <a:spLocks noGrp="1"/>
          </p:cNvSpPr>
          <p:nvPr>
            <p:ph type="title"/>
          </p:nvPr>
        </p:nvSpPr>
        <p:spPr/>
        <p:txBody>
          <a:bodyPr/>
          <a:lstStyle/>
          <a:p>
            <a:pPr algn="ctr"/>
            <a:r>
              <a:rPr lang="en-IN" dirty="0"/>
              <a:t>Timeline</a:t>
            </a:r>
          </a:p>
        </p:txBody>
      </p:sp>
      <p:graphicFrame>
        <p:nvGraphicFramePr>
          <p:cNvPr id="4" name="Content Placeholder 3">
            <a:extLst>
              <a:ext uri="{FF2B5EF4-FFF2-40B4-BE49-F238E27FC236}">
                <a16:creationId xmlns:a16="http://schemas.microsoft.com/office/drawing/2014/main" id="{7AC02A76-21DE-A7CE-55A3-83C81445C17A}"/>
              </a:ext>
            </a:extLst>
          </p:cNvPr>
          <p:cNvGraphicFramePr>
            <a:graphicFrameLocks noGrp="1"/>
          </p:cNvGraphicFramePr>
          <p:nvPr>
            <p:ph idx="1"/>
            <p:extLst>
              <p:ext uri="{D42A27DB-BD31-4B8C-83A1-F6EECF244321}">
                <p14:modId xmlns:p14="http://schemas.microsoft.com/office/powerpoint/2010/main" val="390299673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64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449D-3DD4-E991-886F-20D6CFDF34D6}"/>
              </a:ext>
            </a:extLst>
          </p:cNvPr>
          <p:cNvSpPr>
            <a:spLocks noGrp="1"/>
          </p:cNvSpPr>
          <p:nvPr>
            <p:ph type="title"/>
          </p:nvPr>
        </p:nvSpPr>
        <p:spPr>
          <a:xfrm>
            <a:off x="1141413" y="618517"/>
            <a:ext cx="9905998" cy="2515207"/>
          </a:xfrm>
        </p:spPr>
        <p:txBody>
          <a:bodyPr/>
          <a:lstStyle/>
          <a:p>
            <a:pPr algn="ctr"/>
            <a:r>
              <a:rPr lang="en-IN" dirty="0"/>
              <a:t>THANK </a:t>
            </a:r>
            <a:r>
              <a:rPr lang="en-IN" dirty="0" err="1"/>
              <a:t>YOu</a:t>
            </a:r>
            <a:endParaRPr lang="en-IN" dirty="0"/>
          </a:p>
        </p:txBody>
      </p:sp>
      <p:sp>
        <p:nvSpPr>
          <p:cNvPr id="3" name="Content Placeholder 2">
            <a:extLst>
              <a:ext uri="{FF2B5EF4-FFF2-40B4-BE49-F238E27FC236}">
                <a16:creationId xmlns:a16="http://schemas.microsoft.com/office/drawing/2014/main" id="{012A4C2E-411D-E9CB-5B22-EA19891B3A75}"/>
              </a:ext>
            </a:extLst>
          </p:cNvPr>
          <p:cNvSpPr>
            <a:spLocks noGrp="1"/>
          </p:cNvSpPr>
          <p:nvPr>
            <p:ph idx="1"/>
          </p:nvPr>
        </p:nvSpPr>
        <p:spPr>
          <a:xfrm>
            <a:off x="1141412" y="2867025"/>
            <a:ext cx="9905999" cy="2924176"/>
          </a:xfrm>
        </p:spPr>
        <p:txBody>
          <a:bodyPr/>
          <a:lstStyle/>
          <a:p>
            <a:r>
              <a:rPr lang="en-IN" dirty="0"/>
              <a:t>Team 6 :</a:t>
            </a:r>
          </a:p>
          <a:p>
            <a:pPr lvl="1"/>
            <a:r>
              <a:rPr lang="en-IN" dirty="0"/>
              <a:t>Vineeth Bhat (2021101103)</a:t>
            </a:r>
          </a:p>
          <a:p>
            <a:pPr lvl="1"/>
            <a:r>
              <a:rPr lang="en-IN" dirty="0"/>
              <a:t>Chirag Jain (2021101100)</a:t>
            </a:r>
          </a:p>
          <a:p>
            <a:pPr lvl="1"/>
            <a:r>
              <a:rPr lang="en-IN" dirty="0" err="1"/>
              <a:t>Mitansh</a:t>
            </a:r>
            <a:r>
              <a:rPr lang="en-IN" dirty="0"/>
              <a:t> </a:t>
            </a:r>
            <a:r>
              <a:rPr lang="en-IN" dirty="0" err="1"/>
              <a:t>Kayathwal</a:t>
            </a:r>
            <a:r>
              <a:rPr lang="en-IN" dirty="0"/>
              <a:t> </a:t>
            </a:r>
            <a:r>
              <a:rPr lang="en-IN"/>
              <a:t>(2021101020)</a:t>
            </a:r>
            <a:endParaRPr lang="en-IN" dirty="0"/>
          </a:p>
          <a:p>
            <a:pPr lvl="1"/>
            <a:r>
              <a:rPr lang="en-IN" dirty="0"/>
              <a:t>Pratham Thakkar (2021101077)</a:t>
            </a:r>
          </a:p>
        </p:txBody>
      </p:sp>
    </p:spTree>
    <p:extLst>
      <p:ext uri="{BB962C8B-B14F-4D97-AF65-F5344CB8AC3E}">
        <p14:creationId xmlns:p14="http://schemas.microsoft.com/office/powerpoint/2010/main" val="78904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3364-828A-3312-B4F1-CE09D033FC52}"/>
              </a:ext>
            </a:extLst>
          </p:cNvPr>
          <p:cNvSpPr>
            <a:spLocks noGrp="1"/>
          </p:cNvSpPr>
          <p:nvPr>
            <p:ph type="title"/>
          </p:nvPr>
        </p:nvSpPr>
        <p:spPr/>
        <p:txBody>
          <a:bodyPr/>
          <a:lstStyle/>
          <a:p>
            <a:pPr algn="ctr"/>
            <a:r>
              <a:rPr lang="en-IN" dirty="0" err="1"/>
              <a:t>ProBlem</a:t>
            </a:r>
            <a:r>
              <a:rPr lang="en-IN" dirty="0"/>
              <a:t> Statement</a:t>
            </a:r>
          </a:p>
        </p:txBody>
      </p:sp>
      <p:sp>
        <p:nvSpPr>
          <p:cNvPr id="3" name="Content Placeholder 2">
            <a:extLst>
              <a:ext uri="{FF2B5EF4-FFF2-40B4-BE49-F238E27FC236}">
                <a16:creationId xmlns:a16="http://schemas.microsoft.com/office/drawing/2014/main" id="{08A7AE52-A6FA-001D-D10A-F65FCB72BFC2}"/>
              </a:ext>
            </a:extLst>
          </p:cNvPr>
          <p:cNvSpPr>
            <a:spLocks noGrp="1"/>
          </p:cNvSpPr>
          <p:nvPr>
            <p:ph idx="1"/>
          </p:nvPr>
        </p:nvSpPr>
        <p:spPr/>
        <p:txBody>
          <a:bodyPr/>
          <a:lstStyle/>
          <a:p>
            <a:pPr algn="just"/>
            <a:r>
              <a:rPr lang="en-US" dirty="0"/>
              <a:t>The goal of this project is to build an autonomous robot that can avoid obstacles.</a:t>
            </a:r>
          </a:p>
          <a:p>
            <a:pPr algn="just"/>
            <a:r>
              <a:rPr lang="en-US" dirty="0"/>
              <a:t>While moving forward, the robot will automatically detect obstacles and change its course to avoid them.</a:t>
            </a:r>
          </a:p>
          <a:p>
            <a:pPr algn="just"/>
            <a:r>
              <a:rPr lang="en-US" dirty="0"/>
              <a:t>A web application will show the robot's current position and orientation in relation to its starting position. It also shows the number of obstacles detected versus time and the various directions taken by the robot.</a:t>
            </a:r>
            <a:endParaRPr lang="en-IN" dirty="0"/>
          </a:p>
        </p:txBody>
      </p:sp>
    </p:spTree>
    <p:extLst>
      <p:ext uri="{BB962C8B-B14F-4D97-AF65-F5344CB8AC3E}">
        <p14:creationId xmlns:p14="http://schemas.microsoft.com/office/powerpoint/2010/main" val="231064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469D-5BF1-E1FB-E795-9772D265276C}"/>
              </a:ext>
            </a:extLst>
          </p:cNvPr>
          <p:cNvSpPr>
            <a:spLocks noGrp="1"/>
          </p:cNvSpPr>
          <p:nvPr>
            <p:ph type="title"/>
          </p:nvPr>
        </p:nvSpPr>
        <p:spPr/>
        <p:txBody>
          <a:bodyPr/>
          <a:lstStyle/>
          <a:p>
            <a:r>
              <a:rPr lang="en-IN" dirty="0"/>
              <a:t>Functional Diagram</a:t>
            </a:r>
          </a:p>
        </p:txBody>
      </p:sp>
      <p:pic>
        <p:nvPicPr>
          <p:cNvPr id="1026" name="Picture 2">
            <a:extLst>
              <a:ext uri="{FF2B5EF4-FFF2-40B4-BE49-F238E27FC236}">
                <a16:creationId xmlns:a16="http://schemas.microsoft.com/office/drawing/2014/main" id="{27142409-3450-C831-578B-5F2C3503DB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020" y="1222408"/>
            <a:ext cx="10558914" cy="509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7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7EB2-6002-8AD2-8FCF-B7EC60E61704}"/>
              </a:ext>
            </a:extLst>
          </p:cNvPr>
          <p:cNvSpPr>
            <a:spLocks noGrp="1"/>
          </p:cNvSpPr>
          <p:nvPr>
            <p:ph type="title"/>
          </p:nvPr>
        </p:nvSpPr>
        <p:spPr/>
        <p:txBody>
          <a:bodyPr/>
          <a:lstStyle/>
          <a:p>
            <a:r>
              <a:rPr lang="en-IN" dirty="0"/>
              <a:t>Circuit Diagram</a:t>
            </a:r>
          </a:p>
        </p:txBody>
      </p:sp>
      <p:sp>
        <p:nvSpPr>
          <p:cNvPr id="3" name="Content Placeholder 2">
            <a:extLst>
              <a:ext uri="{FF2B5EF4-FFF2-40B4-BE49-F238E27FC236}">
                <a16:creationId xmlns:a16="http://schemas.microsoft.com/office/drawing/2014/main" id="{3118728A-C151-ADB2-B0EB-BD978D086C27}"/>
              </a:ext>
            </a:extLst>
          </p:cNvPr>
          <p:cNvSpPr>
            <a:spLocks noGrp="1"/>
          </p:cNvSpPr>
          <p:nvPr>
            <p:ph idx="1"/>
          </p:nvPr>
        </p:nvSpPr>
        <p:spPr>
          <a:xfrm>
            <a:off x="-2770119" y="2793861"/>
            <a:ext cx="18302117" cy="3245725"/>
          </a:xfrm>
        </p:spPr>
        <p:txBody>
          <a:bodyPr/>
          <a:lstStyle/>
          <a:p>
            <a:pPr marL="0" indent="0">
              <a:buNone/>
            </a:pPr>
            <a:r>
              <a:rPr lang="en-IN" b="0" dirty="0">
                <a:effectLst/>
              </a:rPr>
              <a:t>   </a:t>
            </a:r>
            <a:endParaRPr lang="en-IN" dirty="0"/>
          </a:p>
        </p:txBody>
      </p:sp>
      <p:sp>
        <p:nvSpPr>
          <p:cNvPr id="4" name="AutoShape 2" descr="how to make obstacle avoiding robot Arduino">
            <a:extLst>
              <a:ext uri="{FF2B5EF4-FFF2-40B4-BE49-F238E27FC236}">
                <a16:creationId xmlns:a16="http://schemas.microsoft.com/office/drawing/2014/main" id="{41E255D5-CA9D-8781-00A4-FDA8043531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how to make obstacle avoiding robot Arduino">
            <a:extLst>
              <a:ext uri="{FF2B5EF4-FFF2-40B4-BE49-F238E27FC236}">
                <a16:creationId xmlns:a16="http://schemas.microsoft.com/office/drawing/2014/main" id="{69C062D3-1D86-4E39-BF3C-4ABAB2A6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32" y="1647824"/>
            <a:ext cx="10048567" cy="471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8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75E1-ADB7-9CD7-EB10-8F0DC7A78338}"/>
              </a:ext>
            </a:extLst>
          </p:cNvPr>
          <p:cNvSpPr>
            <a:spLocks noGrp="1"/>
          </p:cNvSpPr>
          <p:nvPr>
            <p:ph type="title"/>
          </p:nvPr>
        </p:nvSpPr>
        <p:spPr>
          <a:xfrm>
            <a:off x="4299480" y="76201"/>
            <a:ext cx="3856037" cy="723900"/>
          </a:xfrm>
        </p:spPr>
        <p:txBody>
          <a:bodyPr>
            <a:normAutofit/>
          </a:bodyPr>
          <a:lstStyle/>
          <a:p>
            <a:pPr algn="ctr"/>
            <a:r>
              <a:rPr lang="en-IN" dirty="0" err="1"/>
              <a:t>FLoW</a:t>
            </a:r>
            <a:r>
              <a:rPr lang="en-IN" dirty="0"/>
              <a:t> CHART</a:t>
            </a:r>
          </a:p>
        </p:txBody>
      </p:sp>
      <p:sp>
        <p:nvSpPr>
          <p:cNvPr id="4" name="Text Placeholder 3">
            <a:extLst>
              <a:ext uri="{FF2B5EF4-FFF2-40B4-BE49-F238E27FC236}">
                <a16:creationId xmlns:a16="http://schemas.microsoft.com/office/drawing/2014/main" id="{602DA46C-E6F6-0A32-33DD-F31358A658BE}"/>
              </a:ext>
            </a:extLst>
          </p:cNvPr>
          <p:cNvSpPr>
            <a:spLocks noGrp="1"/>
          </p:cNvSpPr>
          <p:nvPr>
            <p:ph type="body" sz="half" idx="2"/>
          </p:nvPr>
        </p:nvSpPr>
        <p:spPr>
          <a:xfrm>
            <a:off x="-2110845" y="2249486"/>
            <a:ext cx="3856037" cy="3541714"/>
          </a:xfrm>
        </p:spPr>
        <p:txBody>
          <a:bodyPr/>
          <a:lstStyle/>
          <a:p>
            <a:endParaRPr lang="en-IN" dirty="0"/>
          </a:p>
        </p:txBody>
      </p:sp>
      <p:pic>
        <p:nvPicPr>
          <p:cNvPr id="7" name="Content Placeholder 6">
            <a:extLst>
              <a:ext uri="{FF2B5EF4-FFF2-40B4-BE49-F238E27FC236}">
                <a16:creationId xmlns:a16="http://schemas.microsoft.com/office/drawing/2014/main" id="{97B71DB4-9625-E8F3-36AC-A7A6921B3617}"/>
              </a:ext>
            </a:extLst>
          </p:cNvPr>
          <p:cNvPicPr>
            <a:picLocks noGrp="1" noChangeAspect="1"/>
          </p:cNvPicPr>
          <p:nvPr>
            <p:ph idx="1"/>
          </p:nvPr>
        </p:nvPicPr>
        <p:blipFill>
          <a:blip r:embed="rId2"/>
          <a:stretch>
            <a:fillRect/>
          </a:stretch>
        </p:blipFill>
        <p:spPr>
          <a:xfrm>
            <a:off x="6096000" y="885824"/>
            <a:ext cx="5257800" cy="589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6" name="Picture 4" descr="28 The Algorithm/ Flowchart Diagram of The Obstacle-avoiding Robot Car... |  Download Scientific Diagram">
            <a:extLst>
              <a:ext uri="{FF2B5EF4-FFF2-40B4-BE49-F238E27FC236}">
                <a16:creationId xmlns:a16="http://schemas.microsoft.com/office/drawing/2014/main" id="{D093D803-E22E-2889-561F-EC137CBD5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85824"/>
            <a:ext cx="5257800" cy="5895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0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AAB6-8826-E084-ACAD-C2E6106C0632}"/>
              </a:ext>
            </a:extLst>
          </p:cNvPr>
          <p:cNvSpPr>
            <a:spLocks noGrp="1"/>
          </p:cNvSpPr>
          <p:nvPr>
            <p:ph type="title"/>
          </p:nvPr>
        </p:nvSpPr>
        <p:spPr>
          <a:xfrm>
            <a:off x="1141413" y="608992"/>
            <a:ext cx="9905998" cy="979175"/>
          </a:xfrm>
        </p:spPr>
        <p:txBody>
          <a:bodyPr/>
          <a:lstStyle/>
          <a:p>
            <a:pPr algn="ctr"/>
            <a:r>
              <a:rPr lang="en-IN" dirty="0"/>
              <a:t>Obstacle Detection</a:t>
            </a:r>
          </a:p>
        </p:txBody>
      </p:sp>
      <p:sp>
        <p:nvSpPr>
          <p:cNvPr id="3" name="Content Placeholder 2">
            <a:extLst>
              <a:ext uri="{FF2B5EF4-FFF2-40B4-BE49-F238E27FC236}">
                <a16:creationId xmlns:a16="http://schemas.microsoft.com/office/drawing/2014/main" id="{D84F0D73-08C1-9110-D1DF-42DE669160C0}"/>
              </a:ext>
            </a:extLst>
          </p:cNvPr>
          <p:cNvSpPr>
            <a:spLocks noGrp="1"/>
          </p:cNvSpPr>
          <p:nvPr>
            <p:ph idx="1"/>
          </p:nvPr>
        </p:nvSpPr>
        <p:spPr>
          <a:xfrm>
            <a:off x="1141412" y="1228725"/>
            <a:ext cx="9905999" cy="4562476"/>
          </a:xfrm>
        </p:spPr>
        <p:txBody>
          <a:bodyPr>
            <a:normAutofit fontScale="92500"/>
          </a:bodyPr>
          <a:lstStyle/>
          <a:p>
            <a:endParaRPr lang="en-US" dirty="0"/>
          </a:p>
          <a:p>
            <a:pPr algn="just"/>
            <a:r>
              <a:rPr lang="en-US" dirty="0"/>
              <a:t>The robot advances until it "sees" an obstacle as it explores a space.</a:t>
            </a:r>
          </a:p>
          <a:p>
            <a:pPr algn="just"/>
            <a:r>
              <a:rPr lang="en-US" dirty="0"/>
              <a:t>The ultrasonic sensor turns right and left using servo motor after detecting an obstacle to measure the distances on both sides.</a:t>
            </a:r>
          </a:p>
          <a:p>
            <a:pPr algn="just"/>
            <a:r>
              <a:rPr lang="en-US" dirty="0"/>
              <a:t>After comparing the two distances, the algorithm proceeds in the direction that results in the greater distance.</a:t>
            </a:r>
          </a:p>
          <a:p>
            <a:pPr algn="just"/>
            <a:r>
              <a:rPr lang="en-US" dirty="0"/>
              <a:t>Further, the robot probes it’s surroundings every 5 seconds for slanted surfaces.</a:t>
            </a:r>
          </a:p>
          <a:p>
            <a:pPr algn="just"/>
            <a:r>
              <a:rPr lang="en-US" dirty="0"/>
              <a:t>By using this technique, a robot's surrounding area is defined.</a:t>
            </a:r>
          </a:p>
          <a:p>
            <a:pPr algn="just"/>
            <a:r>
              <a:rPr lang="en-US" dirty="0"/>
              <a:t>For robot navigation that avoids collision, a band of these spaces can be formed.</a:t>
            </a:r>
          </a:p>
          <a:p>
            <a:endParaRPr lang="en-IN" dirty="0"/>
          </a:p>
        </p:txBody>
      </p:sp>
    </p:spTree>
    <p:extLst>
      <p:ext uri="{BB962C8B-B14F-4D97-AF65-F5344CB8AC3E}">
        <p14:creationId xmlns:p14="http://schemas.microsoft.com/office/powerpoint/2010/main" val="424998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B1AAB-3322-55C5-958D-FC6F163C702B}"/>
              </a:ext>
            </a:extLst>
          </p:cNvPr>
          <p:cNvPicPr>
            <a:picLocks noChangeAspect="1"/>
          </p:cNvPicPr>
          <p:nvPr/>
        </p:nvPicPr>
        <p:blipFill>
          <a:blip r:embed="rId2"/>
          <a:stretch>
            <a:fillRect/>
          </a:stretch>
        </p:blipFill>
        <p:spPr>
          <a:xfrm>
            <a:off x="1539189" y="0"/>
            <a:ext cx="9113621" cy="6858000"/>
          </a:xfrm>
          <a:prstGeom prst="rect">
            <a:avLst/>
          </a:prstGeom>
        </p:spPr>
      </p:pic>
    </p:spTree>
    <p:extLst>
      <p:ext uri="{BB962C8B-B14F-4D97-AF65-F5344CB8AC3E}">
        <p14:creationId xmlns:p14="http://schemas.microsoft.com/office/powerpoint/2010/main" val="305295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C76D-7949-1179-EC0E-845BC07F9D90}"/>
              </a:ext>
            </a:extLst>
          </p:cNvPr>
          <p:cNvSpPr>
            <a:spLocks noGrp="1"/>
          </p:cNvSpPr>
          <p:nvPr>
            <p:ph type="title"/>
          </p:nvPr>
        </p:nvSpPr>
        <p:spPr/>
        <p:txBody>
          <a:bodyPr/>
          <a:lstStyle/>
          <a:p>
            <a:pPr algn="ctr"/>
            <a:r>
              <a:rPr lang="en-IN" dirty="0"/>
              <a:t>ONE M2m</a:t>
            </a:r>
          </a:p>
        </p:txBody>
      </p:sp>
      <p:sp>
        <p:nvSpPr>
          <p:cNvPr id="3" name="Content Placeholder 2">
            <a:extLst>
              <a:ext uri="{FF2B5EF4-FFF2-40B4-BE49-F238E27FC236}">
                <a16:creationId xmlns:a16="http://schemas.microsoft.com/office/drawing/2014/main" id="{7150FE6D-22B0-65C8-4166-C7016480F745}"/>
              </a:ext>
            </a:extLst>
          </p:cNvPr>
          <p:cNvSpPr>
            <a:spLocks noGrp="1"/>
          </p:cNvSpPr>
          <p:nvPr>
            <p:ph idx="1"/>
          </p:nvPr>
        </p:nvSpPr>
        <p:spPr/>
        <p:txBody>
          <a:bodyPr/>
          <a:lstStyle/>
          <a:p>
            <a:r>
              <a:rPr lang="en-IN" dirty="0"/>
              <a:t>The resource tree structure of the om2m is given as follows :</a:t>
            </a:r>
          </a:p>
          <a:p>
            <a:pPr marL="0" indent="0">
              <a:buNone/>
            </a:pPr>
            <a:r>
              <a:rPr lang="en-IN" dirty="0"/>
              <a:t>Team – 6 (Application Entity)</a:t>
            </a:r>
          </a:p>
          <a:p>
            <a:pPr marL="0" indent="0">
              <a:buNone/>
            </a:pPr>
            <a:r>
              <a:rPr lang="en-IN" dirty="0"/>
              <a:t>	Node – 1 (Container)</a:t>
            </a:r>
          </a:p>
          <a:p>
            <a:pPr marL="0" indent="0">
              <a:buNone/>
            </a:pPr>
            <a:r>
              <a:rPr lang="en-IN" dirty="0"/>
              <a:t>		Descriptor(Container)</a:t>
            </a:r>
          </a:p>
          <a:p>
            <a:pPr marL="0" indent="0">
              <a:buNone/>
            </a:pPr>
            <a:r>
              <a:rPr lang="en-IN" dirty="0"/>
              <a:t>		Data(Container)</a:t>
            </a:r>
          </a:p>
          <a:p>
            <a:pPr marL="0" indent="0">
              <a:buNone/>
            </a:pPr>
            <a:r>
              <a:rPr lang="en-IN" dirty="0"/>
              <a:t>			Data(Container instance)</a:t>
            </a:r>
          </a:p>
          <a:p>
            <a:endParaRPr lang="en-IN" dirty="0"/>
          </a:p>
        </p:txBody>
      </p:sp>
      <p:pic>
        <p:nvPicPr>
          <p:cNvPr id="7" name="Picture 6">
            <a:extLst>
              <a:ext uri="{FF2B5EF4-FFF2-40B4-BE49-F238E27FC236}">
                <a16:creationId xmlns:a16="http://schemas.microsoft.com/office/drawing/2014/main" id="{0B87D102-FFEF-4F64-0877-84AC7C6A0132}"/>
              </a:ext>
            </a:extLst>
          </p:cNvPr>
          <p:cNvPicPr>
            <a:picLocks noChangeAspect="1"/>
          </p:cNvPicPr>
          <p:nvPr/>
        </p:nvPicPr>
        <p:blipFill>
          <a:blip r:embed="rId2"/>
          <a:stretch>
            <a:fillRect/>
          </a:stretch>
        </p:blipFill>
        <p:spPr>
          <a:xfrm>
            <a:off x="6994358" y="2843260"/>
            <a:ext cx="4705350" cy="3835306"/>
          </a:xfrm>
          <a:prstGeom prst="rect">
            <a:avLst/>
          </a:prstGeom>
        </p:spPr>
      </p:pic>
    </p:spTree>
    <p:extLst>
      <p:ext uri="{BB962C8B-B14F-4D97-AF65-F5344CB8AC3E}">
        <p14:creationId xmlns:p14="http://schemas.microsoft.com/office/powerpoint/2010/main" val="253674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4A29-3337-381C-D431-CF4C262F611B}"/>
              </a:ext>
            </a:extLst>
          </p:cNvPr>
          <p:cNvSpPr>
            <a:spLocks noGrp="1"/>
          </p:cNvSpPr>
          <p:nvPr>
            <p:ph type="title"/>
          </p:nvPr>
        </p:nvSpPr>
        <p:spPr/>
        <p:txBody>
          <a:bodyPr/>
          <a:lstStyle/>
          <a:p>
            <a:pPr algn="ctr"/>
            <a:r>
              <a:rPr lang="en-IN" dirty="0"/>
              <a:t>One m2m(continue)</a:t>
            </a:r>
          </a:p>
        </p:txBody>
      </p:sp>
      <p:sp>
        <p:nvSpPr>
          <p:cNvPr id="3" name="Content Placeholder 2">
            <a:extLst>
              <a:ext uri="{FF2B5EF4-FFF2-40B4-BE49-F238E27FC236}">
                <a16:creationId xmlns:a16="http://schemas.microsoft.com/office/drawing/2014/main" id="{D20F5C8E-25FB-9D7C-A464-F87CFBFAF6C0}"/>
              </a:ext>
            </a:extLst>
          </p:cNvPr>
          <p:cNvSpPr>
            <a:spLocks noGrp="1"/>
          </p:cNvSpPr>
          <p:nvPr>
            <p:ph idx="1"/>
          </p:nvPr>
        </p:nvSpPr>
        <p:spPr/>
        <p:txBody>
          <a:bodyPr>
            <a:normAutofit fontScale="92500"/>
          </a:bodyPr>
          <a:lstStyle/>
          <a:p>
            <a:pPr algn="just"/>
            <a:r>
              <a:rPr lang="en-US" dirty="0"/>
              <a:t>When the robot encounters a collision and rotates to avoid it, it sends data to the om2m server. </a:t>
            </a:r>
          </a:p>
          <a:p>
            <a:pPr algn="just"/>
            <a:r>
              <a:rPr lang="en-US" dirty="0"/>
              <a:t>This is done primarily to reduce network overhead and the om2m maximum number of instances.</a:t>
            </a:r>
          </a:p>
          <a:p>
            <a:pPr algn="just"/>
            <a:r>
              <a:rPr lang="en-US" dirty="0"/>
              <a:t>Each data instance is an string with space as delimiter of the following format :</a:t>
            </a:r>
          </a:p>
          <a:p>
            <a:pPr lvl="1" algn="just"/>
            <a:r>
              <a:rPr lang="en-US" dirty="0"/>
              <a:t>[ x , y , time  ]</a:t>
            </a:r>
          </a:p>
          <a:p>
            <a:pPr algn="just"/>
            <a:r>
              <a:rPr lang="en-US" dirty="0"/>
              <a:t>Also we are using the https protocol for communication to ensure security</a:t>
            </a:r>
          </a:p>
          <a:p>
            <a:endParaRPr lang="en-US" dirty="0"/>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890391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226</TotalTime>
  <Words>583</Words>
  <Application>Microsoft Office PowerPoint</Application>
  <PresentationFormat>Widescreen</PresentationFormat>
  <Paragraphs>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Obstacle Avoidance for Ground Robot </vt:lpstr>
      <vt:lpstr>ProBlem Statement</vt:lpstr>
      <vt:lpstr>Functional Diagram</vt:lpstr>
      <vt:lpstr>Circuit Diagram</vt:lpstr>
      <vt:lpstr>FLoW CHART</vt:lpstr>
      <vt:lpstr>Obstacle Detection</vt:lpstr>
      <vt:lpstr>PowerPoint Presentation</vt:lpstr>
      <vt:lpstr>ONE M2m</vt:lpstr>
      <vt:lpstr>One m2m(continue)</vt:lpstr>
      <vt:lpstr>DASHboard</vt:lpstr>
      <vt:lpstr>PowerPoint Presentation</vt:lpstr>
      <vt:lpstr>Challenges FACED</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for Ground Robot </dc:title>
  <dc:creator>Pratham Thakkar</dc:creator>
  <cp:lastModifiedBy>Vineeth Bhat</cp:lastModifiedBy>
  <cp:revision>18</cp:revision>
  <dcterms:created xsi:type="dcterms:W3CDTF">2022-11-28T06:12:52Z</dcterms:created>
  <dcterms:modified xsi:type="dcterms:W3CDTF">2023-06-07T13:50:04Z</dcterms:modified>
</cp:coreProperties>
</file>