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8f7dbc39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8f7dbc39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Subham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8ec96e76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8ec96e76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Tushar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8f7dbc391_1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8f7dbc391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Tushar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8ec96e76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8ec96e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Chirag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8f7dbc3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8f7dbc3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Blesson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Chirag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8c9078d8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8c9078d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Chirag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8f7dbc391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8f7dbc391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Subham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Blesson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63" name="Shape 63"/>
        <p:cNvGrpSpPr/>
        <p:nvPr/>
      </p:nvGrpSpPr>
      <p:grpSpPr>
        <a:xfrm>
          <a:off x="0" y="0"/>
          <a:ext cx="0" cy="0"/>
          <a:chOff x="0" y="0"/>
          <a:chExt cx="0" cy="0"/>
        </a:xfrm>
      </p:grpSpPr>
      <p:grpSp>
        <p:nvGrpSpPr>
          <p:cNvPr id="64" name="Google Shape;64;p13"/>
          <p:cNvGrpSpPr/>
          <p:nvPr/>
        </p:nvGrpSpPr>
        <p:grpSpPr>
          <a:xfrm>
            <a:off x="4406400" y="0"/>
            <a:ext cx="4737600" cy="5143065"/>
            <a:chOff x="4406400" y="0"/>
            <a:chExt cx="4737600" cy="5143065"/>
          </a:xfrm>
        </p:grpSpPr>
        <p:sp>
          <p:nvSpPr>
            <p:cNvPr id="65" name="Google Shape;65;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3"/>
          <p:cNvSpPr txBox="1"/>
          <p:nvPr>
            <p:ph type="title"/>
          </p:nvPr>
        </p:nvSpPr>
        <p:spPr>
          <a:xfrm>
            <a:off x="1297500" y="393750"/>
            <a:ext cx="7038900" cy="9141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10.xml"/><Relationship Id="rId12"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9.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ctrTitle"/>
          </p:nvPr>
        </p:nvSpPr>
        <p:spPr>
          <a:xfrm>
            <a:off x="390525" y="972500"/>
            <a:ext cx="8222100" cy="178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Eye Movement Pattern Based Authentication System</a:t>
            </a:r>
            <a:endParaRPr/>
          </a:p>
        </p:txBody>
      </p:sp>
      <p:sp>
        <p:nvSpPr>
          <p:cNvPr id="90" name="Google Shape;90;p14"/>
          <p:cNvSpPr txBox="1"/>
          <p:nvPr>
            <p:ph idx="1" type="subTitle"/>
          </p:nvPr>
        </p:nvSpPr>
        <p:spPr>
          <a:xfrm>
            <a:off x="460950" y="3588755"/>
            <a:ext cx="8222100" cy="43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400"/>
              <a:t>Presented by Group - 6                                              [ Project Exhibition II ]</a:t>
            </a:r>
            <a:endParaRPr sz="2400"/>
          </a:p>
        </p:txBody>
      </p:sp>
      <p:pic>
        <p:nvPicPr>
          <p:cNvPr id="91" name="Google Shape;91;p14"/>
          <p:cNvPicPr preferRelativeResize="0"/>
          <p:nvPr/>
        </p:nvPicPr>
        <p:blipFill>
          <a:blip r:embed="rId3">
            <a:alphaModFix/>
          </a:blip>
          <a:stretch>
            <a:fillRect/>
          </a:stretch>
        </p:blipFill>
        <p:spPr>
          <a:xfrm>
            <a:off x="7913375" y="0"/>
            <a:ext cx="1230625" cy="714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Project Timeline (Estimated)</a:t>
            </a:r>
            <a:endParaRPr b="1"/>
          </a:p>
        </p:txBody>
      </p:sp>
      <p:sp>
        <p:nvSpPr>
          <p:cNvPr id="157" name="Google Shape;157;p23"/>
          <p:cNvSpPr txBox="1"/>
          <p:nvPr/>
        </p:nvSpPr>
        <p:spPr>
          <a:xfrm>
            <a:off x="796025" y="2102314"/>
            <a:ext cx="5133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OCT</a:t>
            </a:r>
            <a:endParaRPr b="1" sz="800">
              <a:latin typeface="Roboto"/>
              <a:ea typeface="Roboto"/>
              <a:cs typeface="Roboto"/>
              <a:sym typeface="Roboto"/>
            </a:endParaRPr>
          </a:p>
          <a:p>
            <a:pPr indent="0" lvl="0" marL="0" rtl="0" algn="l">
              <a:spcBef>
                <a:spcPts val="1600"/>
              </a:spcBef>
              <a:spcAft>
                <a:spcPts val="1600"/>
              </a:spcAft>
              <a:buNone/>
            </a:pPr>
            <a:r>
              <a:t/>
            </a:r>
            <a:endParaRPr b="1" sz="800">
              <a:latin typeface="Roboto"/>
              <a:ea typeface="Roboto"/>
              <a:cs typeface="Roboto"/>
              <a:sym typeface="Roboto"/>
            </a:endParaRPr>
          </a:p>
        </p:txBody>
      </p:sp>
      <p:sp>
        <p:nvSpPr>
          <p:cNvPr id="158" name="Google Shape;158;p23"/>
          <p:cNvSpPr txBox="1"/>
          <p:nvPr/>
        </p:nvSpPr>
        <p:spPr>
          <a:xfrm>
            <a:off x="1563977" y="3263390"/>
            <a:ext cx="1112400" cy="45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Roboto"/>
                <a:ea typeface="Roboto"/>
                <a:cs typeface="Roboto"/>
                <a:sym typeface="Roboto"/>
              </a:rPr>
              <a:t>Week-1</a:t>
            </a:r>
            <a:endParaRPr sz="1000">
              <a:solidFill>
                <a:srgbClr val="434343"/>
              </a:solidFill>
              <a:latin typeface="Roboto"/>
              <a:ea typeface="Roboto"/>
              <a:cs typeface="Roboto"/>
              <a:sym typeface="Roboto"/>
            </a:endParaRPr>
          </a:p>
        </p:txBody>
      </p:sp>
      <p:sp>
        <p:nvSpPr>
          <p:cNvPr id="159" name="Google Shape;159;p23"/>
          <p:cNvSpPr txBox="1"/>
          <p:nvPr/>
        </p:nvSpPr>
        <p:spPr>
          <a:xfrm>
            <a:off x="1563977" y="3725103"/>
            <a:ext cx="11124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rgbClr val="434343"/>
                </a:solidFill>
                <a:latin typeface="Roboto"/>
                <a:ea typeface="Roboto"/>
                <a:cs typeface="Roboto"/>
                <a:sym typeface="Roboto"/>
              </a:rPr>
              <a:t>Ideation stage, Research discussion and Review-1</a:t>
            </a:r>
            <a:endParaRPr sz="800">
              <a:solidFill>
                <a:srgbClr val="434343"/>
              </a:solidFill>
              <a:latin typeface="Roboto"/>
              <a:ea typeface="Roboto"/>
              <a:cs typeface="Roboto"/>
              <a:sym typeface="Roboto"/>
            </a:endParaRPr>
          </a:p>
        </p:txBody>
      </p:sp>
      <p:sp>
        <p:nvSpPr>
          <p:cNvPr id="160" name="Google Shape;160;p23"/>
          <p:cNvSpPr txBox="1"/>
          <p:nvPr/>
        </p:nvSpPr>
        <p:spPr>
          <a:xfrm>
            <a:off x="2655010" y="3263390"/>
            <a:ext cx="1083600" cy="45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Roboto"/>
                <a:ea typeface="Roboto"/>
                <a:cs typeface="Roboto"/>
                <a:sym typeface="Roboto"/>
              </a:rPr>
              <a:t>Week-2</a:t>
            </a:r>
            <a:endParaRPr sz="1000">
              <a:solidFill>
                <a:srgbClr val="434343"/>
              </a:solidFill>
              <a:latin typeface="Roboto"/>
              <a:ea typeface="Roboto"/>
              <a:cs typeface="Roboto"/>
              <a:sym typeface="Roboto"/>
            </a:endParaRPr>
          </a:p>
        </p:txBody>
      </p:sp>
      <p:sp>
        <p:nvSpPr>
          <p:cNvPr id="161" name="Google Shape;161;p23"/>
          <p:cNvSpPr txBox="1"/>
          <p:nvPr/>
        </p:nvSpPr>
        <p:spPr>
          <a:xfrm>
            <a:off x="2655010" y="3725103"/>
            <a:ext cx="10836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rgbClr val="434343"/>
                </a:solidFill>
                <a:latin typeface="Roboto"/>
                <a:ea typeface="Roboto"/>
                <a:cs typeface="Roboto"/>
                <a:sym typeface="Roboto"/>
              </a:rPr>
              <a:t>Coding, Implementation, Iteration</a:t>
            </a:r>
            <a:endParaRPr sz="800">
              <a:solidFill>
                <a:srgbClr val="434343"/>
              </a:solidFill>
              <a:latin typeface="Roboto"/>
              <a:ea typeface="Roboto"/>
              <a:cs typeface="Roboto"/>
              <a:sym typeface="Roboto"/>
            </a:endParaRPr>
          </a:p>
        </p:txBody>
      </p:sp>
      <p:sp>
        <p:nvSpPr>
          <p:cNvPr id="162" name="Google Shape;162;p23"/>
          <p:cNvSpPr txBox="1"/>
          <p:nvPr/>
        </p:nvSpPr>
        <p:spPr>
          <a:xfrm>
            <a:off x="3738604" y="3263390"/>
            <a:ext cx="1083600" cy="45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Roboto"/>
                <a:ea typeface="Roboto"/>
                <a:cs typeface="Roboto"/>
                <a:sym typeface="Roboto"/>
              </a:rPr>
              <a:t>Week-3</a:t>
            </a:r>
            <a:endParaRPr sz="1000">
              <a:solidFill>
                <a:srgbClr val="434343"/>
              </a:solidFill>
              <a:latin typeface="Roboto"/>
              <a:ea typeface="Roboto"/>
              <a:cs typeface="Roboto"/>
              <a:sym typeface="Roboto"/>
            </a:endParaRPr>
          </a:p>
        </p:txBody>
      </p:sp>
      <p:sp>
        <p:nvSpPr>
          <p:cNvPr id="163" name="Google Shape;163;p23"/>
          <p:cNvSpPr txBox="1"/>
          <p:nvPr/>
        </p:nvSpPr>
        <p:spPr>
          <a:xfrm>
            <a:off x="3738604" y="3725100"/>
            <a:ext cx="10836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rgbClr val="434343"/>
                </a:solidFill>
                <a:latin typeface="Roboto"/>
                <a:ea typeface="Roboto"/>
                <a:cs typeface="Roboto"/>
                <a:sym typeface="Roboto"/>
              </a:rPr>
              <a:t>Further Implementation and </a:t>
            </a:r>
            <a:endParaRPr sz="800">
              <a:solidFill>
                <a:srgbClr val="434343"/>
              </a:solidFill>
              <a:latin typeface="Roboto"/>
              <a:ea typeface="Roboto"/>
              <a:cs typeface="Roboto"/>
              <a:sym typeface="Roboto"/>
            </a:endParaRPr>
          </a:p>
        </p:txBody>
      </p:sp>
      <p:sp>
        <p:nvSpPr>
          <p:cNvPr id="164" name="Google Shape;164;p23"/>
          <p:cNvSpPr txBox="1"/>
          <p:nvPr/>
        </p:nvSpPr>
        <p:spPr>
          <a:xfrm>
            <a:off x="3970072" y="2102314"/>
            <a:ext cx="5133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3"/>
                </a:solidFill>
                <a:latin typeface="Roboto"/>
                <a:ea typeface="Roboto"/>
                <a:cs typeface="Roboto"/>
                <a:sym typeface="Roboto"/>
              </a:rPr>
              <a:t>NOV</a:t>
            </a:r>
            <a:endParaRPr b="1" sz="800">
              <a:solidFill>
                <a:schemeClr val="accent3"/>
              </a:solidFill>
              <a:latin typeface="Roboto"/>
              <a:ea typeface="Roboto"/>
              <a:cs typeface="Roboto"/>
              <a:sym typeface="Roboto"/>
            </a:endParaRPr>
          </a:p>
          <a:p>
            <a:pPr indent="0" lvl="0" marL="0" rtl="0" algn="l">
              <a:spcBef>
                <a:spcPts val="1600"/>
              </a:spcBef>
              <a:spcAft>
                <a:spcPts val="1600"/>
              </a:spcAft>
              <a:buNone/>
            </a:pPr>
            <a:r>
              <a:t/>
            </a:r>
            <a:endParaRPr b="1" sz="800">
              <a:solidFill>
                <a:schemeClr val="accent3"/>
              </a:solidFill>
              <a:latin typeface="Roboto"/>
              <a:ea typeface="Roboto"/>
              <a:cs typeface="Roboto"/>
              <a:sym typeface="Roboto"/>
            </a:endParaRPr>
          </a:p>
        </p:txBody>
      </p:sp>
      <p:sp>
        <p:nvSpPr>
          <p:cNvPr id="165" name="Google Shape;165;p23"/>
          <p:cNvSpPr txBox="1"/>
          <p:nvPr/>
        </p:nvSpPr>
        <p:spPr>
          <a:xfrm>
            <a:off x="4819573" y="3263390"/>
            <a:ext cx="1083600" cy="45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Roboto"/>
                <a:ea typeface="Roboto"/>
                <a:cs typeface="Roboto"/>
                <a:sym typeface="Roboto"/>
              </a:rPr>
              <a:t>Week-4</a:t>
            </a:r>
            <a:endParaRPr sz="1000">
              <a:solidFill>
                <a:srgbClr val="434343"/>
              </a:solidFill>
              <a:latin typeface="Roboto"/>
              <a:ea typeface="Roboto"/>
              <a:cs typeface="Roboto"/>
              <a:sym typeface="Roboto"/>
            </a:endParaRPr>
          </a:p>
        </p:txBody>
      </p:sp>
      <p:sp>
        <p:nvSpPr>
          <p:cNvPr id="166" name="Google Shape;166;p23"/>
          <p:cNvSpPr txBox="1"/>
          <p:nvPr/>
        </p:nvSpPr>
        <p:spPr>
          <a:xfrm>
            <a:off x="4819573" y="3725103"/>
            <a:ext cx="10836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chemeClr val="dk2"/>
                </a:solidFill>
                <a:latin typeface="Roboto"/>
                <a:ea typeface="Roboto"/>
                <a:cs typeface="Roboto"/>
                <a:sym typeface="Roboto"/>
              </a:rPr>
              <a:t>API Building and Backend Development, Review 2</a:t>
            </a:r>
            <a:endParaRPr sz="800">
              <a:solidFill>
                <a:schemeClr val="dk2"/>
              </a:solidFill>
              <a:latin typeface="Roboto"/>
              <a:ea typeface="Roboto"/>
              <a:cs typeface="Roboto"/>
              <a:sym typeface="Roboto"/>
            </a:endParaRPr>
          </a:p>
        </p:txBody>
      </p:sp>
      <p:sp>
        <p:nvSpPr>
          <p:cNvPr id="167" name="Google Shape;167;p23"/>
          <p:cNvSpPr txBox="1"/>
          <p:nvPr/>
        </p:nvSpPr>
        <p:spPr>
          <a:xfrm>
            <a:off x="5897332" y="3263390"/>
            <a:ext cx="1083600" cy="45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Roboto"/>
                <a:ea typeface="Roboto"/>
                <a:cs typeface="Roboto"/>
                <a:sym typeface="Roboto"/>
              </a:rPr>
              <a:t>Week-5</a:t>
            </a:r>
            <a:endParaRPr sz="1000">
              <a:solidFill>
                <a:srgbClr val="434343"/>
              </a:solidFill>
              <a:latin typeface="Roboto"/>
              <a:ea typeface="Roboto"/>
              <a:cs typeface="Roboto"/>
              <a:sym typeface="Roboto"/>
            </a:endParaRPr>
          </a:p>
        </p:txBody>
      </p:sp>
      <p:sp>
        <p:nvSpPr>
          <p:cNvPr id="168" name="Google Shape;168;p23"/>
          <p:cNvSpPr txBox="1"/>
          <p:nvPr/>
        </p:nvSpPr>
        <p:spPr>
          <a:xfrm>
            <a:off x="5897332" y="3725103"/>
            <a:ext cx="10836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chemeClr val="dk2"/>
                </a:solidFill>
                <a:latin typeface="Roboto"/>
                <a:ea typeface="Roboto"/>
                <a:cs typeface="Roboto"/>
                <a:sym typeface="Roboto"/>
              </a:rPr>
              <a:t>Building the last remaining parts and other work as needed</a:t>
            </a:r>
            <a:endParaRPr sz="800">
              <a:solidFill>
                <a:schemeClr val="dk2"/>
              </a:solidFill>
              <a:latin typeface="Roboto"/>
              <a:ea typeface="Roboto"/>
              <a:cs typeface="Roboto"/>
              <a:sym typeface="Roboto"/>
            </a:endParaRPr>
          </a:p>
        </p:txBody>
      </p:sp>
      <p:sp>
        <p:nvSpPr>
          <p:cNvPr id="169" name="Google Shape;169;p23"/>
          <p:cNvSpPr txBox="1"/>
          <p:nvPr/>
        </p:nvSpPr>
        <p:spPr>
          <a:xfrm>
            <a:off x="7144119" y="2102300"/>
            <a:ext cx="5133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E06666"/>
                </a:solidFill>
                <a:latin typeface="Roboto"/>
                <a:ea typeface="Roboto"/>
                <a:cs typeface="Roboto"/>
                <a:sym typeface="Roboto"/>
              </a:rPr>
              <a:t>DEC</a:t>
            </a:r>
            <a:endParaRPr b="1" sz="800">
              <a:solidFill>
                <a:srgbClr val="E06666"/>
              </a:solidFill>
              <a:latin typeface="Roboto"/>
              <a:ea typeface="Roboto"/>
              <a:cs typeface="Roboto"/>
              <a:sym typeface="Roboto"/>
            </a:endParaRPr>
          </a:p>
          <a:p>
            <a:pPr indent="0" lvl="0" marL="0" rtl="0" algn="l">
              <a:spcBef>
                <a:spcPts val="1600"/>
              </a:spcBef>
              <a:spcAft>
                <a:spcPts val="1600"/>
              </a:spcAft>
              <a:buNone/>
            </a:pPr>
            <a:r>
              <a:t/>
            </a:r>
            <a:endParaRPr b="1" sz="800">
              <a:solidFill>
                <a:srgbClr val="E06666"/>
              </a:solidFill>
              <a:latin typeface="Roboto"/>
              <a:ea typeface="Roboto"/>
              <a:cs typeface="Roboto"/>
              <a:sym typeface="Roboto"/>
            </a:endParaRPr>
          </a:p>
        </p:txBody>
      </p:sp>
      <p:sp>
        <p:nvSpPr>
          <p:cNvPr id="170" name="Google Shape;170;p23"/>
          <p:cNvSpPr txBox="1"/>
          <p:nvPr/>
        </p:nvSpPr>
        <p:spPr>
          <a:xfrm>
            <a:off x="6978665" y="3263390"/>
            <a:ext cx="1083600" cy="45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Roboto"/>
                <a:ea typeface="Roboto"/>
                <a:cs typeface="Roboto"/>
                <a:sym typeface="Roboto"/>
              </a:rPr>
              <a:t>Week-6</a:t>
            </a:r>
            <a:endParaRPr sz="1000">
              <a:solidFill>
                <a:srgbClr val="434343"/>
              </a:solidFill>
              <a:latin typeface="Roboto"/>
              <a:ea typeface="Roboto"/>
              <a:cs typeface="Roboto"/>
              <a:sym typeface="Roboto"/>
            </a:endParaRPr>
          </a:p>
        </p:txBody>
      </p:sp>
      <p:sp>
        <p:nvSpPr>
          <p:cNvPr id="171" name="Google Shape;171;p23"/>
          <p:cNvSpPr txBox="1"/>
          <p:nvPr/>
        </p:nvSpPr>
        <p:spPr>
          <a:xfrm>
            <a:off x="6978665" y="3725103"/>
            <a:ext cx="10836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chemeClr val="dk2"/>
                </a:solidFill>
                <a:latin typeface="Roboto"/>
                <a:ea typeface="Roboto"/>
                <a:cs typeface="Roboto"/>
                <a:sym typeface="Roboto"/>
              </a:rPr>
              <a:t>Completion, Almost Ready to be deployed and Final review</a:t>
            </a:r>
            <a:endParaRPr sz="800">
              <a:solidFill>
                <a:schemeClr val="dk2"/>
              </a:solidFill>
              <a:latin typeface="Roboto"/>
              <a:ea typeface="Roboto"/>
              <a:cs typeface="Roboto"/>
              <a:sym typeface="Roboto"/>
            </a:endParaRPr>
          </a:p>
        </p:txBody>
      </p:sp>
      <p:cxnSp>
        <p:nvCxnSpPr>
          <p:cNvPr id="172" name="Google Shape;172;p23"/>
          <p:cNvCxnSpPr/>
          <p:nvPr/>
        </p:nvCxnSpPr>
        <p:spPr>
          <a:xfrm>
            <a:off x="1109988" y="2349338"/>
            <a:ext cx="609000" cy="738000"/>
          </a:xfrm>
          <a:prstGeom prst="straightConnector1">
            <a:avLst/>
          </a:prstGeom>
          <a:noFill/>
          <a:ln cap="flat" cmpd="sng" w="9525">
            <a:solidFill>
              <a:srgbClr val="434343"/>
            </a:solidFill>
            <a:prstDash val="solid"/>
            <a:round/>
            <a:headEnd len="med" w="med" type="none"/>
            <a:tailEnd len="med" w="med" type="none"/>
          </a:ln>
        </p:spPr>
      </p:cxnSp>
      <p:sp>
        <p:nvSpPr>
          <p:cNvPr id="173" name="Google Shape;173;p23"/>
          <p:cNvSpPr/>
          <p:nvPr/>
        </p:nvSpPr>
        <p:spPr>
          <a:xfrm flipH="1">
            <a:off x="1630710" y="2952058"/>
            <a:ext cx="1129800" cy="143100"/>
          </a:xfrm>
          <a:prstGeom prst="parallelogram">
            <a:avLst>
              <a:gd fmla="val 96952" name="adj"/>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74" name="Google Shape;174;p23"/>
          <p:cNvSpPr/>
          <p:nvPr/>
        </p:nvSpPr>
        <p:spPr>
          <a:xfrm>
            <a:off x="1630326" y="3110376"/>
            <a:ext cx="1129800" cy="1431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75" name="Google Shape;175;p23"/>
          <p:cNvSpPr/>
          <p:nvPr/>
        </p:nvSpPr>
        <p:spPr>
          <a:xfrm flipH="1">
            <a:off x="2673448" y="2952058"/>
            <a:ext cx="1129800" cy="143100"/>
          </a:xfrm>
          <a:prstGeom prst="parallelogram">
            <a:avLst>
              <a:gd fmla="val 96952" name="adj"/>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9999"/>
                </a:solidFill>
              </a:rPr>
              <a:t>  </a:t>
            </a:r>
            <a:endParaRPr>
              <a:solidFill>
                <a:srgbClr val="999999"/>
              </a:solidFill>
            </a:endParaRPr>
          </a:p>
        </p:txBody>
      </p:sp>
      <p:sp>
        <p:nvSpPr>
          <p:cNvPr id="176" name="Google Shape;176;p23"/>
          <p:cNvSpPr/>
          <p:nvPr/>
        </p:nvSpPr>
        <p:spPr>
          <a:xfrm>
            <a:off x="2673064" y="3110376"/>
            <a:ext cx="1129800" cy="1431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77" name="Google Shape;177;p23"/>
          <p:cNvSpPr/>
          <p:nvPr/>
        </p:nvSpPr>
        <p:spPr>
          <a:xfrm flipH="1">
            <a:off x="3716709" y="2952058"/>
            <a:ext cx="1129800" cy="143100"/>
          </a:xfrm>
          <a:prstGeom prst="parallelogram">
            <a:avLst>
              <a:gd fmla="val 96952" name="adj"/>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78" name="Google Shape;178;p23"/>
          <p:cNvSpPr/>
          <p:nvPr/>
        </p:nvSpPr>
        <p:spPr>
          <a:xfrm>
            <a:off x="3716325" y="3110376"/>
            <a:ext cx="1129800" cy="1431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79" name="Google Shape;179;p23"/>
          <p:cNvSpPr/>
          <p:nvPr/>
        </p:nvSpPr>
        <p:spPr>
          <a:xfrm flipH="1">
            <a:off x="4757451" y="2952058"/>
            <a:ext cx="1129800" cy="143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80" name="Google Shape;180;p23"/>
          <p:cNvSpPr/>
          <p:nvPr/>
        </p:nvSpPr>
        <p:spPr>
          <a:xfrm>
            <a:off x="4757068" y="3110376"/>
            <a:ext cx="1129800" cy="143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81" name="Google Shape;181;p23"/>
          <p:cNvSpPr/>
          <p:nvPr/>
        </p:nvSpPr>
        <p:spPr>
          <a:xfrm flipH="1">
            <a:off x="5795080" y="2952058"/>
            <a:ext cx="1129800" cy="143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82" name="Google Shape;182;p23"/>
          <p:cNvSpPr/>
          <p:nvPr/>
        </p:nvSpPr>
        <p:spPr>
          <a:xfrm>
            <a:off x="5794696" y="3110376"/>
            <a:ext cx="1129800" cy="143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183" name="Google Shape;183;p23"/>
          <p:cNvCxnSpPr/>
          <p:nvPr/>
        </p:nvCxnSpPr>
        <p:spPr>
          <a:xfrm>
            <a:off x="7344871" y="2349338"/>
            <a:ext cx="609000" cy="738000"/>
          </a:xfrm>
          <a:prstGeom prst="straightConnector1">
            <a:avLst/>
          </a:prstGeom>
          <a:noFill/>
          <a:ln cap="flat" cmpd="sng" w="9525">
            <a:solidFill>
              <a:schemeClr val="accent3"/>
            </a:solidFill>
            <a:prstDash val="solid"/>
            <a:round/>
            <a:headEnd len="med" w="med" type="none"/>
            <a:tailEnd len="med" w="med" type="none"/>
          </a:ln>
        </p:spPr>
      </p:cxnSp>
      <p:sp>
        <p:nvSpPr>
          <p:cNvPr id="184" name="Google Shape;184;p23"/>
          <p:cNvSpPr/>
          <p:nvPr/>
        </p:nvSpPr>
        <p:spPr>
          <a:xfrm flipH="1">
            <a:off x="6836162" y="2952058"/>
            <a:ext cx="1129800" cy="143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85" name="Google Shape;185;p23"/>
          <p:cNvSpPr/>
          <p:nvPr/>
        </p:nvSpPr>
        <p:spPr>
          <a:xfrm>
            <a:off x="6835778" y="3110376"/>
            <a:ext cx="1129800" cy="1431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186" name="Google Shape;186;p23"/>
          <p:cNvCxnSpPr/>
          <p:nvPr/>
        </p:nvCxnSpPr>
        <p:spPr>
          <a:xfrm>
            <a:off x="4276440" y="2349338"/>
            <a:ext cx="609000" cy="738000"/>
          </a:xfrm>
          <a:prstGeom prst="straightConnector1">
            <a:avLst/>
          </a:prstGeom>
          <a:noFill/>
          <a:ln cap="flat" cmpd="sng" w="9525">
            <a:solidFill>
              <a:schemeClr val="accent3"/>
            </a:solidFill>
            <a:prstDash val="solid"/>
            <a:round/>
            <a:headEnd len="med" w="med" type="none"/>
            <a:tailEnd len="med" w="med" type="none"/>
          </a:ln>
        </p:spPr>
      </p:cxnSp>
      <p:pic>
        <p:nvPicPr>
          <p:cNvPr id="187" name="Google Shape;187;p23"/>
          <p:cNvPicPr preferRelativeResize="0"/>
          <p:nvPr/>
        </p:nvPicPr>
        <p:blipFill>
          <a:blip r:embed="rId3">
            <a:alphaModFix/>
          </a:blip>
          <a:stretch>
            <a:fillRect/>
          </a:stretch>
        </p:blipFill>
        <p:spPr>
          <a:xfrm>
            <a:off x="7913375" y="0"/>
            <a:ext cx="1230625" cy="71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471900" y="5010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193" name="Google Shape;193;p24"/>
          <p:cNvSpPr txBox="1"/>
          <p:nvPr>
            <p:ph idx="1" type="body"/>
          </p:nvPr>
        </p:nvSpPr>
        <p:spPr>
          <a:xfrm>
            <a:off x="382950" y="1722325"/>
            <a:ext cx="8378100" cy="3165000"/>
          </a:xfrm>
          <a:prstGeom prst="rect">
            <a:avLst/>
          </a:prstGeom>
        </p:spPr>
        <p:txBody>
          <a:bodyPr anchorCtr="0" anchor="t" bIns="91425" lIns="91425" spcFirstLastPara="1" rIns="91425" wrap="square" tIns="91425">
            <a:normAutofit lnSpcReduction="10000"/>
          </a:bodyPr>
          <a:lstStyle/>
          <a:p>
            <a:pPr indent="-336550" lvl="0" marL="457200" rtl="0" algn="just">
              <a:spcBef>
                <a:spcPts val="0"/>
              </a:spcBef>
              <a:spcAft>
                <a:spcPts val="0"/>
              </a:spcAft>
              <a:buSzPts val="1700"/>
              <a:buChar char="●"/>
            </a:pPr>
            <a:r>
              <a:rPr lang="en" sz="1700"/>
              <a:t>When it comes to digital devices, information security is a critical consideration. We are constantly concerned that our personal information will not be misused.</a:t>
            </a:r>
            <a:endParaRPr sz="1700"/>
          </a:p>
          <a:p>
            <a:pPr indent="-336550" lvl="0" marL="457200" rtl="0" algn="just">
              <a:spcBef>
                <a:spcPts val="1000"/>
              </a:spcBef>
              <a:spcAft>
                <a:spcPts val="0"/>
              </a:spcAft>
              <a:buSzPts val="1700"/>
              <a:buChar char="●"/>
            </a:pPr>
            <a:r>
              <a:rPr lang="en" sz="1700"/>
              <a:t>That is why using Iris Movement and Gaze tracking approach to verify that a person is who he claims to be has been used here as it is also considered effective and reliable human-computer interaction.</a:t>
            </a:r>
            <a:endParaRPr sz="1700"/>
          </a:p>
          <a:p>
            <a:pPr indent="-336550" lvl="0" marL="457200" rtl="0" algn="just">
              <a:spcBef>
                <a:spcPts val="1000"/>
              </a:spcBef>
              <a:spcAft>
                <a:spcPts val="0"/>
              </a:spcAft>
              <a:buSzPts val="1700"/>
              <a:buChar char="●"/>
            </a:pPr>
            <a:r>
              <a:rPr lang="en" sz="1700"/>
              <a:t>This extra layer of security will make sure that an unauthorized person will not be able to access the data even if he has access to the pin or password.</a:t>
            </a:r>
            <a:endParaRPr sz="1700"/>
          </a:p>
          <a:p>
            <a:pPr indent="-336550" lvl="0" marL="457200" rtl="0" algn="just">
              <a:spcBef>
                <a:spcPts val="1000"/>
              </a:spcBef>
              <a:spcAft>
                <a:spcPts val="1000"/>
              </a:spcAft>
              <a:buSzPts val="1700"/>
              <a:buChar char="●"/>
            </a:pPr>
            <a:r>
              <a:rPr lang="en" sz="1700"/>
              <a:t>This authentication</a:t>
            </a:r>
            <a:r>
              <a:rPr lang="en" sz="1700"/>
              <a:t> will also be beneficial for a wide range of severely disabled people who are left with minimal ability to perform voluntary motion.</a:t>
            </a:r>
            <a:endParaRPr sz="1700"/>
          </a:p>
        </p:txBody>
      </p:sp>
      <p:pic>
        <p:nvPicPr>
          <p:cNvPr id="194" name="Google Shape;194;p24"/>
          <p:cNvPicPr preferRelativeResize="0"/>
          <p:nvPr/>
        </p:nvPicPr>
        <p:blipFill>
          <a:blip r:embed="rId3">
            <a:alphaModFix/>
          </a:blip>
          <a:stretch>
            <a:fillRect/>
          </a:stretch>
        </p:blipFill>
        <p:spPr>
          <a:xfrm>
            <a:off x="7913375" y="0"/>
            <a:ext cx="1230625" cy="71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 type="body"/>
          </p:nvPr>
        </p:nvSpPr>
        <p:spPr>
          <a:xfrm>
            <a:off x="161250" y="605100"/>
            <a:ext cx="2940000" cy="437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t>Presented By:</a:t>
            </a:r>
            <a:endParaRPr b="1" sz="1400"/>
          </a:p>
          <a:p>
            <a:pPr indent="0" lvl="0" marL="0" rtl="0" algn="l">
              <a:spcBef>
                <a:spcPts val="1200"/>
              </a:spcBef>
              <a:spcAft>
                <a:spcPts val="0"/>
              </a:spcAft>
              <a:buNone/>
            </a:pPr>
            <a:r>
              <a:t/>
            </a:r>
            <a:endParaRPr b="1" sz="1400"/>
          </a:p>
          <a:p>
            <a:pPr indent="0" lvl="0" marL="0" rtl="0" algn="l">
              <a:spcBef>
                <a:spcPts val="120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rPr b="1" lang="en">
                <a:latin typeface="Arial"/>
                <a:ea typeface="Arial"/>
                <a:cs typeface="Arial"/>
                <a:sym typeface="Arial"/>
              </a:rPr>
              <a:t>Tushar Gupta </a:t>
            </a:r>
            <a:r>
              <a:rPr b="1" lang="en">
                <a:solidFill>
                  <a:srgbClr val="FFFF00"/>
                </a:solidFill>
                <a:latin typeface="Arial"/>
                <a:ea typeface="Arial"/>
                <a:cs typeface="Arial"/>
                <a:sym typeface="Arial"/>
              </a:rPr>
              <a:t>19BCY10019</a:t>
            </a:r>
            <a:endParaRPr b="1">
              <a:solidFill>
                <a:srgbClr val="FFFF00"/>
              </a:solidFill>
              <a:latin typeface="Arial"/>
              <a:ea typeface="Arial"/>
              <a:cs typeface="Arial"/>
              <a:sym typeface="Arial"/>
            </a:endParaRPr>
          </a:p>
          <a:p>
            <a:pPr indent="0" lvl="0" marL="0" rtl="0" algn="l">
              <a:spcBef>
                <a:spcPts val="0"/>
              </a:spcBef>
              <a:spcAft>
                <a:spcPts val="0"/>
              </a:spcAft>
              <a:buNone/>
            </a:pPr>
            <a:r>
              <a:t/>
            </a:r>
            <a:endParaRPr b="1">
              <a:solidFill>
                <a:srgbClr val="FFFF00"/>
              </a:solidFill>
              <a:latin typeface="Arial"/>
              <a:ea typeface="Arial"/>
              <a:cs typeface="Arial"/>
              <a:sym typeface="Arial"/>
            </a:endParaRPr>
          </a:p>
          <a:p>
            <a:pPr indent="0" lvl="0" marL="0" rtl="0" algn="l">
              <a:spcBef>
                <a:spcPts val="0"/>
              </a:spcBef>
              <a:spcAft>
                <a:spcPts val="0"/>
              </a:spcAft>
              <a:buNone/>
            </a:pPr>
            <a:r>
              <a:rPr b="1" lang="en">
                <a:latin typeface="Arial"/>
                <a:ea typeface="Arial"/>
                <a:cs typeface="Arial"/>
                <a:sym typeface="Arial"/>
              </a:rPr>
              <a:t>Blesson Biju Abraham </a:t>
            </a:r>
            <a:r>
              <a:rPr b="1" lang="en">
                <a:solidFill>
                  <a:srgbClr val="FFFF00"/>
                </a:solidFill>
                <a:latin typeface="Arial"/>
                <a:ea typeface="Arial"/>
                <a:cs typeface="Arial"/>
                <a:sym typeface="Arial"/>
              </a:rPr>
              <a:t>19BCY10079</a:t>
            </a:r>
            <a:r>
              <a:rPr b="1" lang="en">
                <a:latin typeface="Arial"/>
                <a:ea typeface="Arial"/>
                <a:cs typeface="Arial"/>
                <a:sym typeface="Arial"/>
              </a:rPr>
              <a:t> </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rPr b="1" lang="en">
                <a:latin typeface="Arial"/>
                <a:ea typeface="Arial"/>
                <a:cs typeface="Arial"/>
                <a:sym typeface="Arial"/>
              </a:rPr>
              <a:t>Subham Biswal </a:t>
            </a:r>
            <a:r>
              <a:rPr b="1" lang="en">
                <a:solidFill>
                  <a:srgbClr val="FFFF00"/>
                </a:solidFill>
                <a:latin typeface="Arial"/>
                <a:ea typeface="Arial"/>
                <a:cs typeface="Arial"/>
                <a:sym typeface="Arial"/>
              </a:rPr>
              <a:t>19BCY10136 </a:t>
            </a:r>
            <a:endParaRPr b="1">
              <a:solidFill>
                <a:srgbClr val="FFFF00"/>
              </a:solidFill>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rPr b="1" lang="en">
                <a:latin typeface="Arial"/>
                <a:ea typeface="Arial"/>
                <a:cs typeface="Arial"/>
                <a:sym typeface="Arial"/>
              </a:rPr>
              <a:t>Chirag Ganguli </a:t>
            </a:r>
            <a:r>
              <a:rPr b="1" lang="en">
                <a:solidFill>
                  <a:srgbClr val="FFFF00"/>
                </a:solidFill>
                <a:latin typeface="Arial"/>
                <a:ea typeface="Arial"/>
                <a:cs typeface="Arial"/>
                <a:sym typeface="Arial"/>
              </a:rPr>
              <a:t>19BCY10158</a:t>
            </a:r>
            <a:endParaRPr b="1">
              <a:solidFill>
                <a:srgbClr val="FFFF00"/>
              </a:solidFill>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t/>
            </a:r>
            <a:endParaRPr b="1">
              <a:solidFill>
                <a:srgbClr val="FFFF00"/>
              </a:solidFill>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rPr b="1" lang="en">
                <a:latin typeface="Arial"/>
                <a:ea typeface="Arial"/>
                <a:cs typeface="Arial"/>
                <a:sym typeface="Arial"/>
              </a:rPr>
              <a:t> </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t/>
            </a:r>
            <a:endParaRPr sz="1400"/>
          </a:p>
        </p:txBody>
      </p:sp>
      <p:pic>
        <p:nvPicPr>
          <p:cNvPr id="200" name="Google Shape;200;p25"/>
          <p:cNvPicPr preferRelativeResize="0"/>
          <p:nvPr/>
        </p:nvPicPr>
        <p:blipFill>
          <a:blip r:embed="rId3">
            <a:alphaModFix/>
          </a:blip>
          <a:stretch>
            <a:fillRect/>
          </a:stretch>
        </p:blipFill>
        <p:spPr>
          <a:xfrm>
            <a:off x="3394100" y="1174050"/>
            <a:ext cx="5673124" cy="3630700"/>
          </a:xfrm>
          <a:prstGeom prst="rect">
            <a:avLst/>
          </a:prstGeom>
          <a:noFill/>
          <a:ln>
            <a:noFill/>
          </a:ln>
        </p:spPr>
      </p:pic>
      <p:pic>
        <p:nvPicPr>
          <p:cNvPr id="201" name="Google Shape;201;p25"/>
          <p:cNvPicPr preferRelativeResize="0"/>
          <p:nvPr/>
        </p:nvPicPr>
        <p:blipFill>
          <a:blip r:embed="rId4">
            <a:alphaModFix/>
          </a:blip>
          <a:stretch>
            <a:fillRect/>
          </a:stretch>
        </p:blipFill>
        <p:spPr>
          <a:xfrm>
            <a:off x="7913375" y="0"/>
            <a:ext cx="1230625" cy="714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1070550" y="453825"/>
            <a:ext cx="6363600" cy="648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Contents</a:t>
            </a:r>
            <a:endParaRPr b="1"/>
          </a:p>
        </p:txBody>
      </p:sp>
      <p:sp>
        <p:nvSpPr>
          <p:cNvPr id="97" name="Google Shape;97;p15"/>
          <p:cNvSpPr txBox="1"/>
          <p:nvPr/>
        </p:nvSpPr>
        <p:spPr>
          <a:xfrm>
            <a:off x="1013650" y="1462975"/>
            <a:ext cx="7511100" cy="2662800"/>
          </a:xfrm>
          <a:prstGeom prst="rect">
            <a:avLst/>
          </a:prstGeom>
          <a:solidFill>
            <a:schemeClr val="dk1"/>
          </a:solid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Times New Roman"/>
              <a:buChar char="●"/>
            </a:pPr>
            <a:r>
              <a:rPr b="1" lang="en" u="sng">
                <a:solidFill>
                  <a:schemeClr val="lt1"/>
                </a:solidFill>
                <a:latin typeface="Times New Roman"/>
                <a:ea typeface="Times New Roman"/>
                <a:cs typeface="Times New Roman"/>
                <a:sym typeface="Times New Roman"/>
                <a:hlinkClick action="ppaction://hlinksldjump" r:id="rId3">
                  <a:extLst>
                    <a:ext uri="{A12FA001-AC4F-418D-AE19-62706E023703}">
                      <ahyp:hlinkClr val="tx"/>
                    </a:ext>
                  </a:extLst>
                </a:hlinkClick>
              </a:rPr>
              <a:t>Overview</a:t>
            </a:r>
            <a:endParaRPr b="1" u="sng">
              <a:solidFill>
                <a:schemeClr val="lt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lt1"/>
              </a:buClr>
              <a:buSzPts val="1400"/>
              <a:buFont typeface="Times New Roman"/>
              <a:buChar char="●"/>
            </a:pPr>
            <a:r>
              <a:rPr b="1" lang="en" u="sng">
                <a:solidFill>
                  <a:schemeClr val="lt1"/>
                </a:solidFill>
                <a:latin typeface="Times New Roman"/>
                <a:ea typeface="Times New Roman"/>
                <a:cs typeface="Times New Roman"/>
                <a:sym typeface="Times New Roman"/>
                <a:hlinkClick action="ppaction://hlinksldjump" r:id="rId4">
                  <a:extLst>
                    <a:ext uri="{A12FA001-AC4F-418D-AE19-62706E023703}">
                      <ahyp:hlinkClr val="tx"/>
                    </a:ext>
                  </a:extLst>
                </a:hlinkClick>
              </a:rPr>
              <a:t>Understanding the Problem</a:t>
            </a:r>
            <a:endParaRPr b="1" u="sng">
              <a:solidFill>
                <a:schemeClr val="lt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lt1"/>
              </a:buClr>
              <a:buSzPts val="1400"/>
              <a:buFont typeface="Times New Roman"/>
              <a:buChar char="●"/>
            </a:pPr>
            <a:r>
              <a:rPr b="1" lang="en" u="sng">
                <a:solidFill>
                  <a:schemeClr val="lt1"/>
                </a:solidFill>
                <a:latin typeface="Times New Roman"/>
                <a:ea typeface="Times New Roman"/>
                <a:cs typeface="Times New Roman"/>
                <a:sym typeface="Times New Roman"/>
                <a:hlinkClick action="ppaction://hlinksldjump" r:id="rId5">
                  <a:extLst>
                    <a:ext uri="{A12FA001-AC4F-418D-AE19-62706E023703}">
                      <ahyp:hlinkClr val="tx"/>
                    </a:ext>
                  </a:extLst>
                </a:hlinkClick>
              </a:rPr>
              <a:t>Project Objectives</a:t>
            </a:r>
            <a:endParaRPr b="1" u="sng">
              <a:solidFill>
                <a:schemeClr val="lt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lt1"/>
              </a:buClr>
              <a:buSzPts val="1400"/>
              <a:buFont typeface="Times New Roman"/>
              <a:buChar char="●"/>
            </a:pPr>
            <a:r>
              <a:rPr b="1" lang="en" u="sng">
                <a:solidFill>
                  <a:schemeClr val="lt1"/>
                </a:solidFill>
                <a:latin typeface="Times New Roman"/>
                <a:ea typeface="Times New Roman"/>
                <a:cs typeface="Times New Roman"/>
                <a:sym typeface="Times New Roman"/>
                <a:hlinkClick action="ppaction://hlinksldjump" r:id="rId6">
                  <a:extLst>
                    <a:ext uri="{A12FA001-AC4F-418D-AE19-62706E023703}">
                      <ahyp:hlinkClr val="tx"/>
                    </a:ext>
                  </a:extLst>
                </a:hlinkClick>
              </a:rPr>
              <a:t>Proposal Abstract</a:t>
            </a:r>
            <a:endParaRPr b="1" u="sng">
              <a:solidFill>
                <a:schemeClr val="lt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lt1"/>
              </a:buClr>
              <a:buSzPts val="1400"/>
              <a:buFont typeface="Times New Roman"/>
              <a:buChar char="●"/>
            </a:pPr>
            <a:r>
              <a:rPr b="1" lang="en" u="sng">
                <a:solidFill>
                  <a:schemeClr val="lt1"/>
                </a:solidFill>
                <a:latin typeface="Times New Roman"/>
                <a:ea typeface="Times New Roman"/>
                <a:cs typeface="Times New Roman"/>
                <a:sym typeface="Times New Roman"/>
                <a:hlinkClick action="ppaction://hlinksldjump" r:id="rId7">
                  <a:extLst>
                    <a:ext uri="{A12FA001-AC4F-418D-AE19-62706E023703}">
                      <ahyp:hlinkClr val="tx"/>
                    </a:ext>
                  </a:extLst>
                </a:hlinkClick>
              </a:rPr>
              <a:t>General Architecture</a:t>
            </a:r>
            <a:endParaRPr b="1" u="sng">
              <a:solidFill>
                <a:schemeClr val="lt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lt1"/>
              </a:buClr>
              <a:buSzPts val="1400"/>
              <a:buFont typeface="Times New Roman"/>
              <a:buChar char="●"/>
            </a:pPr>
            <a:r>
              <a:rPr b="1" lang="en" u="sng">
                <a:solidFill>
                  <a:schemeClr val="lt1"/>
                </a:solidFill>
                <a:latin typeface="Times New Roman"/>
                <a:ea typeface="Times New Roman"/>
                <a:cs typeface="Times New Roman"/>
                <a:sym typeface="Times New Roman"/>
                <a:hlinkClick action="ppaction://hlinksldjump" r:id="rId8">
                  <a:extLst>
                    <a:ext uri="{A12FA001-AC4F-418D-AE19-62706E023703}">
                      <ahyp:hlinkClr val="tx"/>
                    </a:ext>
                  </a:extLst>
                </a:hlinkClick>
              </a:rPr>
              <a:t>Target</a:t>
            </a:r>
            <a:r>
              <a:rPr b="1" lang="en" u="sng">
                <a:solidFill>
                  <a:schemeClr val="lt1"/>
                </a:solidFill>
                <a:latin typeface="Times New Roman"/>
                <a:ea typeface="Times New Roman"/>
                <a:cs typeface="Times New Roman"/>
                <a:sym typeface="Times New Roman"/>
                <a:hlinkClick action="ppaction://hlinksldjump" r:id="rId9">
                  <a:extLst>
                    <a:ext uri="{A12FA001-AC4F-418D-AE19-62706E023703}">
                      <ahyp:hlinkClr val="tx"/>
                    </a:ext>
                  </a:extLst>
                </a:hlinkClick>
              </a:rPr>
              <a:t> audience</a:t>
            </a:r>
            <a:endParaRPr b="1" u="sng">
              <a:solidFill>
                <a:schemeClr val="lt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lt1"/>
              </a:buClr>
              <a:buSzPts val="1400"/>
              <a:buFont typeface="Times New Roman"/>
              <a:buChar char="●"/>
            </a:pPr>
            <a:r>
              <a:rPr b="1" lang="en" u="sng">
                <a:solidFill>
                  <a:schemeClr val="lt1"/>
                </a:solidFill>
                <a:latin typeface="Times New Roman"/>
                <a:ea typeface="Times New Roman"/>
                <a:cs typeface="Times New Roman"/>
                <a:sym typeface="Times New Roman"/>
                <a:hlinkClick action="ppaction://hlinksldjump" r:id="rId10">
                  <a:extLst>
                    <a:ext uri="{A12FA001-AC4F-418D-AE19-62706E023703}">
                      <ahyp:hlinkClr val="tx"/>
                    </a:ext>
                  </a:extLst>
                </a:hlinkClick>
              </a:rPr>
              <a:t>Timeline</a:t>
            </a:r>
            <a:r>
              <a:rPr b="1" lang="en" u="sng">
                <a:solidFill>
                  <a:schemeClr val="lt1"/>
                </a:solidFill>
                <a:latin typeface="Times New Roman"/>
                <a:ea typeface="Times New Roman"/>
                <a:cs typeface="Times New Roman"/>
                <a:sym typeface="Times New Roman"/>
              </a:rPr>
              <a:t> </a:t>
            </a:r>
            <a:endParaRPr b="1" u="sng">
              <a:solidFill>
                <a:schemeClr val="lt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lt1"/>
              </a:buClr>
              <a:buSzPts val="1400"/>
              <a:buFont typeface="Times New Roman"/>
              <a:buChar char="●"/>
            </a:pPr>
            <a:r>
              <a:rPr b="1" lang="en" u="sng">
                <a:solidFill>
                  <a:schemeClr val="lt1"/>
                </a:solidFill>
                <a:latin typeface="Times New Roman"/>
                <a:ea typeface="Times New Roman"/>
                <a:cs typeface="Times New Roman"/>
                <a:sym typeface="Times New Roman"/>
                <a:hlinkClick action="ppaction://hlinksldjump" r:id="rId11">
                  <a:extLst>
                    <a:ext uri="{A12FA001-AC4F-418D-AE19-62706E023703}">
                      <ahyp:hlinkClr val="tx"/>
                    </a:ext>
                  </a:extLst>
                </a:hlinkClick>
              </a:rPr>
              <a:t>Conclusion</a:t>
            </a:r>
            <a:endParaRPr b="1" u="sng">
              <a:solidFill>
                <a:schemeClr val="lt1"/>
              </a:solidFill>
              <a:latin typeface="Times New Roman"/>
              <a:ea typeface="Times New Roman"/>
              <a:cs typeface="Times New Roman"/>
              <a:sym typeface="Times New Roman"/>
            </a:endParaRPr>
          </a:p>
        </p:txBody>
      </p:sp>
      <p:pic>
        <p:nvPicPr>
          <p:cNvPr id="98" name="Google Shape;98;p15"/>
          <p:cNvPicPr preferRelativeResize="0"/>
          <p:nvPr/>
        </p:nvPicPr>
        <p:blipFill>
          <a:blip r:embed="rId12">
            <a:alphaModFix/>
          </a:blip>
          <a:stretch>
            <a:fillRect/>
          </a:stretch>
        </p:blipFill>
        <p:spPr>
          <a:xfrm>
            <a:off x="7913375" y="0"/>
            <a:ext cx="1230625" cy="71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71900" y="5010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a:t>
            </a:r>
            <a:endParaRPr b="1"/>
          </a:p>
        </p:txBody>
      </p:sp>
      <p:sp>
        <p:nvSpPr>
          <p:cNvPr id="104" name="Google Shape;104;p16"/>
          <p:cNvSpPr txBox="1"/>
          <p:nvPr>
            <p:ph idx="1" type="body"/>
          </p:nvPr>
        </p:nvSpPr>
        <p:spPr>
          <a:xfrm>
            <a:off x="382950" y="1811025"/>
            <a:ext cx="8378100" cy="30192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Char char="●"/>
            </a:pPr>
            <a:r>
              <a:rPr lang="en" sz="1700"/>
              <a:t>As privacy is an issue that cannot be overlooked, particularly when it comes to the digital information, it is vital to enhance and improve existing authentication methods, or to build a new one, as some have been demonstrated to be vulnerable.</a:t>
            </a:r>
            <a:endParaRPr sz="1700"/>
          </a:p>
          <a:p>
            <a:pPr indent="-336550" lvl="0" marL="457200" rtl="0" algn="just">
              <a:spcBef>
                <a:spcPts val="0"/>
              </a:spcBef>
              <a:spcAft>
                <a:spcPts val="0"/>
              </a:spcAft>
              <a:buSzPts val="1700"/>
              <a:buChar char="●"/>
            </a:pPr>
            <a:r>
              <a:rPr lang="en" sz="1700"/>
              <a:t>In light of this necessity, it was decided to adopt a new approach based on eye movements, in which an eye tracking authentication </a:t>
            </a:r>
            <a:r>
              <a:rPr lang="en" sz="1700"/>
              <a:t>system will be used to provide an extra layer of security to the existing pin or password based authentication model.</a:t>
            </a:r>
            <a:endParaRPr sz="1700"/>
          </a:p>
        </p:txBody>
      </p:sp>
      <p:pic>
        <p:nvPicPr>
          <p:cNvPr id="105" name="Google Shape;105;p16"/>
          <p:cNvPicPr preferRelativeResize="0"/>
          <p:nvPr/>
        </p:nvPicPr>
        <p:blipFill>
          <a:blip r:embed="rId3">
            <a:alphaModFix/>
          </a:blip>
          <a:stretch>
            <a:fillRect/>
          </a:stretch>
        </p:blipFill>
        <p:spPr>
          <a:xfrm>
            <a:off x="7913375" y="0"/>
            <a:ext cx="1230625" cy="71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71900" y="5010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Understanding the Problem</a:t>
            </a:r>
            <a:endParaRPr b="1"/>
          </a:p>
        </p:txBody>
      </p:sp>
      <p:sp>
        <p:nvSpPr>
          <p:cNvPr id="111" name="Google Shape;111;p17"/>
          <p:cNvSpPr txBox="1"/>
          <p:nvPr>
            <p:ph idx="1" type="body"/>
          </p:nvPr>
        </p:nvSpPr>
        <p:spPr>
          <a:xfrm>
            <a:off x="382950" y="1811025"/>
            <a:ext cx="8378100" cy="3019200"/>
          </a:xfrm>
          <a:prstGeom prst="rect">
            <a:avLst/>
          </a:prstGeom>
        </p:spPr>
        <p:txBody>
          <a:bodyPr anchorCtr="0" anchor="t" bIns="91425" lIns="91425" spcFirstLastPara="1" rIns="91425" wrap="square" tIns="91425">
            <a:normAutofit lnSpcReduction="10000"/>
          </a:bodyPr>
          <a:lstStyle/>
          <a:p>
            <a:pPr indent="-336550" lvl="0" marL="457200" rtl="0" algn="just">
              <a:spcBef>
                <a:spcPts val="0"/>
              </a:spcBef>
              <a:spcAft>
                <a:spcPts val="0"/>
              </a:spcAft>
              <a:buSzPts val="1700"/>
              <a:buChar char="●"/>
            </a:pPr>
            <a:r>
              <a:rPr lang="en" sz="1700"/>
              <a:t>Pupil and Iris of Human Eyes are considered to be really strong biometrics that can be used for unique authentication of an individual.</a:t>
            </a:r>
            <a:endParaRPr sz="1700"/>
          </a:p>
          <a:p>
            <a:pPr indent="-336550" lvl="0" marL="457200" rtl="0" algn="just">
              <a:spcBef>
                <a:spcPts val="0"/>
              </a:spcBef>
              <a:spcAft>
                <a:spcPts val="0"/>
              </a:spcAft>
              <a:buSzPts val="1700"/>
              <a:buChar char="●"/>
            </a:pPr>
            <a:r>
              <a:rPr lang="en" sz="1700"/>
              <a:t>In normal Biometric Authentication systems, there is a high probability of false matches which can be made resistant to in cases of Eye Movement Pattern Based Authentication system.</a:t>
            </a:r>
            <a:endParaRPr sz="1700"/>
          </a:p>
          <a:p>
            <a:pPr indent="-336550" lvl="0" marL="457200" rtl="0" algn="just">
              <a:spcBef>
                <a:spcPts val="0"/>
              </a:spcBef>
              <a:spcAft>
                <a:spcPts val="0"/>
              </a:spcAft>
              <a:buSzPts val="1700"/>
              <a:buChar char="●"/>
            </a:pPr>
            <a:r>
              <a:rPr lang="en" sz="1700"/>
              <a:t>While validating a usual method of authentication, there is a form of validation needed which includes searching an entire database of known passwords which can be time consuming and less-effective.</a:t>
            </a:r>
            <a:endParaRPr sz="1700"/>
          </a:p>
          <a:p>
            <a:pPr indent="-336550" lvl="0" marL="457200" rtl="0" algn="just">
              <a:spcBef>
                <a:spcPts val="0"/>
              </a:spcBef>
              <a:spcAft>
                <a:spcPts val="0"/>
              </a:spcAft>
              <a:buSzPts val="1700"/>
              <a:buChar char="●"/>
            </a:pPr>
            <a:r>
              <a:rPr lang="en" sz="1700"/>
              <a:t>Normal authentication techniques can be altered by threat actors to gain unauthorized access to a secured system</a:t>
            </a:r>
            <a:endParaRPr sz="1700"/>
          </a:p>
        </p:txBody>
      </p:sp>
      <p:pic>
        <p:nvPicPr>
          <p:cNvPr id="112" name="Google Shape;112;p17"/>
          <p:cNvPicPr preferRelativeResize="0"/>
          <p:nvPr/>
        </p:nvPicPr>
        <p:blipFill>
          <a:blip r:embed="rId3">
            <a:alphaModFix/>
          </a:blip>
          <a:stretch>
            <a:fillRect/>
          </a:stretch>
        </p:blipFill>
        <p:spPr>
          <a:xfrm>
            <a:off x="7913375" y="0"/>
            <a:ext cx="1230625" cy="71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71900" y="4793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Project Objective</a:t>
            </a:r>
            <a:endParaRPr b="1"/>
          </a:p>
        </p:txBody>
      </p:sp>
      <p:sp>
        <p:nvSpPr>
          <p:cNvPr id="118" name="Google Shape;11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Iris Movement and gaze tracking has been an active research field in the past years as it adds convenience to a variety of applications. The goal of this project is to present a model on the existing literature on Iris Movement and Gaze Tracking and Develop an Efficient Technique that can revolutionize the field of Computer Vision. A Motion analysis method is developed to track and detect Iris movement and gaze Tracking. They serve the purpose of being used as an </a:t>
            </a:r>
            <a:r>
              <a:rPr lang="en" sz="1600"/>
              <a:t>authentication</a:t>
            </a:r>
            <a:r>
              <a:rPr lang="en" sz="1600"/>
              <a:t> method in many login based applications which require </a:t>
            </a:r>
            <a:r>
              <a:rPr lang="en" sz="1600"/>
              <a:t>continuous</a:t>
            </a:r>
            <a:r>
              <a:rPr lang="en" sz="1600"/>
              <a:t> authentication. The main purpose of the system is the motion analysis method and finding Horizontal Ratio to Find the Direction of Vision i.e., Left, Right or Centre. </a:t>
            </a:r>
            <a:endParaRPr sz="1600"/>
          </a:p>
        </p:txBody>
      </p:sp>
      <p:pic>
        <p:nvPicPr>
          <p:cNvPr id="119" name="Google Shape;119;p18"/>
          <p:cNvPicPr preferRelativeResize="0"/>
          <p:nvPr/>
        </p:nvPicPr>
        <p:blipFill>
          <a:blip r:embed="rId3">
            <a:alphaModFix/>
          </a:blip>
          <a:stretch>
            <a:fillRect/>
          </a:stretch>
        </p:blipFill>
        <p:spPr>
          <a:xfrm>
            <a:off x="7913375" y="0"/>
            <a:ext cx="1230625" cy="71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60950" y="5010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Proposal Abstract</a:t>
            </a:r>
            <a:endParaRPr b="1"/>
          </a:p>
        </p:txBody>
      </p:sp>
      <p:sp>
        <p:nvSpPr>
          <p:cNvPr id="125" name="Google Shape;125;p19"/>
          <p:cNvSpPr txBox="1"/>
          <p:nvPr>
            <p:ph idx="1" type="body"/>
          </p:nvPr>
        </p:nvSpPr>
        <p:spPr>
          <a:xfrm>
            <a:off x="471900" y="1919075"/>
            <a:ext cx="4617600" cy="2868000"/>
          </a:xfrm>
          <a:prstGeom prst="rect">
            <a:avLst/>
          </a:prstGeom>
        </p:spPr>
        <p:txBody>
          <a:bodyPr anchorCtr="0" anchor="t" bIns="91425" lIns="91425" spcFirstLastPara="1" rIns="91425" wrap="square" tIns="91425">
            <a:normAutofit lnSpcReduction="10000"/>
          </a:bodyPr>
          <a:lstStyle/>
          <a:p>
            <a:pPr indent="-317500" lvl="0" marL="457200" rtl="0" algn="just">
              <a:spcBef>
                <a:spcPts val="0"/>
              </a:spcBef>
              <a:spcAft>
                <a:spcPts val="0"/>
              </a:spcAft>
              <a:buSzPts val="1400"/>
              <a:buAutoNum type="arabicPeriod"/>
            </a:pPr>
            <a:r>
              <a:rPr lang="en"/>
              <a:t>The project application will contain 2 parts:</a:t>
            </a:r>
            <a:endParaRPr/>
          </a:p>
          <a:p>
            <a:pPr indent="-304800" lvl="1" marL="914400" rtl="0" algn="just">
              <a:spcBef>
                <a:spcPts val="0"/>
              </a:spcBef>
              <a:spcAft>
                <a:spcPts val="0"/>
              </a:spcAft>
              <a:buSzPts val="1200"/>
              <a:buAutoNum type="alphaLcPeriod"/>
            </a:pPr>
            <a:r>
              <a:rPr b="1" lang="en"/>
              <a:t>Database</a:t>
            </a:r>
            <a:r>
              <a:rPr lang="en"/>
              <a:t>: to store the gaze pattern coordinates that  will be matched at the time of authentication</a:t>
            </a:r>
            <a:endParaRPr/>
          </a:p>
          <a:p>
            <a:pPr indent="-304800" lvl="1" marL="914400" rtl="0" algn="just">
              <a:spcBef>
                <a:spcPts val="0"/>
              </a:spcBef>
              <a:spcAft>
                <a:spcPts val="0"/>
              </a:spcAft>
              <a:buSzPts val="1200"/>
              <a:buAutoNum type="alphaLcPeriod"/>
            </a:pPr>
            <a:r>
              <a:rPr b="1" lang="en"/>
              <a:t>Backend Machine Learning Model:</a:t>
            </a:r>
            <a:r>
              <a:rPr lang="en"/>
              <a:t> trained to detect the gaze movement &amp; generate the pattern coordinates and calculate the Euclidean distance between them</a:t>
            </a:r>
            <a:endParaRPr/>
          </a:p>
          <a:p>
            <a:pPr indent="-317500" lvl="0" marL="457200" rtl="0" algn="just">
              <a:spcBef>
                <a:spcPts val="0"/>
              </a:spcBef>
              <a:spcAft>
                <a:spcPts val="0"/>
              </a:spcAft>
              <a:buSzPts val="1400"/>
              <a:buAutoNum type="arabicPeriod"/>
            </a:pPr>
            <a:r>
              <a:rPr lang="en"/>
              <a:t>The distance at every point will give us the direction of the gaze and thus match them with the existing pattern in the Database, if they match then the Authentication is successful &amp; access is granted otherwise the access is denied</a:t>
            </a:r>
            <a:endParaRPr/>
          </a:p>
        </p:txBody>
      </p:sp>
      <p:pic>
        <p:nvPicPr>
          <p:cNvPr id="126" name="Google Shape;126;p19"/>
          <p:cNvPicPr preferRelativeResize="0"/>
          <p:nvPr/>
        </p:nvPicPr>
        <p:blipFill>
          <a:blip r:embed="rId3">
            <a:alphaModFix amt="91000"/>
          </a:blip>
          <a:stretch>
            <a:fillRect/>
          </a:stretch>
        </p:blipFill>
        <p:spPr>
          <a:xfrm>
            <a:off x="5483950" y="2072549"/>
            <a:ext cx="3199099" cy="2403275"/>
          </a:xfrm>
          <a:prstGeom prst="rect">
            <a:avLst/>
          </a:prstGeom>
          <a:noFill/>
          <a:ln>
            <a:noFill/>
          </a:ln>
          <a:effectLst>
            <a:outerShdw blurRad="57150" rotWithShape="0" algn="bl" dir="5400000" dist="19050">
              <a:srgbClr val="000000">
                <a:alpha val="50000"/>
              </a:srgbClr>
            </a:outerShdw>
          </a:effectLst>
        </p:spPr>
      </p:pic>
      <p:pic>
        <p:nvPicPr>
          <p:cNvPr id="127" name="Google Shape;127;p19"/>
          <p:cNvPicPr preferRelativeResize="0"/>
          <p:nvPr/>
        </p:nvPicPr>
        <p:blipFill>
          <a:blip r:embed="rId4">
            <a:alphaModFix/>
          </a:blip>
          <a:stretch>
            <a:fillRect/>
          </a:stretch>
        </p:blipFill>
        <p:spPr>
          <a:xfrm>
            <a:off x="7913375" y="0"/>
            <a:ext cx="1230625" cy="71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60950" y="5010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Proposal Abstract</a:t>
            </a:r>
            <a:endParaRPr b="1"/>
          </a:p>
        </p:txBody>
      </p:sp>
      <p:sp>
        <p:nvSpPr>
          <p:cNvPr id="133" name="Google Shape;133;p20"/>
          <p:cNvSpPr txBox="1"/>
          <p:nvPr>
            <p:ph idx="1" type="body"/>
          </p:nvPr>
        </p:nvSpPr>
        <p:spPr>
          <a:xfrm>
            <a:off x="460950" y="2107100"/>
            <a:ext cx="5028300" cy="2446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a:t>Continuous Authentication</a:t>
            </a:r>
            <a:r>
              <a:rPr lang="en"/>
              <a:t> changes the perspective of authentication from an event to a process &amp; thus assists in securing the authentication </a:t>
            </a:r>
            <a:r>
              <a:rPr lang="en"/>
              <a:t>mechanism</a:t>
            </a:r>
            <a:r>
              <a:rPr lang="en"/>
              <a:t> from threats.</a:t>
            </a:r>
            <a:endParaRPr/>
          </a:p>
          <a:p>
            <a:pPr indent="0" lvl="0" marL="0" rtl="0" algn="just">
              <a:spcBef>
                <a:spcPts val="1200"/>
              </a:spcBef>
              <a:spcAft>
                <a:spcPts val="0"/>
              </a:spcAft>
              <a:buNone/>
            </a:pPr>
            <a:r>
              <a:rPr lang="en"/>
              <a:t>The Eye Movement Pattern Based Authentication system is going to implement the process of </a:t>
            </a:r>
            <a:r>
              <a:rPr lang="en"/>
              <a:t>Continuous</a:t>
            </a:r>
            <a:r>
              <a:rPr lang="en"/>
              <a:t> Authentication by </a:t>
            </a:r>
            <a:r>
              <a:rPr lang="en"/>
              <a:t>detecting the eye movements in real time at a constant time interval (Behavioral characteristics, Uniqueness &amp; Universality) to avoid unauthorized access. </a:t>
            </a:r>
            <a:endParaRPr/>
          </a:p>
          <a:p>
            <a:pPr indent="0" lvl="0" marL="0" rtl="0" algn="just">
              <a:spcBef>
                <a:spcPts val="1200"/>
              </a:spcBef>
              <a:spcAft>
                <a:spcPts val="1200"/>
              </a:spcAft>
              <a:buNone/>
            </a:pPr>
            <a:r>
              <a:t/>
            </a:r>
            <a:endParaRPr/>
          </a:p>
        </p:txBody>
      </p:sp>
      <p:pic>
        <p:nvPicPr>
          <p:cNvPr id="134" name="Google Shape;134;p20"/>
          <p:cNvPicPr preferRelativeResize="0"/>
          <p:nvPr/>
        </p:nvPicPr>
        <p:blipFill>
          <a:blip r:embed="rId3">
            <a:alphaModFix/>
          </a:blip>
          <a:stretch>
            <a:fillRect/>
          </a:stretch>
        </p:blipFill>
        <p:spPr>
          <a:xfrm>
            <a:off x="5760650" y="2182762"/>
            <a:ext cx="3175625" cy="1185475"/>
          </a:xfrm>
          <a:prstGeom prst="rect">
            <a:avLst/>
          </a:prstGeom>
          <a:noFill/>
          <a:ln>
            <a:noFill/>
          </a:ln>
        </p:spPr>
      </p:pic>
      <p:sp>
        <p:nvSpPr>
          <p:cNvPr id="135" name="Google Shape;135;p20"/>
          <p:cNvSpPr txBox="1"/>
          <p:nvPr/>
        </p:nvSpPr>
        <p:spPr>
          <a:xfrm>
            <a:off x="6176250" y="3560975"/>
            <a:ext cx="2506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Machine Learning Model Approach for Continuous Authentication</a:t>
            </a:r>
            <a:endParaRPr>
              <a:latin typeface="Roboto"/>
              <a:ea typeface="Roboto"/>
              <a:cs typeface="Roboto"/>
              <a:sym typeface="Roboto"/>
            </a:endParaRPr>
          </a:p>
        </p:txBody>
      </p:sp>
      <p:pic>
        <p:nvPicPr>
          <p:cNvPr id="136" name="Google Shape;136;p20"/>
          <p:cNvPicPr preferRelativeResize="0"/>
          <p:nvPr/>
        </p:nvPicPr>
        <p:blipFill>
          <a:blip r:embed="rId4">
            <a:alphaModFix/>
          </a:blip>
          <a:stretch>
            <a:fillRect/>
          </a:stretch>
        </p:blipFill>
        <p:spPr>
          <a:xfrm>
            <a:off x="7913375" y="0"/>
            <a:ext cx="1230625" cy="71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60950" y="4631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General Architecture</a:t>
            </a:r>
            <a:endParaRPr b="1"/>
          </a:p>
        </p:txBody>
      </p:sp>
      <p:pic>
        <p:nvPicPr>
          <p:cNvPr id="142" name="Google Shape;142;p21"/>
          <p:cNvPicPr preferRelativeResize="0"/>
          <p:nvPr/>
        </p:nvPicPr>
        <p:blipFill>
          <a:blip r:embed="rId3">
            <a:alphaModFix/>
          </a:blip>
          <a:stretch>
            <a:fillRect/>
          </a:stretch>
        </p:blipFill>
        <p:spPr>
          <a:xfrm>
            <a:off x="0" y="1230875"/>
            <a:ext cx="9144000" cy="3912626"/>
          </a:xfrm>
          <a:prstGeom prst="rect">
            <a:avLst/>
          </a:prstGeom>
          <a:noFill/>
          <a:ln>
            <a:noFill/>
          </a:ln>
        </p:spPr>
      </p:pic>
      <p:pic>
        <p:nvPicPr>
          <p:cNvPr id="143" name="Google Shape;143;p21"/>
          <p:cNvPicPr preferRelativeResize="0"/>
          <p:nvPr/>
        </p:nvPicPr>
        <p:blipFill>
          <a:blip r:embed="rId4">
            <a:alphaModFix/>
          </a:blip>
          <a:stretch>
            <a:fillRect/>
          </a:stretch>
        </p:blipFill>
        <p:spPr>
          <a:xfrm>
            <a:off x="7913375" y="0"/>
            <a:ext cx="1230625" cy="71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Target Audience</a:t>
            </a:r>
            <a:endParaRPr/>
          </a:p>
        </p:txBody>
      </p:sp>
      <p:sp>
        <p:nvSpPr>
          <p:cNvPr id="149" name="Google Shape;149;p22"/>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They serve a wide range of severely disabled people who are left with minimal motor abilities. In this work, we want to put some light on the new system in which Using the eye as an interface to communicate with a system for people that are severely paralyzed or affected by diseases in which they are unable to move or control most of their body parts except for their eyes.</a:t>
            </a:r>
            <a:endParaRPr/>
          </a:p>
        </p:txBody>
      </p:sp>
      <p:sp>
        <p:nvSpPr>
          <p:cNvPr id="150" name="Google Shape;150;p22"/>
          <p:cNvSpPr txBox="1"/>
          <p:nvPr/>
        </p:nvSpPr>
        <p:spPr>
          <a:xfrm>
            <a:off x="3663700" y="1465800"/>
            <a:ext cx="5082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target audience for this project could be major B2B and B2C applications wherein an authentication is required is required for essential services like e-payment and other sensitive e-commerce </a:t>
            </a:r>
            <a:r>
              <a:rPr lang="en">
                <a:latin typeface="Roboto"/>
                <a:ea typeface="Roboto"/>
                <a:cs typeface="Roboto"/>
                <a:sym typeface="Roboto"/>
              </a:rPr>
              <a:t>applications.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mode of security provides an advanced concept in the cyber security field known as continuous authentication. Continuously using the Iris movement pattern with the password for a login based system provides an extra security layer and further reduces the need for a physical OTP in the process of two factor authentication which is much needed in this ‘hacker-booming’ cyberspace that exists today.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51" name="Google Shape;151;p22"/>
          <p:cNvPicPr preferRelativeResize="0"/>
          <p:nvPr/>
        </p:nvPicPr>
        <p:blipFill>
          <a:blip r:embed="rId3">
            <a:alphaModFix/>
          </a:blip>
          <a:stretch>
            <a:fillRect/>
          </a:stretch>
        </p:blipFill>
        <p:spPr>
          <a:xfrm>
            <a:off x="7913375" y="0"/>
            <a:ext cx="1230625" cy="71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