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75fc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Iris Movement and Gaze Tracking is still a challenging task, as there are many issues associated with such systems. These issues include degree of eye openness, variability in eye size, head pose, etc. Different applications that use eye tracking are affected by these issues at different levels. Several Computer-Vision based eye tracking approaches have been introduced.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6f75fce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7485834c7c9ac8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7485834c7c9ac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2d3af459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2d3af459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Iris Movement and Gaze Tracking is still a challenging task, as there are many issues associated with such systems. These issues include degree of eye openness, variability in eye size, head pose, etc. Different applications that use eye tracking are affected by these issues at different levels. Several Computer-Vision based eye tracking approaches have been introduced.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f75fceb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2d3af459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2d3af459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Iris Movement and Gaze Tracking is still a challenging task, as there are many issues associated with such systems. These issues include degree of eye openness, variability in eye size, head pose, etc. Different applications that use eye tracking are affected by these issues at different levels. Several Computer-Vision based eye tracking approaches have been introduced.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2d3af459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2d3af45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4a70a6ab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4a70a6ab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70a6a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70a6a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Chirag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4a70a6ab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4a70a6ab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Chirag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a70a6ab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a70a6ab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Chirag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4.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778100"/>
            <a:ext cx="5783400" cy="191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Eye Movement Pattern Based Authentication System [ EPAS ]</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Presented by Group-6 </a:t>
            </a:r>
            <a:endParaRPr/>
          </a:p>
          <a:p>
            <a:pPr marL="0" lvl="0" indent="0" algn="ctr" rtl="0">
              <a:spcBef>
                <a:spcPts val="0"/>
              </a:spcBef>
              <a:spcAft>
                <a:spcPts val="0"/>
              </a:spcAft>
              <a:buNone/>
            </a:pPr>
            <a:endParaRPr b="1"/>
          </a:p>
          <a:p>
            <a:pPr marL="0" lvl="0" indent="0" algn="ctr" rtl="0">
              <a:spcBef>
                <a:spcPts val="0"/>
              </a:spcBef>
              <a:spcAft>
                <a:spcPts val="0"/>
              </a:spcAft>
              <a:buNone/>
            </a:pPr>
            <a:r>
              <a:rPr lang="en" b="1"/>
              <a:t>[ Review-2 ]</a:t>
            </a:r>
            <a:endParaRPr b="1"/>
          </a:p>
        </p:txBody>
      </p:sp>
      <p:pic>
        <p:nvPicPr>
          <p:cNvPr id="65" name="Google Shape;65;p13"/>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265500" y="521147"/>
            <a:ext cx="40452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
        <p:nvSpPr>
          <p:cNvPr id="136" name="Google Shape;136;p22"/>
          <p:cNvSpPr txBox="1">
            <a:spLocks noGrp="1"/>
          </p:cNvSpPr>
          <p:nvPr>
            <p:ph type="body" idx="2"/>
          </p:nvPr>
        </p:nvSpPr>
        <p:spPr>
          <a:xfrm>
            <a:off x="311700" y="1916330"/>
            <a:ext cx="3853200" cy="2753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We're gonna use an Open CV based ML software to track and measure the Delta or the direction in which the person is looking at. We've a model pre trained to detect right/left/up/down motion.</a:t>
            </a:r>
            <a:endParaRPr sz="1400"/>
          </a:p>
        </p:txBody>
      </p:sp>
      <p:sp>
        <p:nvSpPr>
          <p:cNvPr id="137" name="Google Shape;137;p22"/>
          <p:cNvSpPr txBox="1">
            <a:spLocks noGrp="1"/>
          </p:cNvSpPr>
          <p:nvPr>
            <p:ph type="body" idx="2"/>
          </p:nvPr>
        </p:nvSpPr>
        <p:spPr>
          <a:xfrm>
            <a:off x="4782725" y="231473"/>
            <a:ext cx="3853200" cy="40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The model basically detects and provides the authentication pin based on the Eye movement and we patch it through an API to our web backend to authenticate the login application. The wrong eye movement works in a similar manner as a wrong pin entered would work and declines the request.</a:t>
            </a:r>
            <a:endParaRPr sz="1400"/>
          </a:p>
          <a:p>
            <a:pPr marL="0" lvl="0" indent="0" algn="l" rtl="0">
              <a:spcBef>
                <a:spcPts val="1600"/>
              </a:spcBef>
              <a:spcAft>
                <a:spcPts val="1600"/>
              </a:spcAft>
              <a:buNone/>
            </a:pPr>
            <a:r>
              <a:rPr lang="en" sz="1400"/>
              <a:t>For the Web application we're gonna be using a React application for the client end and Express to make api calls and a NoSQL Mongo database to store correct pin information.</a:t>
            </a:r>
            <a:endParaRPr sz="1400"/>
          </a:p>
        </p:txBody>
      </p:sp>
      <p:pic>
        <p:nvPicPr>
          <p:cNvPr id="138" name="Google Shape;138;p22"/>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216663" y="239550"/>
            <a:ext cx="8710674" cy="4664375"/>
          </a:xfrm>
          <a:prstGeom prst="rect">
            <a:avLst/>
          </a:prstGeom>
          <a:noFill/>
          <a:ln>
            <a:noFill/>
          </a:ln>
        </p:spPr>
      </p:pic>
      <p:pic>
        <p:nvPicPr>
          <p:cNvPr id="144" name="Google Shape;144;p23"/>
          <p:cNvPicPr preferRelativeResize="0"/>
          <p:nvPr/>
        </p:nvPicPr>
        <p:blipFill>
          <a:blip r:embed="rId4">
            <a:alphaModFix/>
          </a:blip>
          <a:stretch>
            <a:fillRect/>
          </a:stretch>
        </p:blipFill>
        <p:spPr>
          <a:xfrm>
            <a:off x="8186175" y="0"/>
            <a:ext cx="957825" cy="5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485375" y="1407200"/>
            <a:ext cx="5998800" cy="25176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Banking Applications</a:t>
            </a:r>
            <a:endParaRPr/>
          </a:p>
          <a:p>
            <a:pPr marL="457200" lvl="0" indent="-342900" algn="l" rtl="0">
              <a:spcBef>
                <a:spcPts val="0"/>
              </a:spcBef>
              <a:spcAft>
                <a:spcPts val="0"/>
              </a:spcAft>
              <a:buSzPts val="1800"/>
              <a:buChar char="●"/>
            </a:pPr>
            <a:r>
              <a:rPr lang="en"/>
              <a:t>ATM’s</a:t>
            </a:r>
            <a:endParaRPr/>
          </a:p>
          <a:p>
            <a:pPr marL="457200" lvl="0" indent="-342900" algn="l" rtl="0">
              <a:spcBef>
                <a:spcPts val="0"/>
              </a:spcBef>
              <a:spcAft>
                <a:spcPts val="0"/>
              </a:spcAft>
              <a:buSzPts val="1800"/>
              <a:buChar char="●"/>
            </a:pPr>
            <a:r>
              <a:rPr lang="en"/>
              <a:t>Employee checkpoints</a:t>
            </a:r>
            <a:endParaRPr/>
          </a:p>
          <a:p>
            <a:pPr marL="457200" lvl="0" indent="-342900" algn="l" rtl="0">
              <a:spcBef>
                <a:spcPts val="0"/>
              </a:spcBef>
              <a:spcAft>
                <a:spcPts val="0"/>
              </a:spcAft>
              <a:buSzPts val="1800"/>
              <a:buChar char="●"/>
            </a:pPr>
            <a:r>
              <a:rPr lang="en"/>
              <a:t>EV’s authentication</a:t>
            </a:r>
            <a:endParaRPr/>
          </a:p>
          <a:p>
            <a:pPr marL="457200" lvl="0" indent="-342900" algn="l" rtl="0">
              <a:spcBef>
                <a:spcPts val="0"/>
              </a:spcBef>
              <a:spcAft>
                <a:spcPts val="0"/>
              </a:spcAft>
              <a:buSzPts val="1800"/>
              <a:buChar char="●"/>
            </a:pPr>
            <a:r>
              <a:rPr lang="en"/>
              <a:t>Smart Appliances</a:t>
            </a:r>
            <a:endParaRPr/>
          </a:p>
          <a:p>
            <a:pPr marL="457200" lvl="0" indent="-342900" algn="l" rtl="0">
              <a:spcBef>
                <a:spcPts val="0"/>
              </a:spcBef>
              <a:spcAft>
                <a:spcPts val="0"/>
              </a:spcAft>
              <a:buSzPts val="1800"/>
              <a:buChar char="●"/>
            </a:pPr>
            <a:r>
              <a:rPr lang="en"/>
              <a:t>Any IOT based devices needing authentication</a:t>
            </a:r>
            <a:endParaRPr/>
          </a:p>
        </p:txBody>
      </p:sp>
      <p:sp>
        <p:nvSpPr>
          <p:cNvPr id="150" name="Google Shape;150;p24"/>
          <p:cNvSpPr txBox="1">
            <a:spLocks noGrp="1"/>
          </p:cNvSpPr>
          <p:nvPr>
            <p:ph type="title" idx="4294967295"/>
          </p:nvPr>
        </p:nvSpPr>
        <p:spPr>
          <a:xfrm>
            <a:off x="354000" y="656850"/>
            <a:ext cx="84360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Potential Use Cases/Application</a:t>
            </a:r>
            <a:endParaRPr/>
          </a:p>
        </p:txBody>
      </p:sp>
      <p:pic>
        <p:nvPicPr>
          <p:cNvPr id="151" name="Google Shape;151;p24"/>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265500" y="521147"/>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57" name="Google Shape;157;p25"/>
          <p:cNvSpPr txBox="1">
            <a:spLocks noGrp="1"/>
          </p:cNvSpPr>
          <p:nvPr>
            <p:ph type="body" idx="2"/>
          </p:nvPr>
        </p:nvSpPr>
        <p:spPr>
          <a:xfrm>
            <a:off x="311700" y="1916330"/>
            <a:ext cx="3853200" cy="2753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Information security is a significant factor when it comes to digital gadgets. We are continually concerned about the misuse of our personal information. That is why, in order to verify that a person is who he claims to be, the Iris Movement and Gaze tracking approach was adopted here, as it is also considered an effective and dependable human-computer interface.</a:t>
            </a:r>
            <a:endParaRPr sz="1400"/>
          </a:p>
        </p:txBody>
      </p:sp>
      <p:sp>
        <p:nvSpPr>
          <p:cNvPr id="158" name="Google Shape;158;p25"/>
          <p:cNvSpPr txBox="1">
            <a:spLocks noGrp="1"/>
          </p:cNvSpPr>
          <p:nvPr>
            <p:ph type="body" idx="2"/>
          </p:nvPr>
        </p:nvSpPr>
        <p:spPr>
          <a:xfrm>
            <a:off x="4782725" y="231473"/>
            <a:ext cx="3853200" cy="4012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     </a:t>
            </a:r>
            <a:endParaRPr sz="1400"/>
          </a:p>
        </p:txBody>
      </p:sp>
      <p:pic>
        <p:nvPicPr>
          <p:cNvPr id="159" name="Google Shape;159;p25"/>
          <p:cNvPicPr preferRelativeResize="0"/>
          <p:nvPr/>
        </p:nvPicPr>
        <p:blipFill>
          <a:blip r:embed="rId3">
            <a:alphaModFix/>
          </a:blip>
          <a:stretch>
            <a:fillRect/>
          </a:stretch>
        </p:blipFill>
        <p:spPr>
          <a:xfrm>
            <a:off x="8186175" y="0"/>
            <a:ext cx="957825" cy="556000"/>
          </a:xfrm>
          <a:prstGeom prst="rect">
            <a:avLst/>
          </a:prstGeom>
          <a:noFill/>
          <a:ln>
            <a:noFill/>
          </a:ln>
        </p:spPr>
      </p:pic>
      <p:pic>
        <p:nvPicPr>
          <p:cNvPr id="160" name="Google Shape;160;p25"/>
          <p:cNvPicPr preferRelativeResize="0"/>
          <p:nvPr/>
        </p:nvPicPr>
        <p:blipFill>
          <a:blip r:embed="rId4">
            <a:alphaModFix/>
          </a:blip>
          <a:stretch>
            <a:fillRect/>
          </a:stretch>
        </p:blipFill>
        <p:spPr>
          <a:xfrm>
            <a:off x="5331655" y="1618675"/>
            <a:ext cx="3098925" cy="211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Presented By :</a:t>
            </a:r>
            <a:endParaRPr>
              <a:solidFill>
                <a:schemeClr val="accent1"/>
              </a:solidFill>
            </a:endParaRPr>
          </a:p>
        </p:txBody>
      </p:sp>
      <p:sp>
        <p:nvSpPr>
          <p:cNvPr id="167" name="Google Shape;167;p26"/>
          <p:cNvSpPr txBox="1">
            <a:spLocks noGrp="1"/>
          </p:cNvSpPr>
          <p:nvPr>
            <p:ph type="body" idx="4294967295"/>
          </p:nvPr>
        </p:nvSpPr>
        <p:spPr>
          <a:xfrm>
            <a:off x="164925" y="36950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accent5"/>
                </a:solidFill>
              </a:rPr>
              <a:t>Chirag Ganguli</a:t>
            </a:r>
            <a:endParaRPr sz="2100">
              <a:solidFill>
                <a:schemeClr val="accent5"/>
              </a:solidFill>
            </a:endParaRPr>
          </a:p>
          <a:p>
            <a:pPr marL="0" lvl="0" indent="0" algn="ctr" rtl="0">
              <a:spcBef>
                <a:spcPts val="1600"/>
              </a:spcBef>
              <a:spcAft>
                <a:spcPts val="1600"/>
              </a:spcAft>
              <a:buNone/>
            </a:pPr>
            <a:r>
              <a:rPr lang="en" sz="2100">
                <a:solidFill>
                  <a:schemeClr val="accent5"/>
                </a:solidFill>
              </a:rPr>
              <a:t>19BCY10158</a:t>
            </a:r>
            <a:endParaRPr sz="2100">
              <a:solidFill>
                <a:schemeClr val="accent5"/>
              </a:solidFill>
            </a:endParaRPr>
          </a:p>
        </p:txBody>
      </p:sp>
      <p:cxnSp>
        <p:nvCxnSpPr>
          <p:cNvPr id="168" name="Google Shape;168;p26"/>
          <p:cNvCxnSpPr/>
          <p:nvPr/>
        </p:nvCxnSpPr>
        <p:spPr>
          <a:xfrm>
            <a:off x="1118175" y="3613373"/>
            <a:ext cx="270900" cy="0"/>
          </a:xfrm>
          <a:prstGeom prst="straightConnector1">
            <a:avLst/>
          </a:prstGeom>
          <a:noFill/>
          <a:ln w="9525" cap="flat" cmpd="sng">
            <a:solidFill>
              <a:schemeClr val="lt2"/>
            </a:solidFill>
            <a:prstDash val="solid"/>
            <a:round/>
            <a:headEnd type="none" w="sm" len="sm"/>
            <a:tailEnd type="none" w="sm" len="sm"/>
          </a:ln>
        </p:spPr>
      </p:cxnSp>
      <p:sp>
        <p:nvSpPr>
          <p:cNvPr id="169" name="Google Shape;169;p26"/>
          <p:cNvSpPr txBox="1">
            <a:spLocks noGrp="1"/>
          </p:cNvSpPr>
          <p:nvPr>
            <p:ph type="body" idx="4294967295"/>
          </p:nvPr>
        </p:nvSpPr>
        <p:spPr>
          <a:xfrm>
            <a:off x="2374550" y="3695000"/>
            <a:ext cx="2177400" cy="12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accent5"/>
                </a:solidFill>
              </a:rPr>
              <a:t>Blesson Biju Abraham</a:t>
            </a:r>
            <a:endParaRPr sz="2100">
              <a:solidFill>
                <a:schemeClr val="accent5"/>
              </a:solidFill>
            </a:endParaRPr>
          </a:p>
          <a:p>
            <a:pPr marL="0" lvl="0" indent="0" algn="ctr" rtl="0">
              <a:spcBef>
                <a:spcPts val="1600"/>
              </a:spcBef>
              <a:spcAft>
                <a:spcPts val="1600"/>
              </a:spcAft>
              <a:buNone/>
            </a:pPr>
            <a:r>
              <a:rPr lang="en" sz="2100">
                <a:solidFill>
                  <a:schemeClr val="accent5"/>
                </a:solidFill>
              </a:rPr>
              <a:t>19BCY10079</a:t>
            </a:r>
            <a:endParaRPr sz="2100">
              <a:solidFill>
                <a:schemeClr val="accent5"/>
              </a:solidFill>
            </a:endParaRPr>
          </a:p>
        </p:txBody>
      </p:sp>
      <p:cxnSp>
        <p:nvCxnSpPr>
          <p:cNvPr id="170" name="Google Shape;170;p26"/>
          <p:cNvCxnSpPr/>
          <p:nvPr/>
        </p:nvCxnSpPr>
        <p:spPr>
          <a:xfrm>
            <a:off x="3327800" y="3613373"/>
            <a:ext cx="270900" cy="0"/>
          </a:xfrm>
          <a:prstGeom prst="straightConnector1">
            <a:avLst/>
          </a:prstGeom>
          <a:noFill/>
          <a:ln w="9525" cap="flat" cmpd="sng">
            <a:solidFill>
              <a:schemeClr val="lt2"/>
            </a:solidFill>
            <a:prstDash val="solid"/>
            <a:round/>
            <a:headEnd type="none" w="sm" len="sm"/>
            <a:tailEnd type="none" w="sm" len="sm"/>
          </a:ln>
        </p:spPr>
      </p:cxnSp>
      <p:sp>
        <p:nvSpPr>
          <p:cNvPr id="171" name="Google Shape;171;p26"/>
          <p:cNvSpPr txBox="1">
            <a:spLocks noGrp="1"/>
          </p:cNvSpPr>
          <p:nvPr>
            <p:ph type="body" idx="4294967295"/>
          </p:nvPr>
        </p:nvSpPr>
        <p:spPr>
          <a:xfrm>
            <a:off x="4584180" y="36950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accent5"/>
                </a:solidFill>
              </a:rPr>
              <a:t>Subham Biswal</a:t>
            </a:r>
            <a:endParaRPr sz="2100">
              <a:solidFill>
                <a:schemeClr val="accent5"/>
              </a:solidFill>
            </a:endParaRPr>
          </a:p>
          <a:p>
            <a:pPr marL="0" lvl="0" indent="0" algn="ctr" rtl="0">
              <a:spcBef>
                <a:spcPts val="1600"/>
              </a:spcBef>
              <a:spcAft>
                <a:spcPts val="1600"/>
              </a:spcAft>
              <a:buNone/>
            </a:pPr>
            <a:r>
              <a:rPr lang="en" sz="2100">
                <a:solidFill>
                  <a:schemeClr val="accent5"/>
                </a:solidFill>
              </a:rPr>
              <a:t>19BCY10136</a:t>
            </a:r>
            <a:endParaRPr sz="2100">
              <a:solidFill>
                <a:schemeClr val="accent5"/>
              </a:solidFill>
            </a:endParaRPr>
          </a:p>
        </p:txBody>
      </p:sp>
      <p:cxnSp>
        <p:nvCxnSpPr>
          <p:cNvPr id="172" name="Google Shape;172;p26"/>
          <p:cNvCxnSpPr/>
          <p:nvPr/>
        </p:nvCxnSpPr>
        <p:spPr>
          <a:xfrm>
            <a:off x="5554075" y="3613373"/>
            <a:ext cx="270900" cy="0"/>
          </a:xfrm>
          <a:prstGeom prst="straightConnector1">
            <a:avLst/>
          </a:prstGeom>
          <a:noFill/>
          <a:ln w="9525" cap="flat" cmpd="sng">
            <a:solidFill>
              <a:schemeClr val="lt2"/>
            </a:solidFill>
            <a:prstDash val="solid"/>
            <a:round/>
            <a:headEnd type="none" w="sm" len="sm"/>
            <a:tailEnd type="none" w="sm" len="sm"/>
          </a:ln>
        </p:spPr>
      </p:cxnSp>
      <p:grpSp>
        <p:nvGrpSpPr>
          <p:cNvPr id="173" name="Google Shape;173;p26"/>
          <p:cNvGrpSpPr/>
          <p:nvPr/>
        </p:nvGrpSpPr>
        <p:grpSpPr>
          <a:xfrm>
            <a:off x="7085400" y="1366425"/>
            <a:ext cx="1644300" cy="1644300"/>
            <a:chOff x="7085400" y="1351550"/>
            <a:chExt cx="1644300" cy="1644300"/>
          </a:xfrm>
        </p:grpSpPr>
        <p:sp>
          <p:nvSpPr>
            <p:cNvPr id="174" name="Google Shape;174;p26"/>
            <p:cNvSpPr/>
            <p:nvPr/>
          </p:nvSpPr>
          <p:spPr>
            <a:xfrm>
              <a:off x="7085400"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6" descr="Cartoonish illustration of a man in a blue shirt"/>
            <p:cNvPicPr preferRelativeResize="0"/>
            <p:nvPr/>
          </p:nvPicPr>
          <p:blipFill>
            <a:blip r:embed="rId3">
              <a:alphaModFix/>
            </a:blip>
            <a:stretch>
              <a:fillRect/>
            </a:stretch>
          </p:blipFill>
          <p:spPr>
            <a:xfrm flipH="1">
              <a:off x="7085400" y="1351550"/>
              <a:ext cx="1644300" cy="1644300"/>
            </a:xfrm>
            <a:prstGeom prst="ellipse">
              <a:avLst/>
            </a:prstGeom>
            <a:noFill/>
            <a:ln>
              <a:noFill/>
            </a:ln>
          </p:spPr>
        </p:pic>
      </p:grpSp>
      <p:sp>
        <p:nvSpPr>
          <p:cNvPr id="176" name="Google Shape;176;p26"/>
          <p:cNvSpPr txBox="1">
            <a:spLocks noGrp="1"/>
          </p:cNvSpPr>
          <p:nvPr>
            <p:ph type="body" idx="4294967295"/>
          </p:nvPr>
        </p:nvSpPr>
        <p:spPr>
          <a:xfrm>
            <a:off x="6793801" y="36950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accent5"/>
                </a:solidFill>
              </a:rPr>
              <a:t>Tushar Gupta</a:t>
            </a:r>
            <a:endParaRPr sz="2100">
              <a:solidFill>
                <a:schemeClr val="accent5"/>
              </a:solidFill>
            </a:endParaRPr>
          </a:p>
          <a:p>
            <a:pPr marL="0" lvl="0" indent="0" algn="ctr" rtl="0">
              <a:spcBef>
                <a:spcPts val="1600"/>
              </a:spcBef>
              <a:spcAft>
                <a:spcPts val="1600"/>
              </a:spcAft>
              <a:buNone/>
            </a:pPr>
            <a:r>
              <a:rPr lang="en" sz="2100">
                <a:solidFill>
                  <a:schemeClr val="accent5"/>
                </a:solidFill>
              </a:rPr>
              <a:t>19BCY10019</a:t>
            </a:r>
            <a:endParaRPr sz="2100">
              <a:solidFill>
                <a:schemeClr val="accent5"/>
              </a:solidFill>
            </a:endParaRPr>
          </a:p>
        </p:txBody>
      </p:sp>
      <p:cxnSp>
        <p:nvCxnSpPr>
          <p:cNvPr id="177" name="Google Shape;177;p26"/>
          <p:cNvCxnSpPr/>
          <p:nvPr/>
        </p:nvCxnSpPr>
        <p:spPr>
          <a:xfrm>
            <a:off x="7747050" y="3613373"/>
            <a:ext cx="270900" cy="0"/>
          </a:xfrm>
          <a:prstGeom prst="straightConnector1">
            <a:avLst/>
          </a:prstGeom>
          <a:noFill/>
          <a:ln w="9525" cap="flat" cmpd="sng">
            <a:solidFill>
              <a:schemeClr val="lt2"/>
            </a:solidFill>
            <a:prstDash val="solid"/>
            <a:round/>
            <a:headEnd type="none" w="sm" len="sm"/>
            <a:tailEnd type="none" w="sm" len="sm"/>
          </a:ln>
        </p:spPr>
      </p:cxnSp>
      <p:pic>
        <p:nvPicPr>
          <p:cNvPr id="178" name="Google Shape;178;p26"/>
          <p:cNvPicPr preferRelativeResize="0"/>
          <p:nvPr/>
        </p:nvPicPr>
        <p:blipFill>
          <a:blip r:embed="rId4">
            <a:alphaModFix/>
          </a:blip>
          <a:stretch>
            <a:fillRect/>
          </a:stretch>
        </p:blipFill>
        <p:spPr>
          <a:xfrm>
            <a:off x="8186175" y="0"/>
            <a:ext cx="957825" cy="556000"/>
          </a:xfrm>
          <a:prstGeom prst="rect">
            <a:avLst/>
          </a:prstGeom>
          <a:noFill/>
          <a:ln>
            <a:noFill/>
          </a:ln>
        </p:spPr>
      </p:pic>
      <p:grpSp>
        <p:nvGrpSpPr>
          <p:cNvPr id="179" name="Google Shape;179;p26"/>
          <p:cNvGrpSpPr/>
          <p:nvPr/>
        </p:nvGrpSpPr>
        <p:grpSpPr>
          <a:xfrm>
            <a:off x="4850725" y="1396337"/>
            <a:ext cx="1644300" cy="1644300"/>
            <a:chOff x="7085400" y="1351550"/>
            <a:chExt cx="1644300" cy="1644300"/>
          </a:xfrm>
        </p:grpSpPr>
        <p:sp>
          <p:nvSpPr>
            <p:cNvPr id="180" name="Google Shape;180;p26"/>
            <p:cNvSpPr/>
            <p:nvPr/>
          </p:nvSpPr>
          <p:spPr>
            <a:xfrm>
              <a:off x="7085400"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6" descr="Cartoonish illustration of a man in a blue shirt"/>
            <p:cNvPicPr preferRelativeResize="0"/>
            <p:nvPr/>
          </p:nvPicPr>
          <p:blipFill>
            <a:blip r:embed="rId3">
              <a:alphaModFix/>
            </a:blip>
            <a:stretch>
              <a:fillRect/>
            </a:stretch>
          </p:blipFill>
          <p:spPr>
            <a:xfrm flipH="1">
              <a:off x="7085400" y="1351550"/>
              <a:ext cx="1644300" cy="1644300"/>
            </a:xfrm>
            <a:prstGeom prst="ellipse">
              <a:avLst/>
            </a:prstGeom>
            <a:noFill/>
            <a:ln>
              <a:noFill/>
            </a:ln>
          </p:spPr>
        </p:pic>
      </p:grpSp>
      <p:grpSp>
        <p:nvGrpSpPr>
          <p:cNvPr id="182" name="Google Shape;182;p26"/>
          <p:cNvGrpSpPr/>
          <p:nvPr/>
        </p:nvGrpSpPr>
        <p:grpSpPr>
          <a:xfrm>
            <a:off x="431475" y="1368050"/>
            <a:ext cx="1644300" cy="1644300"/>
            <a:chOff x="7085400" y="1351550"/>
            <a:chExt cx="1644300" cy="1644300"/>
          </a:xfrm>
        </p:grpSpPr>
        <p:sp>
          <p:nvSpPr>
            <p:cNvPr id="183" name="Google Shape;183;p26"/>
            <p:cNvSpPr/>
            <p:nvPr/>
          </p:nvSpPr>
          <p:spPr>
            <a:xfrm>
              <a:off x="7085400"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 name="Google Shape;184;p26" descr="Cartoonish illustration of a man in a blue shirt"/>
            <p:cNvPicPr preferRelativeResize="0"/>
            <p:nvPr/>
          </p:nvPicPr>
          <p:blipFill>
            <a:blip r:embed="rId3">
              <a:alphaModFix/>
            </a:blip>
            <a:stretch>
              <a:fillRect/>
            </a:stretch>
          </p:blipFill>
          <p:spPr>
            <a:xfrm flipH="1">
              <a:off x="7085400" y="1351550"/>
              <a:ext cx="1644300" cy="1644300"/>
            </a:xfrm>
            <a:prstGeom prst="ellipse">
              <a:avLst/>
            </a:prstGeom>
            <a:noFill/>
            <a:ln>
              <a:noFill/>
            </a:ln>
          </p:spPr>
        </p:pic>
      </p:grpSp>
      <p:grpSp>
        <p:nvGrpSpPr>
          <p:cNvPr id="185" name="Google Shape;185;p26"/>
          <p:cNvGrpSpPr/>
          <p:nvPr/>
        </p:nvGrpSpPr>
        <p:grpSpPr>
          <a:xfrm>
            <a:off x="2641100" y="1396325"/>
            <a:ext cx="1644300" cy="1644300"/>
            <a:chOff x="7085400" y="1351550"/>
            <a:chExt cx="1644300" cy="1644300"/>
          </a:xfrm>
        </p:grpSpPr>
        <p:sp>
          <p:nvSpPr>
            <p:cNvPr id="186" name="Google Shape;186;p26"/>
            <p:cNvSpPr/>
            <p:nvPr/>
          </p:nvSpPr>
          <p:spPr>
            <a:xfrm>
              <a:off x="7085400"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6" descr="Cartoonish illustration of a man in a blue shirt"/>
            <p:cNvPicPr preferRelativeResize="0"/>
            <p:nvPr/>
          </p:nvPicPr>
          <p:blipFill>
            <a:blip r:embed="rId3">
              <a:alphaModFix/>
            </a:blip>
            <a:stretch>
              <a:fillRect/>
            </a:stretch>
          </p:blipFill>
          <p:spPr>
            <a:xfrm flipH="1">
              <a:off x="7085400" y="1351550"/>
              <a:ext cx="1644300" cy="1644300"/>
            </a:xfrm>
            <a:prstGeom prst="ellipse">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u="sng">
                <a:solidFill>
                  <a:schemeClr val="hlink"/>
                </a:solidFill>
                <a:hlinkClick r:id="rId3" action="ppaction://hlinksldjump"/>
              </a:rPr>
              <a:t>Overview</a:t>
            </a:r>
            <a:endParaRPr/>
          </a:p>
          <a:p>
            <a:pPr marL="457200" lvl="0" indent="-342900" algn="l" rtl="0">
              <a:spcBef>
                <a:spcPts val="0"/>
              </a:spcBef>
              <a:spcAft>
                <a:spcPts val="0"/>
              </a:spcAft>
              <a:buSzPts val="1800"/>
              <a:buAutoNum type="arabicPeriod"/>
            </a:pPr>
            <a:r>
              <a:rPr lang="en" u="sng">
                <a:solidFill>
                  <a:schemeClr val="hlink"/>
                </a:solidFill>
                <a:hlinkClick r:id="rId4" action="ppaction://hlinksldjump"/>
              </a:rPr>
              <a:t>Project Description</a:t>
            </a:r>
            <a:endParaRPr/>
          </a:p>
          <a:p>
            <a:pPr marL="457200" lvl="0" indent="-342900" algn="l" rtl="0">
              <a:spcBef>
                <a:spcPts val="0"/>
              </a:spcBef>
              <a:spcAft>
                <a:spcPts val="0"/>
              </a:spcAft>
              <a:buSzPts val="1800"/>
              <a:buAutoNum type="arabicPeriod"/>
            </a:pPr>
            <a:r>
              <a:rPr lang="en" u="sng">
                <a:solidFill>
                  <a:schemeClr val="hlink"/>
                </a:solidFill>
                <a:hlinkClick r:id="rId5" action="ppaction://hlinksldjump"/>
              </a:rPr>
              <a:t>Project Illustration</a:t>
            </a:r>
            <a:endParaRPr/>
          </a:p>
          <a:p>
            <a:pPr marL="457200" lvl="0" indent="-342900" algn="l" rtl="0">
              <a:spcBef>
                <a:spcPts val="0"/>
              </a:spcBef>
              <a:spcAft>
                <a:spcPts val="0"/>
              </a:spcAft>
              <a:buSzPts val="1800"/>
              <a:buAutoNum type="arabicPeriod"/>
            </a:pPr>
            <a:r>
              <a:rPr lang="en" u="sng">
                <a:solidFill>
                  <a:schemeClr val="hlink"/>
                </a:solidFill>
                <a:hlinkClick r:id="rId6" action="ppaction://hlinksldjump"/>
              </a:rPr>
              <a:t>Implementation</a:t>
            </a:r>
            <a:endParaRPr/>
          </a:p>
          <a:p>
            <a:pPr marL="457200" lvl="0" indent="-342900" algn="l" rtl="0">
              <a:spcBef>
                <a:spcPts val="0"/>
              </a:spcBef>
              <a:spcAft>
                <a:spcPts val="0"/>
              </a:spcAft>
              <a:buSzPts val="1800"/>
              <a:buAutoNum type="arabicPeriod"/>
            </a:pPr>
            <a:r>
              <a:rPr lang="en" u="sng">
                <a:solidFill>
                  <a:schemeClr val="hlink"/>
                </a:solidFill>
                <a:hlinkClick r:id="rId7" action="ppaction://hlinksldjump"/>
              </a:rPr>
              <a:t>Applications</a:t>
            </a:r>
            <a:endParaRPr/>
          </a:p>
          <a:p>
            <a:pPr marL="457200" lvl="0" indent="-342900" algn="l" rtl="0">
              <a:spcBef>
                <a:spcPts val="0"/>
              </a:spcBef>
              <a:spcAft>
                <a:spcPts val="0"/>
              </a:spcAft>
              <a:buSzPts val="1800"/>
              <a:buAutoNum type="arabicPeriod"/>
            </a:pPr>
            <a:r>
              <a:rPr lang="en" u="sng">
                <a:solidFill>
                  <a:schemeClr val="hlink"/>
                </a:solidFill>
                <a:hlinkClick r:id="rId8" action="ppaction://hlinksldjump"/>
              </a:rPr>
              <a:t>Conclusion</a:t>
            </a:r>
            <a:endParaRPr/>
          </a:p>
        </p:txBody>
      </p:sp>
      <p:sp>
        <p:nvSpPr>
          <p:cNvPr id="71" name="Google Shape;71;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Contents</a:t>
            </a:r>
            <a:endParaRPr b="1"/>
          </a:p>
        </p:txBody>
      </p:sp>
      <p:pic>
        <p:nvPicPr>
          <p:cNvPr id="72" name="Google Shape;72;p14"/>
          <p:cNvPicPr preferRelativeResize="0"/>
          <p:nvPr/>
        </p:nvPicPr>
        <p:blipFill>
          <a:blip r:embed="rId9">
            <a:alphaModFix/>
          </a:blip>
          <a:stretch>
            <a:fillRect/>
          </a:stretch>
        </p:blipFill>
        <p:spPr>
          <a:xfrm>
            <a:off x="8186175" y="0"/>
            <a:ext cx="957825" cy="55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265500" y="521147"/>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78" name="Google Shape;78;p15"/>
          <p:cNvSpPr txBox="1">
            <a:spLocks noGrp="1"/>
          </p:cNvSpPr>
          <p:nvPr>
            <p:ph type="body" idx="2"/>
          </p:nvPr>
        </p:nvSpPr>
        <p:spPr>
          <a:xfrm>
            <a:off x="311700" y="1916330"/>
            <a:ext cx="3853200" cy="2753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Since privacy is a concern that must be addressed, particularly when it comes to digital data, it is critical to upgrade and improve existing authentication techniques, or to invent new methods.</a:t>
            </a:r>
            <a:endParaRPr sz="1400"/>
          </a:p>
        </p:txBody>
      </p:sp>
      <p:sp>
        <p:nvSpPr>
          <p:cNvPr id="79" name="Google Shape;79;p15"/>
          <p:cNvSpPr txBox="1">
            <a:spLocks noGrp="1"/>
          </p:cNvSpPr>
          <p:nvPr>
            <p:ph type="body" idx="2"/>
          </p:nvPr>
        </p:nvSpPr>
        <p:spPr>
          <a:xfrm>
            <a:off x="4782725" y="231473"/>
            <a:ext cx="3853200" cy="4012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Considering this need a different strategy based on gaze movement was adopted, in which a gaze tracking authentication method would be employed to provide an additional layer of security to the conventional pin or password-based authentication model.</a:t>
            </a:r>
            <a:endParaRPr sz="1400"/>
          </a:p>
        </p:txBody>
      </p:sp>
      <p:pic>
        <p:nvPicPr>
          <p:cNvPr id="80" name="Google Shape;80;p15"/>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Description</a:t>
            </a:r>
            <a:endParaRPr/>
          </a:p>
        </p:txBody>
      </p:sp>
      <p:sp>
        <p:nvSpPr>
          <p:cNvPr id="86" name="Google Shape;86;p16"/>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accent5"/>
                </a:solidFill>
              </a:rPr>
              <a:t>Eye Tracking</a:t>
            </a:r>
            <a:endParaRPr sz="2400">
              <a:solidFill>
                <a:schemeClr val="accent5"/>
              </a:solidFill>
            </a:endParaRPr>
          </a:p>
        </p:txBody>
      </p:sp>
      <p:cxnSp>
        <p:nvCxnSpPr>
          <p:cNvPr id="87" name="Google Shape;87;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8" name="Google Shape;88;p16"/>
          <p:cNvSpPr txBox="1">
            <a:spLocks noGrp="1"/>
          </p:cNvSpPr>
          <p:nvPr>
            <p:ph type="body" idx="4294967295"/>
          </p:nvPr>
        </p:nvSpPr>
        <p:spPr>
          <a:xfrm>
            <a:off x="311700" y="1916330"/>
            <a:ext cx="3853200" cy="275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The geometric and motion characteristics of the eyes are unique which makes gaze estimation and tracking important for many applications such as human attention analysis, human emotional state analysis, interactive user interfaces and human factors. There are many different approaches for implementing Iris movement and Gaze tracking systems. In General most of these approaches execute a recursive process similar to the flowchart alongside</a:t>
            </a:r>
            <a:endParaRPr sz="1400"/>
          </a:p>
        </p:txBody>
      </p:sp>
      <p:pic>
        <p:nvPicPr>
          <p:cNvPr id="89" name="Google Shape;89;p16"/>
          <p:cNvPicPr preferRelativeResize="0"/>
          <p:nvPr/>
        </p:nvPicPr>
        <p:blipFill>
          <a:blip r:embed="rId3">
            <a:alphaModFix/>
          </a:blip>
          <a:stretch>
            <a:fillRect/>
          </a:stretch>
        </p:blipFill>
        <p:spPr>
          <a:xfrm>
            <a:off x="5175984" y="0"/>
            <a:ext cx="3506932" cy="5143500"/>
          </a:xfrm>
          <a:prstGeom prst="rect">
            <a:avLst/>
          </a:prstGeom>
          <a:noFill/>
          <a:ln>
            <a:noFill/>
          </a:ln>
        </p:spPr>
      </p:pic>
      <p:pic>
        <p:nvPicPr>
          <p:cNvPr id="90" name="Google Shape;90;p16"/>
          <p:cNvPicPr preferRelativeResize="0"/>
          <p:nvPr/>
        </p:nvPicPr>
        <p:blipFill>
          <a:blip r:embed="rId4">
            <a:alphaModFix/>
          </a:blip>
          <a:stretch>
            <a:fillRect/>
          </a:stretch>
        </p:blipFill>
        <p:spPr>
          <a:xfrm>
            <a:off x="8186175" y="0"/>
            <a:ext cx="957825" cy="55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The main focus of this project is on Computer vision based Iris movement and gaze tracking. There are two main areas investigated in the field of Computer vision based eye tracking. The first area is called Iris detection in the image also known as eye localization, The second area is eye tracking, which is the process of eye gaze direction and estimation. Based on the data obtained from processing and analyzing the detected eye region, the direction of the eye gaze can be estimated then it is either used directly in the application or tracked over subsequent video frames in the case of real time eye tracking systems.</a:t>
            </a:r>
            <a:endParaRPr sz="1400"/>
          </a:p>
        </p:txBody>
      </p:sp>
      <p:sp>
        <p:nvSpPr>
          <p:cNvPr id="96" name="Google Shape;96;p17"/>
          <p:cNvSpPr txBox="1">
            <a:spLocks noGrp="1"/>
          </p:cNvSpPr>
          <p:nvPr>
            <p:ph type="body" idx="2"/>
          </p:nvPr>
        </p:nvSpPr>
        <p:spPr>
          <a:xfrm>
            <a:off x="45765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The first step in eye tracking is to detect the eyes. The tracking of eyes in image or video data is based on eye models. An exemplar eye model should be sufficiently meaningful to accommodate the variability in eyes’ dynamics and appearance while adequately constrained to be computationally efficient. Most eye tracking methods presented in literature use Computer Vision based techniques. In these methods, a camera is set to focus on one or both eyes and record the Iris movement</a:t>
            </a:r>
            <a:endParaRPr sz="1400"/>
          </a:p>
        </p:txBody>
      </p:sp>
      <p:pic>
        <p:nvPicPr>
          <p:cNvPr id="97" name="Google Shape;97;p17"/>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rotWithShape="1">
          <a:blip r:embed="rId3">
            <a:alphaModFix/>
          </a:blip>
          <a:srcRect l="-800" r="800"/>
          <a:stretch/>
        </p:blipFill>
        <p:spPr>
          <a:xfrm>
            <a:off x="81650" y="733200"/>
            <a:ext cx="8839200" cy="3677107"/>
          </a:xfrm>
          <a:prstGeom prst="rect">
            <a:avLst/>
          </a:prstGeom>
          <a:noFill/>
          <a:ln>
            <a:noFill/>
          </a:ln>
        </p:spPr>
      </p:pic>
      <p:pic>
        <p:nvPicPr>
          <p:cNvPr id="103" name="Google Shape;103;p18"/>
          <p:cNvPicPr preferRelativeResize="0"/>
          <p:nvPr/>
        </p:nvPicPr>
        <p:blipFill>
          <a:blip r:embed="rId4">
            <a:alphaModFix/>
          </a:blip>
          <a:stretch>
            <a:fillRect/>
          </a:stretch>
        </p:blipFill>
        <p:spPr>
          <a:xfrm>
            <a:off x="8186175" y="0"/>
            <a:ext cx="957825" cy="556000"/>
          </a:xfrm>
          <a:prstGeom prst="rect">
            <a:avLst/>
          </a:prstGeom>
          <a:noFill/>
          <a:ln>
            <a:noFill/>
          </a:ln>
        </p:spPr>
      </p:pic>
      <p:sp>
        <p:nvSpPr>
          <p:cNvPr id="104" name="Google Shape;104;p18"/>
          <p:cNvSpPr txBox="1"/>
          <p:nvPr/>
        </p:nvSpPr>
        <p:spPr>
          <a:xfrm>
            <a:off x="464825" y="4203725"/>
            <a:ext cx="39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Phase- I Experiment</a:t>
            </a:r>
            <a:endParaRPr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Illustration</a:t>
            </a:r>
            <a:endParaRPr/>
          </a:p>
        </p:txBody>
      </p:sp>
      <p:sp>
        <p:nvSpPr>
          <p:cNvPr id="110" name="Google Shape;110;p19"/>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accent5"/>
                </a:solidFill>
              </a:rPr>
              <a:t>Tracking Mechanism</a:t>
            </a:r>
            <a:endParaRPr sz="2400">
              <a:solidFill>
                <a:schemeClr val="accent5"/>
              </a:solidFill>
            </a:endParaRPr>
          </a:p>
        </p:txBody>
      </p:sp>
      <p:cxnSp>
        <p:nvCxnSpPr>
          <p:cNvPr id="111" name="Google Shape;111;p19"/>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12" name="Google Shape;112;p19"/>
          <p:cNvSpPr txBox="1">
            <a:spLocks noGrp="1"/>
          </p:cNvSpPr>
          <p:nvPr>
            <p:ph type="body" idx="4294967295"/>
          </p:nvPr>
        </p:nvSpPr>
        <p:spPr>
          <a:xfrm>
            <a:off x="311700" y="1808805"/>
            <a:ext cx="3853200" cy="27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Subject’s face containing eyes and portion of surrounding regions is captured with a high-resolution, high-frame-rate camera or WebCam. From the Captured Face, we used OpenCV and DLib for the Face Recognition.</a:t>
            </a:r>
            <a:endParaRPr sz="1400"/>
          </a:p>
          <a:p>
            <a:pPr marL="0" lvl="0" indent="0" algn="l" rtl="0">
              <a:spcBef>
                <a:spcPts val="1600"/>
              </a:spcBef>
              <a:spcAft>
                <a:spcPts val="0"/>
              </a:spcAft>
              <a:buNone/>
            </a:pPr>
            <a:r>
              <a:rPr lang="en" sz="1400"/>
              <a:t>OpenCV is a library of programming functions mainly aimed at real-time computer vision.</a:t>
            </a:r>
            <a:endParaRPr sz="1400"/>
          </a:p>
          <a:p>
            <a:pPr marL="0" lvl="0" indent="0" algn="l" rtl="0">
              <a:spcBef>
                <a:spcPts val="1600"/>
              </a:spcBef>
              <a:spcAft>
                <a:spcPts val="1600"/>
              </a:spcAft>
              <a:buNone/>
            </a:pPr>
            <a:r>
              <a:rPr lang="en" sz="1400"/>
              <a:t>DLib is an advanced machine learning library that was created to solve complex real-world problems.</a:t>
            </a:r>
            <a:endParaRPr sz="1400"/>
          </a:p>
        </p:txBody>
      </p:sp>
      <p:sp>
        <p:nvSpPr>
          <p:cNvPr id="113" name="Google Shape;113;p19"/>
          <p:cNvSpPr txBox="1"/>
          <p:nvPr/>
        </p:nvSpPr>
        <p:spPr>
          <a:xfrm>
            <a:off x="4658450" y="656825"/>
            <a:ext cx="3853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When we use </a:t>
            </a:r>
            <a:r>
              <a:rPr lang="en" dirty="0" err="1">
                <a:solidFill>
                  <a:schemeClr val="dk1"/>
                </a:solidFill>
                <a:latin typeface="Roboto"/>
                <a:ea typeface="Roboto"/>
                <a:cs typeface="Roboto"/>
                <a:sym typeface="Roboto"/>
              </a:rPr>
              <a:t>DLib</a:t>
            </a:r>
            <a:r>
              <a:rPr lang="en" dirty="0">
                <a:solidFill>
                  <a:schemeClr val="dk1"/>
                </a:solidFill>
                <a:latin typeface="Roboto"/>
                <a:ea typeface="Roboto"/>
                <a:cs typeface="Roboto"/>
                <a:sym typeface="Roboto"/>
              </a:rPr>
              <a:t> algorithms to detect features of a human face like nose, mouth, eyes, etc., we get the map of the points surrounding each of these features.</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solidFill>
                <a:schemeClr val="dk1"/>
              </a:solidFill>
              <a:latin typeface="Roboto"/>
              <a:ea typeface="Roboto"/>
              <a:cs typeface="Roboto"/>
              <a:sym typeface="Roboto"/>
            </a:endParaRPr>
          </a:p>
          <a:p>
            <a:pPr marL="0" lvl="0" indent="0" algn="l" rtl="0">
              <a:spcBef>
                <a:spcPts val="0"/>
              </a:spcBef>
              <a:spcAft>
                <a:spcPts val="0"/>
              </a:spcAft>
              <a:buNone/>
            </a:pPr>
            <a:r>
              <a:rPr lang="en" dirty="0">
                <a:solidFill>
                  <a:schemeClr val="dk1"/>
                </a:solidFill>
                <a:latin typeface="Roboto"/>
                <a:ea typeface="Roboto"/>
                <a:cs typeface="Roboto"/>
                <a:sym typeface="Roboto"/>
              </a:rPr>
              <a:t>This map is composed of 68 points (called landmark points) and can identify Jaw points, Right &amp; Left Brow Points, Nose points, Right &amp; Left Eye points, Mouth point and Lips points.</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solidFill>
                <a:schemeClr val="dk1"/>
              </a:solidFill>
              <a:latin typeface="Roboto"/>
              <a:ea typeface="Roboto"/>
              <a:cs typeface="Roboto"/>
              <a:sym typeface="Roboto"/>
            </a:endParaRPr>
          </a:p>
          <a:p>
            <a:pPr marL="0" lvl="0" indent="0" algn="l" rtl="0">
              <a:spcBef>
                <a:spcPts val="0"/>
              </a:spcBef>
              <a:spcAft>
                <a:spcPts val="0"/>
              </a:spcAft>
              <a:buNone/>
            </a:pPr>
            <a:r>
              <a:rPr lang="en" dirty="0">
                <a:solidFill>
                  <a:schemeClr val="dk1"/>
                </a:solidFill>
                <a:latin typeface="Roboto"/>
                <a:ea typeface="Roboto"/>
                <a:cs typeface="Roboto"/>
                <a:sym typeface="Roboto"/>
              </a:rPr>
              <a:t>For this project, we need to work with the left and right eye points from the above mentioned map.</a:t>
            </a:r>
            <a:endParaRPr dirty="0">
              <a:solidFill>
                <a:schemeClr val="dk1"/>
              </a:solidFill>
              <a:latin typeface="Roboto"/>
              <a:ea typeface="Roboto"/>
              <a:cs typeface="Roboto"/>
              <a:sym typeface="Roboto"/>
            </a:endParaRPr>
          </a:p>
        </p:txBody>
      </p:sp>
      <p:pic>
        <p:nvPicPr>
          <p:cNvPr id="114" name="Google Shape;114;p19"/>
          <p:cNvPicPr preferRelativeResize="0"/>
          <p:nvPr/>
        </p:nvPicPr>
        <p:blipFill>
          <a:blip r:embed="rId3">
            <a:alphaModFix/>
          </a:blip>
          <a:stretch>
            <a:fillRect/>
          </a:stretch>
        </p:blipFill>
        <p:spPr>
          <a:xfrm>
            <a:off x="4164900" y="3756250"/>
            <a:ext cx="4749399" cy="918850"/>
          </a:xfrm>
          <a:prstGeom prst="rect">
            <a:avLst/>
          </a:prstGeom>
          <a:noFill/>
          <a:ln>
            <a:noFill/>
          </a:ln>
        </p:spPr>
      </p:pic>
      <p:pic>
        <p:nvPicPr>
          <p:cNvPr id="115" name="Google Shape;115;p19"/>
          <p:cNvPicPr preferRelativeResize="0"/>
          <p:nvPr/>
        </p:nvPicPr>
        <p:blipFill>
          <a:blip r:embed="rId4">
            <a:alphaModFix/>
          </a:blip>
          <a:stretch>
            <a:fillRect/>
          </a:stretch>
        </p:blipFill>
        <p:spPr>
          <a:xfrm>
            <a:off x="8186175" y="0"/>
            <a:ext cx="957825" cy="55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body" idx="2"/>
          </p:nvPr>
        </p:nvSpPr>
        <p:spPr>
          <a:xfrm>
            <a:off x="4969825" y="191950"/>
            <a:ext cx="3837000" cy="327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a:t>Vertical ratio</a:t>
            </a:r>
            <a:r>
              <a:rPr lang="en" sz="1400"/>
              <a:t> indicates the Vertical direction of the Gaze</a:t>
            </a:r>
            <a:endParaRPr sz="1400"/>
          </a:p>
          <a:p>
            <a:pPr marL="0" lvl="0" indent="0" algn="l" rtl="0">
              <a:spcBef>
                <a:spcPts val="1600"/>
              </a:spcBef>
              <a:spcAft>
                <a:spcPts val="0"/>
              </a:spcAft>
              <a:buNone/>
            </a:pPr>
            <a:r>
              <a:rPr lang="en" sz="1400" b="1"/>
              <a:t>Vertical_ratio = (pupil_left + pupil_right) / 2</a:t>
            </a:r>
            <a:endParaRPr sz="1400" b="1"/>
          </a:p>
          <a:p>
            <a:pPr marL="0" lvl="0" indent="0" algn="l" rtl="0">
              <a:spcBef>
                <a:spcPts val="1600"/>
              </a:spcBef>
              <a:spcAft>
                <a:spcPts val="0"/>
              </a:spcAft>
              <a:buNone/>
            </a:pPr>
            <a:r>
              <a:rPr lang="en" sz="1400"/>
              <a:t>pupil_left = eye_left.pupil.y / (eye_left.center[1] * 2 - 10) </a:t>
            </a:r>
            <a:endParaRPr sz="1400"/>
          </a:p>
          <a:p>
            <a:pPr marL="0" lvl="0" indent="0" algn="l" rtl="0">
              <a:spcBef>
                <a:spcPts val="1600"/>
              </a:spcBef>
              <a:spcAft>
                <a:spcPts val="1600"/>
              </a:spcAft>
              <a:buNone/>
            </a:pPr>
            <a:r>
              <a:rPr lang="en" sz="1400"/>
              <a:t>pupil_right = eye_right.pupil.y / (eye_right.center[1] * 2 - 10)</a:t>
            </a:r>
            <a:endParaRPr sz="1400"/>
          </a:p>
        </p:txBody>
      </p:sp>
      <p:sp>
        <p:nvSpPr>
          <p:cNvPr id="121" name="Google Shape;121;p20"/>
          <p:cNvSpPr txBox="1">
            <a:spLocks noGrp="1"/>
          </p:cNvSpPr>
          <p:nvPr>
            <p:ph type="body" idx="2"/>
          </p:nvPr>
        </p:nvSpPr>
        <p:spPr>
          <a:xfrm>
            <a:off x="447550" y="212200"/>
            <a:ext cx="3837000" cy="323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a:t>Horizontal ratio</a:t>
            </a:r>
            <a:r>
              <a:rPr lang="en" sz="1400"/>
              <a:t> indicates the Horizontal direction of the Gaze</a:t>
            </a:r>
            <a:endParaRPr sz="1400"/>
          </a:p>
          <a:p>
            <a:pPr marL="0" lvl="0" indent="0" algn="l" rtl="0">
              <a:spcBef>
                <a:spcPts val="1600"/>
              </a:spcBef>
              <a:spcAft>
                <a:spcPts val="0"/>
              </a:spcAft>
              <a:buNone/>
            </a:pPr>
            <a:r>
              <a:rPr lang="en" sz="1400" b="1"/>
              <a:t>Horizontal_ratio = (pupil_left + pupil_right) / 2</a:t>
            </a:r>
            <a:endParaRPr sz="1400" b="1"/>
          </a:p>
          <a:p>
            <a:pPr marL="0" lvl="0" indent="0" algn="l" rtl="0">
              <a:spcBef>
                <a:spcPts val="1600"/>
              </a:spcBef>
              <a:spcAft>
                <a:spcPts val="0"/>
              </a:spcAft>
              <a:buNone/>
            </a:pPr>
            <a:r>
              <a:rPr lang="en" sz="1400"/>
              <a:t>pupil_left = eye_left.pupil.x / (eye_left.center[0] * 2 - 10) </a:t>
            </a:r>
            <a:endParaRPr sz="1400"/>
          </a:p>
          <a:p>
            <a:pPr marL="0" lvl="0" indent="0" algn="l" rtl="0">
              <a:spcBef>
                <a:spcPts val="1600"/>
              </a:spcBef>
              <a:spcAft>
                <a:spcPts val="1600"/>
              </a:spcAft>
              <a:buNone/>
            </a:pPr>
            <a:r>
              <a:rPr lang="en" sz="1400"/>
              <a:t>pupil_right = eye_right.pupil.x / (eye_right.center[0] * 2 - 10)</a:t>
            </a:r>
            <a:endParaRPr sz="1400"/>
          </a:p>
        </p:txBody>
      </p:sp>
      <p:sp>
        <p:nvSpPr>
          <p:cNvPr id="122" name="Google Shape;122;p20"/>
          <p:cNvSpPr txBox="1"/>
          <p:nvPr/>
        </p:nvSpPr>
        <p:spPr>
          <a:xfrm>
            <a:off x="373925" y="3213400"/>
            <a:ext cx="8265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AD1DC"/>
                </a:solidFill>
                <a:latin typeface="Roboto"/>
                <a:ea typeface="Roboto"/>
                <a:cs typeface="Roboto"/>
                <a:sym typeface="Roboto"/>
              </a:rPr>
              <a:t>LOOKING LEFT:</a:t>
            </a:r>
            <a:r>
              <a:rPr lang="en">
                <a:solidFill>
                  <a:srgbClr val="D9D9D9"/>
                </a:solidFill>
                <a:latin typeface="Roboto"/>
                <a:ea typeface="Roboto"/>
                <a:cs typeface="Roboto"/>
                <a:sym typeface="Roboto"/>
              </a:rPr>
              <a:t> The function A() returns True if the subject is looking left (horizontal_ratio() &gt;= 0.65).</a:t>
            </a:r>
            <a:endParaRPr>
              <a:solidFill>
                <a:srgbClr val="D9D9D9"/>
              </a:solidFill>
              <a:latin typeface="Roboto"/>
              <a:ea typeface="Roboto"/>
              <a:cs typeface="Roboto"/>
              <a:sym typeface="Roboto"/>
            </a:endParaRPr>
          </a:p>
          <a:p>
            <a:pPr marL="0" lvl="0" indent="0" algn="l" rtl="0">
              <a:spcBef>
                <a:spcPts val="0"/>
              </a:spcBef>
              <a:spcAft>
                <a:spcPts val="0"/>
              </a:spcAft>
              <a:buNone/>
            </a:pPr>
            <a:endParaRPr>
              <a:solidFill>
                <a:srgbClr val="D9D9D9"/>
              </a:solidFill>
              <a:latin typeface="Roboto"/>
              <a:ea typeface="Roboto"/>
              <a:cs typeface="Roboto"/>
              <a:sym typeface="Roboto"/>
            </a:endParaRPr>
          </a:p>
          <a:p>
            <a:pPr marL="0" lvl="0" indent="0" algn="l" rtl="0">
              <a:spcBef>
                <a:spcPts val="0"/>
              </a:spcBef>
              <a:spcAft>
                <a:spcPts val="0"/>
              </a:spcAft>
              <a:buNone/>
            </a:pPr>
            <a:r>
              <a:rPr lang="en" b="1">
                <a:solidFill>
                  <a:srgbClr val="EAD1DC"/>
                </a:solidFill>
                <a:latin typeface="Roboto"/>
                <a:ea typeface="Roboto"/>
                <a:cs typeface="Roboto"/>
                <a:sym typeface="Roboto"/>
              </a:rPr>
              <a:t>LOOKING RIGHT: </a:t>
            </a:r>
            <a:r>
              <a:rPr lang="en">
                <a:solidFill>
                  <a:srgbClr val="D9D9D9"/>
                </a:solidFill>
                <a:latin typeface="Roboto"/>
                <a:ea typeface="Roboto"/>
                <a:cs typeface="Roboto"/>
                <a:sym typeface="Roboto"/>
              </a:rPr>
              <a:t>The function B() returns True if the subject is looking left (horizontal_ratio() &gt;= 0.65).</a:t>
            </a:r>
            <a:endParaRPr>
              <a:solidFill>
                <a:srgbClr val="D9D9D9"/>
              </a:solidFill>
              <a:latin typeface="Roboto"/>
              <a:ea typeface="Roboto"/>
              <a:cs typeface="Roboto"/>
              <a:sym typeface="Roboto"/>
            </a:endParaRPr>
          </a:p>
          <a:p>
            <a:pPr marL="0" lvl="0" indent="0" algn="l" rtl="0">
              <a:spcBef>
                <a:spcPts val="0"/>
              </a:spcBef>
              <a:spcAft>
                <a:spcPts val="0"/>
              </a:spcAft>
              <a:buNone/>
            </a:pPr>
            <a:endParaRPr>
              <a:solidFill>
                <a:srgbClr val="D9D9D9"/>
              </a:solidFill>
              <a:latin typeface="Roboto"/>
              <a:ea typeface="Roboto"/>
              <a:cs typeface="Roboto"/>
              <a:sym typeface="Roboto"/>
            </a:endParaRPr>
          </a:p>
          <a:p>
            <a:pPr marL="0" lvl="0" indent="0" algn="l" rtl="0">
              <a:spcBef>
                <a:spcPts val="0"/>
              </a:spcBef>
              <a:spcAft>
                <a:spcPts val="0"/>
              </a:spcAft>
              <a:buNone/>
            </a:pPr>
            <a:r>
              <a:rPr lang="en" b="1">
                <a:solidFill>
                  <a:srgbClr val="EAD1DC"/>
                </a:solidFill>
                <a:latin typeface="Roboto"/>
                <a:ea typeface="Roboto"/>
                <a:cs typeface="Roboto"/>
                <a:sym typeface="Roboto"/>
              </a:rPr>
              <a:t>LOOKING CENTER:</a:t>
            </a:r>
            <a:r>
              <a:rPr lang="en">
                <a:solidFill>
                  <a:srgbClr val="D9D9D9"/>
                </a:solidFill>
                <a:latin typeface="Roboto"/>
                <a:ea typeface="Roboto"/>
                <a:cs typeface="Roboto"/>
                <a:sym typeface="Roboto"/>
              </a:rPr>
              <a:t> When both of the above functions return false then the function gaze.is_centre() returns True.</a:t>
            </a:r>
            <a:endParaRPr>
              <a:solidFill>
                <a:srgbClr val="D9D9D9"/>
              </a:solidFill>
              <a:latin typeface="Roboto"/>
              <a:ea typeface="Roboto"/>
              <a:cs typeface="Roboto"/>
              <a:sym typeface="Roboto"/>
            </a:endParaRPr>
          </a:p>
        </p:txBody>
      </p:sp>
      <p:pic>
        <p:nvPicPr>
          <p:cNvPr id="123" name="Google Shape;123;p20"/>
          <p:cNvPicPr preferRelativeResize="0"/>
          <p:nvPr/>
        </p:nvPicPr>
        <p:blipFill>
          <a:blip r:embed="rId3">
            <a:alphaModFix/>
          </a:blip>
          <a:stretch>
            <a:fillRect/>
          </a:stretch>
        </p:blipFill>
        <p:spPr>
          <a:xfrm>
            <a:off x="8186175" y="0"/>
            <a:ext cx="957825" cy="55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l="-800" r="800"/>
          <a:stretch/>
        </p:blipFill>
        <p:spPr>
          <a:xfrm>
            <a:off x="81650" y="733200"/>
            <a:ext cx="8839200" cy="3677107"/>
          </a:xfrm>
          <a:prstGeom prst="rect">
            <a:avLst/>
          </a:prstGeom>
          <a:noFill/>
          <a:ln>
            <a:noFill/>
          </a:ln>
        </p:spPr>
      </p:pic>
      <p:pic>
        <p:nvPicPr>
          <p:cNvPr id="129" name="Google Shape;129;p21"/>
          <p:cNvPicPr preferRelativeResize="0"/>
          <p:nvPr/>
        </p:nvPicPr>
        <p:blipFill>
          <a:blip r:embed="rId4">
            <a:alphaModFix/>
          </a:blip>
          <a:stretch>
            <a:fillRect/>
          </a:stretch>
        </p:blipFill>
        <p:spPr>
          <a:xfrm>
            <a:off x="8186175" y="0"/>
            <a:ext cx="957825" cy="556000"/>
          </a:xfrm>
          <a:prstGeom prst="rect">
            <a:avLst/>
          </a:prstGeom>
          <a:noFill/>
          <a:ln>
            <a:noFill/>
          </a:ln>
        </p:spPr>
      </p:pic>
      <p:sp>
        <p:nvSpPr>
          <p:cNvPr id="130" name="Google Shape;130;p21"/>
          <p:cNvSpPr txBox="1"/>
          <p:nvPr/>
        </p:nvSpPr>
        <p:spPr>
          <a:xfrm>
            <a:off x="464825" y="4203725"/>
            <a:ext cx="39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Phase- II Experiment</a:t>
            </a:r>
            <a:endParaRPr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1187</Words>
  <Application>Microsoft Macintosh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Eye Movement Pattern Based Authentication System [ EPAS ]</vt:lpstr>
      <vt:lpstr>Contents</vt:lpstr>
      <vt:lpstr>Overview</vt:lpstr>
      <vt:lpstr>Project Description</vt:lpstr>
      <vt:lpstr>PowerPoint Presentation</vt:lpstr>
      <vt:lpstr>PowerPoint Presentation</vt:lpstr>
      <vt:lpstr>Project Illustration</vt:lpstr>
      <vt:lpstr>PowerPoint Presentation</vt:lpstr>
      <vt:lpstr>PowerPoint Presentation</vt:lpstr>
      <vt:lpstr>Implementation</vt:lpstr>
      <vt:lpstr>PowerPoint Presentation</vt:lpstr>
      <vt:lpstr>Potential Use Cases/Application</vt:lpstr>
      <vt:lpstr>Conclusion</vt:lpstr>
      <vt:lpstr>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Movement Pattern Based Authentication System [ EPAS ]</dc:title>
  <cp:lastModifiedBy>Chirag Ganguli</cp:lastModifiedBy>
  <cp:revision>1</cp:revision>
  <dcterms:modified xsi:type="dcterms:W3CDTF">2021-12-02T11:39:21Z</dcterms:modified>
</cp:coreProperties>
</file>