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bold.fntdata"/><Relationship Id="rId6" Type="http://schemas.openxmlformats.org/officeDocument/2006/relationships/slide" Target="slides/slide1.xml"/><Relationship Id="rId18"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8abf09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8abf09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blesson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subham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subham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tushar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tushar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tushar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tushar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chirag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8abf09ed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8abf09ed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chirag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8abf09ed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8abf09ed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chirag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chirag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4.png"/><Relationship Id="rId6" Type="http://schemas.openxmlformats.org/officeDocument/2006/relationships/hyperlink" Target="https://github.com/chirag-ganguli/EPA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Eye Movement Pattern Based Authentication System  [ EPAS ]</a:t>
            </a:r>
            <a:endParaRPr b="1"/>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Group - 6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311700" y="1171600"/>
            <a:ext cx="8520600" cy="370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To deploy these two scripts, we can use two instances of cloud service and create a pipeline between them. The first instance will run the script which </a:t>
            </a:r>
            <a:r>
              <a:rPr lang="en"/>
              <a:t>will detect the eye motion and log it and save it till the moment the user blinks. The second instance which is connected to the first by a pipeline will be used for authentication purposes and will compare it with the recorded logs to match with the pins generated in the process. We can deploy this as a service in an EC2 instance of AWS cloud services which is generally used as a virtual machine for cloud application deployments. </a:t>
            </a:r>
            <a:endParaRPr/>
          </a:p>
          <a:p>
            <a:pPr indent="0" lvl="0" marL="0" rtl="0" algn="just">
              <a:spcBef>
                <a:spcPts val="1600"/>
              </a:spcBef>
              <a:spcAft>
                <a:spcPts val="1600"/>
              </a:spcAft>
              <a:buNone/>
            </a:pPr>
            <a:r>
              <a:rPr lang="en"/>
              <a:t>The scope of this project is for use in authentication based systems which can be used for example in banking systems and wherever biometric authentication is used currently.</a:t>
            </a:r>
            <a:endParaRPr/>
          </a:p>
        </p:txBody>
      </p:sp>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Deployment and future scope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Key </a:t>
            </a:r>
            <a:r>
              <a:rPr b="1" lang="en"/>
              <a:t>Takeaways</a:t>
            </a:r>
            <a:endParaRPr b="1"/>
          </a:p>
        </p:txBody>
      </p:sp>
      <p:sp>
        <p:nvSpPr>
          <p:cNvPr id="121" name="Google Shape;121;p23"/>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a:t>
            </a:r>
            <a:r>
              <a:rPr lang="en"/>
              <a:t>main learnings from the project were:-</a:t>
            </a:r>
            <a:endParaRPr/>
          </a:p>
        </p:txBody>
      </p:sp>
      <p:sp>
        <p:nvSpPr>
          <p:cNvPr id="122" name="Google Shape;122;p23"/>
          <p:cNvSpPr txBox="1"/>
          <p:nvPr>
            <p:ph idx="2" type="body"/>
          </p:nvPr>
        </p:nvSpPr>
        <p:spPr>
          <a:xfrm>
            <a:off x="4949625" y="587250"/>
            <a:ext cx="3837000" cy="3710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Hands free authentication can be achieved by means other than facial/biometrics.</a:t>
            </a:r>
            <a:endParaRPr/>
          </a:p>
          <a:p>
            <a:pPr indent="-342900" lvl="0" marL="457200" rtl="0" algn="l">
              <a:spcBef>
                <a:spcPts val="1600"/>
              </a:spcBef>
              <a:spcAft>
                <a:spcPts val="0"/>
              </a:spcAft>
              <a:buSzPts val="1800"/>
              <a:buChar char="●"/>
            </a:pPr>
            <a:r>
              <a:rPr lang="en"/>
              <a:t>Implementing deep learning algorithms and creating a viable working prototype out of it.</a:t>
            </a:r>
            <a:endParaRPr/>
          </a:p>
          <a:p>
            <a:pPr indent="-342900" lvl="0" marL="457200" rtl="0" algn="l">
              <a:spcBef>
                <a:spcPts val="1600"/>
              </a:spcBef>
              <a:spcAft>
                <a:spcPts val="0"/>
              </a:spcAft>
              <a:buSzPts val="1800"/>
              <a:buChar char="●"/>
            </a:pPr>
            <a:r>
              <a:rPr lang="en"/>
              <a:t>Planning,</a:t>
            </a:r>
            <a:r>
              <a:rPr lang="en"/>
              <a:t> coordination and the full scale deployment of a project.</a:t>
            </a:r>
            <a:endParaRPr/>
          </a:p>
          <a:p>
            <a:pPr indent="-342900" lvl="0" marL="457200" rtl="0" algn="l">
              <a:spcBef>
                <a:spcPts val="1600"/>
              </a:spcBef>
              <a:spcAft>
                <a:spcPts val="1600"/>
              </a:spcAft>
              <a:buSzPts val="1800"/>
              <a:buChar char="●"/>
            </a:pPr>
            <a:r>
              <a:rPr lang="en"/>
              <a:t>Getting our feet wet in OpenCV, Dlib and other python </a:t>
            </a:r>
            <a:r>
              <a:rPr lang="en"/>
              <a:t>libraries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128" name="Google Shape;128;p24"/>
          <p:cNvSpPr txBox="1"/>
          <p:nvPr>
            <p:ph idx="1" type="body"/>
          </p:nvPr>
        </p:nvSpPr>
        <p:spPr>
          <a:xfrm>
            <a:off x="311700" y="1549125"/>
            <a:ext cx="8520600" cy="30198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2000"/>
              <a:t>As the world shifts more and more towards handheld and smaller IOT based devices people desire greater security with ease of use. Authentication methods like this can act as a useful supplement to already available biometrics, password or pin based methods, an added layer of security which works without much hiccups.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31400" y="873150"/>
            <a:ext cx="3999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Considering privacy is a matter that must be addressed, particularly when it comes to digital data, it is critical to upgrade and improve existing authentication mechanisms or develop new ones.</a:t>
            </a:r>
            <a:endParaRPr sz="1600"/>
          </a:p>
          <a:p>
            <a:pPr indent="0" lvl="0" marL="0" rtl="0" algn="l">
              <a:spcBef>
                <a:spcPts val="1600"/>
              </a:spcBef>
              <a:spcAft>
                <a:spcPts val="1600"/>
              </a:spcAft>
              <a:buNone/>
            </a:pPr>
            <a:r>
              <a:rPr lang="en" sz="1600"/>
              <a:t>In order to meet this demand, a new technique based on gaze movement was developed, in which a gaze tracking authentication mechanism can be used to provide an extra layer of protection to the conventional pin or password-based authentication model.</a:t>
            </a:r>
            <a:endParaRPr sz="1600"/>
          </a:p>
        </p:txBody>
      </p:sp>
      <p:pic>
        <p:nvPicPr>
          <p:cNvPr id="71" name="Google Shape;71;p15"/>
          <p:cNvPicPr preferRelativeResize="0"/>
          <p:nvPr/>
        </p:nvPicPr>
        <p:blipFill>
          <a:blip r:embed="rId3">
            <a:alphaModFix/>
          </a:blip>
          <a:stretch>
            <a:fillRect/>
          </a:stretch>
        </p:blipFill>
        <p:spPr>
          <a:xfrm>
            <a:off x="4572000" y="844439"/>
            <a:ext cx="4282350" cy="34546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have done so far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4493175" y="965650"/>
            <a:ext cx="4237200" cy="3366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800"/>
              <a:t>Using the eye movement detection and coordinate calculation from the OpenCV and the Dlib library we had constructed a model in the previous review that simply identified and delivered the authentication pin based on eye movement, and we had decided to use it to authenticate the login application. The incorrect eye movement denies the request in the same way as a faulty pin entered would.</a:t>
            </a:r>
            <a:endParaRPr sz="1600"/>
          </a:p>
        </p:txBody>
      </p:sp>
      <p:pic>
        <p:nvPicPr>
          <p:cNvPr id="82" name="Google Shape;82;p17"/>
          <p:cNvPicPr preferRelativeResize="0"/>
          <p:nvPr/>
        </p:nvPicPr>
        <p:blipFill>
          <a:blip r:embed="rId3">
            <a:alphaModFix/>
          </a:blip>
          <a:stretch>
            <a:fillRect/>
          </a:stretch>
        </p:blipFill>
        <p:spPr>
          <a:xfrm>
            <a:off x="172100" y="1470975"/>
            <a:ext cx="4188374" cy="23559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549450" y="364350"/>
            <a:ext cx="8045100" cy="102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500"/>
              <a:t>Implementation &amp; Usage :</a:t>
            </a:r>
            <a:endParaRPr b="1" sz="4500"/>
          </a:p>
        </p:txBody>
      </p:sp>
      <p:sp>
        <p:nvSpPr>
          <p:cNvPr id="88" name="Google Shape;88;p18"/>
          <p:cNvSpPr txBox="1"/>
          <p:nvPr/>
        </p:nvSpPr>
        <p:spPr>
          <a:xfrm>
            <a:off x="415650" y="1549125"/>
            <a:ext cx="8312700" cy="31401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Old Standard TT"/>
              <a:buChar char="●"/>
            </a:pPr>
            <a:r>
              <a:rPr b="1" lang="en" sz="1600">
                <a:solidFill>
                  <a:schemeClr val="lt1"/>
                </a:solidFill>
                <a:latin typeface="Old Standard TT"/>
                <a:ea typeface="Old Standard TT"/>
                <a:cs typeface="Old Standard TT"/>
                <a:sym typeface="Old Standard TT"/>
              </a:rPr>
              <a:t>Factors that must be taken into account when implementing a biometric system include, but are not limited to:</a:t>
            </a:r>
            <a:r>
              <a:rPr lang="en" sz="1600">
                <a:solidFill>
                  <a:schemeClr val="lt1"/>
                </a:solidFill>
                <a:latin typeface="Old Standard TT"/>
                <a:ea typeface="Old Standard TT"/>
                <a:cs typeface="Old Standard TT"/>
                <a:sym typeface="Old Standard TT"/>
              </a:rPr>
              <a:t> physical location, security risks, task (identification or verification), the expected number of end users, user circumstances, and existing data.</a:t>
            </a:r>
            <a:endParaRPr sz="1600">
              <a:solidFill>
                <a:schemeClr val="lt1"/>
              </a:solidFill>
              <a:latin typeface="Old Standard TT"/>
              <a:ea typeface="Old Standard TT"/>
              <a:cs typeface="Old Standard TT"/>
              <a:sym typeface="Old Standard TT"/>
            </a:endParaRPr>
          </a:p>
          <a:p>
            <a:pPr indent="0" lvl="0" marL="0" rtl="0" algn="just">
              <a:spcBef>
                <a:spcPts val="0"/>
              </a:spcBef>
              <a:spcAft>
                <a:spcPts val="0"/>
              </a:spcAft>
              <a:buNone/>
            </a:pPr>
            <a:r>
              <a:t/>
            </a:r>
            <a:endParaRPr sz="1600">
              <a:solidFill>
                <a:schemeClr val="lt1"/>
              </a:solidFill>
              <a:latin typeface="Old Standard TT"/>
              <a:ea typeface="Old Standard TT"/>
              <a:cs typeface="Old Standard TT"/>
              <a:sym typeface="Old Standard TT"/>
            </a:endParaRPr>
          </a:p>
          <a:p>
            <a:pPr indent="-330200" lvl="0" marL="457200" rtl="0" algn="just">
              <a:spcBef>
                <a:spcPts val="0"/>
              </a:spcBef>
              <a:spcAft>
                <a:spcPts val="0"/>
              </a:spcAft>
              <a:buClr>
                <a:schemeClr val="lt1"/>
              </a:buClr>
              <a:buSzPts val="1600"/>
              <a:buFont typeface="Old Standard TT"/>
              <a:buChar char="●"/>
            </a:pPr>
            <a:r>
              <a:rPr lang="en" sz="1600">
                <a:solidFill>
                  <a:schemeClr val="lt1"/>
                </a:solidFill>
                <a:latin typeface="Old Standard TT"/>
                <a:ea typeface="Old Standard TT"/>
                <a:cs typeface="Old Standard TT"/>
                <a:sym typeface="Old Standard TT"/>
              </a:rPr>
              <a:t>Biometrics is the measurement and statistical analysis of people's unique physical and behavioral characteristics. The technology is mainly used for identification and access control or for identifying individuals who are under surveillance.</a:t>
            </a:r>
            <a:endParaRPr sz="1600">
              <a:solidFill>
                <a:schemeClr val="lt1"/>
              </a:solidFill>
              <a:latin typeface="Old Standard TT"/>
              <a:ea typeface="Old Standard TT"/>
              <a:cs typeface="Old Standard TT"/>
              <a:sym typeface="Old Standard TT"/>
            </a:endParaRPr>
          </a:p>
          <a:p>
            <a:pPr indent="0" lvl="0" marL="0" rtl="0" algn="just">
              <a:spcBef>
                <a:spcPts val="0"/>
              </a:spcBef>
              <a:spcAft>
                <a:spcPts val="0"/>
              </a:spcAft>
              <a:buNone/>
            </a:pPr>
            <a:r>
              <a:t/>
            </a:r>
            <a:endParaRPr sz="1600">
              <a:solidFill>
                <a:schemeClr val="lt1"/>
              </a:solidFill>
              <a:latin typeface="Old Standard TT"/>
              <a:ea typeface="Old Standard TT"/>
              <a:cs typeface="Old Standard TT"/>
              <a:sym typeface="Old Standard TT"/>
            </a:endParaRPr>
          </a:p>
          <a:p>
            <a:pPr indent="-330200" lvl="0" marL="457200" rtl="0" algn="just">
              <a:spcBef>
                <a:spcPts val="0"/>
              </a:spcBef>
              <a:spcAft>
                <a:spcPts val="0"/>
              </a:spcAft>
              <a:buClr>
                <a:schemeClr val="lt1"/>
              </a:buClr>
              <a:buSzPts val="1600"/>
              <a:buFont typeface="Old Standard TT"/>
              <a:buChar char="●"/>
            </a:pPr>
            <a:r>
              <a:rPr lang="en" sz="1600">
                <a:solidFill>
                  <a:schemeClr val="lt1"/>
                </a:solidFill>
                <a:latin typeface="Old Standard TT"/>
                <a:ea typeface="Old Standard TT"/>
                <a:cs typeface="Old Standard TT"/>
                <a:sym typeface="Old Standard TT"/>
              </a:rPr>
              <a:t>But in this case, instead of directly authenticating the biometrics of a person, we are authenticating the pattern of collected biometrics which gives rise to </a:t>
            </a:r>
            <a:r>
              <a:rPr b="1" lang="en" sz="1600">
                <a:solidFill>
                  <a:schemeClr val="lt1"/>
                </a:solidFill>
                <a:latin typeface="Old Standard TT"/>
                <a:ea typeface="Old Standard TT"/>
                <a:cs typeface="Old Standard TT"/>
                <a:sym typeface="Old Standard TT"/>
              </a:rPr>
              <a:t>Continuous Authentication Module t</a:t>
            </a:r>
            <a:r>
              <a:rPr lang="en" sz="1600">
                <a:solidFill>
                  <a:schemeClr val="lt1"/>
                </a:solidFill>
                <a:latin typeface="Old Standard TT"/>
                <a:ea typeface="Old Standard TT"/>
                <a:cs typeface="Old Standard TT"/>
                <a:sym typeface="Old Standard TT"/>
              </a:rPr>
              <a:t>hat constantly monitors the biometric patterns and works fully flexibly based on person to person.</a:t>
            </a:r>
            <a:endParaRPr sz="1600">
              <a:solidFill>
                <a:schemeClr val="lt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Working of the Demo :</a:t>
            </a:r>
            <a:endParaRPr b="1"/>
          </a:p>
        </p:txBody>
      </p:sp>
      <p:sp>
        <p:nvSpPr>
          <p:cNvPr id="94" name="Google Shape;94;p19"/>
          <p:cNvSpPr txBox="1"/>
          <p:nvPr/>
        </p:nvSpPr>
        <p:spPr>
          <a:xfrm>
            <a:off x="491550" y="1285875"/>
            <a:ext cx="81609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ld Standard TT"/>
              <a:buAutoNum type="arabicPeriod"/>
            </a:pPr>
            <a:r>
              <a:rPr b="1" lang="en" sz="1600">
                <a:latin typeface="Old Standard TT"/>
                <a:ea typeface="Old Standard TT"/>
                <a:cs typeface="Old Standard TT"/>
                <a:sym typeface="Old Standard TT"/>
              </a:rPr>
              <a:t>runme.py</a:t>
            </a:r>
            <a:endParaRPr b="1" sz="1600">
              <a:latin typeface="Old Standard TT"/>
              <a:ea typeface="Old Standard TT"/>
              <a:cs typeface="Old Standard TT"/>
              <a:sym typeface="Old Standard TT"/>
            </a:endParaRPr>
          </a:p>
          <a:p>
            <a:pPr indent="0" lvl="0" marL="0" rtl="0" algn="l">
              <a:spcBef>
                <a:spcPts val="0"/>
              </a:spcBef>
              <a:spcAft>
                <a:spcPts val="0"/>
              </a:spcAft>
              <a:buNone/>
            </a:pPr>
            <a:r>
              <a:t/>
            </a:r>
            <a:endParaRPr b="1" sz="1600">
              <a:latin typeface="Old Standard TT"/>
              <a:ea typeface="Old Standard TT"/>
              <a:cs typeface="Old Standard TT"/>
              <a:sym typeface="Old Standard TT"/>
            </a:endParaRPr>
          </a:p>
          <a:p>
            <a:pPr indent="-330200" lvl="1" marL="914400" rtl="0" algn="l">
              <a:spcBef>
                <a:spcPts val="0"/>
              </a:spcBef>
              <a:spcAft>
                <a:spcPts val="0"/>
              </a:spcAft>
              <a:buSzPts val="1600"/>
              <a:buFont typeface="Old Standard TT"/>
              <a:buAutoNum type="alphaLcPeriod"/>
            </a:pPr>
            <a:r>
              <a:rPr lang="en" sz="1600">
                <a:latin typeface="Old Standard TT"/>
                <a:ea typeface="Old Standard TT"/>
                <a:cs typeface="Old Standard TT"/>
                <a:sym typeface="Old Standard TT"/>
              </a:rPr>
              <a:t>Monitors the eye movement and keeps calculating the coordinates of the left and right eye pupils</a:t>
            </a:r>
            <a:endParaRPr sz="1600">
              <a:latin typeface="Old Standard TT"/>
              <a:ea typeface="Old Standard TT"/>
              <a:cs typeface="Old Standard TT"/>
              <a:sym typeface="Old Standard TT"/>
            </a:endParaRPr>
          </a:p>
          <a:p>
            <a:pPr indent="-330200" lvl="1" marL="914400" rtl="0" algn="l">
              <a:spcBef>
                <a:spcPts val="0"/>
              </a:spcBef>
              <a:spcAft>
                <a:spcPts val="0"/>
              </a:spcAft>
              <a:buSzPts val="1600"/>
              <a:buFont typeface="Old Standard TT"/>
              <a:buAutoNum type="alphaLcPeriod"/>
            </a:pPr>
            <a:r>
              <a:rPr lang="en" sz="1600">
                <a:latin typeface="Old Standard TT"/>
                <a:ea typeface="Old Standard TT"/>
                <a:cs typeface="Old Standard TT"/>
                <a:sym typeface="Old Standard TT"/>
              </a:rPr>
              <a:t>It actively shows the coordinates of the eye and also shows a </a:t>
            </a:r>
            <a:r>
              <a:rPr b="1" lang="en" sz="1600">
                <a:latin typeface="Old Standard TT"/>
                <a:ea typeface="Old Standard TT"/>
                <a:cs typeface="Old Standard TT"/>
                <a:sym typeface="Old Standard TT"/>
              </a:rPr>
              <a:t>number </a:t>
            </a:r>
            <a:r>
              <a:rPr lang="en" sz="1600">
                <a:latin typeface="Old Standard TT"/>
                <a:ea typeface="Old Standard TT"/>
                <a:cs typeface="Old Standard TT"/>
                <a:sym typeface="Old Standard TT"/>
              </a:rPr>
              <a:t>based on the gaze of the person.</a:t>
            </a:r>
            <a:endParaRPr sz="1600">
              <a:latin typeface="Old Standard TT"/>
              <a:ea typeface="Old Standard TT"/>
              <a:cs typeface="Old Standard TT"/>
              <a:sym typeface="Old Standard TT"/>
            </a:endParaRPr>
          </a:p>
          <a:p>
            <a:pPr indent="-330200" lvl="2" marL="1371600" rtl="0" algn="l">
              <a:spcBef>
                <a:spcPts val="0"/>
              </a:spcBef>
              <a:spcAft>
                <a:spcPts val="0"/>
              </a:spcAft>
              <a:buSzPts val="1600"/>
              <a:buFont typeface="Old Standard TT"/>
              <a:buAutoNum type="romanLcPeriod"/>
            </a:pPr>
            <a:r>
              <a:rPr b="1" lang="en" sz="1600">
                <a:latin typeface="Old Standard TT"/>
                <a:ea typeface="Old Standard TT"/>
                <a:cs typeface="Old Standard TT"/>
                <a:sym typeface="Old Standard TT"/>
              </a:rPr>
              <a:t>0</a:t>
            </a:r>
            <a:r>
              <a:rPr lang="en" sz="1600">
                <a:latin typeface="Old Standard TT"/>
                <a:ea typeface="Old Standard TT"/>
                <a:cs typeface="Old Standard TT"/>
                <a:sym typeface="Old Standard TT"/>
              </a:rPr>
              <a:t>	:	Blinking</a:t>
            </a:r>
            <a:endParaRPr sz="1600">
              <a:latin typeface="Old Standard TT"/>
              <a:ea typeface="Old Standard TT"/>
              <a:cs typeface="Old Standard TT"/>
              <a:sym typeface="Old Standard TT"/>
            </a:endParaRPr>
          </a:p>
          <a:p>
            <a:pPr indent="-330200" lvl="2" marL="1371600" rtl="0" algn="l">
              <a:spcBef>
                <a:spcPts val="0"/>
              </a:spcBef>
              <a:spcAft>
                <a:spcPts val="0"/>
              </a:spcAft>
              <a:buSzPts val="1600"/>
              <a:buFont typeface="Old Standard TT"/>
              <a:buAutoNum type="romanLcPeriod"/>
            </a:pPr>
            <a:r>
              <a:rPr b="1" lang="en" sz="1600">
                <a:latin typeface="Old Standard TT"/>
                <a:ea typeface="Old Standard TT"/>
                <a:cs typeface="Old Standard TT"/>
                <a:sym typeface="Old Standard TT"/>
              </a:rPr>
              <a:t>1</a:t>
            </a:r>
            <a:r>
              <a:rPr lang="en" sz="1600">
                <a:latin typeface="Old Standard TT"/>
                <a:ea typeface="Old Standard TT"/>
                <a:cs typeface="Old Standard TT"/>
                <a:sym typeface="Old Standard TT"/>
              </a:rPr>
              <a:t>	:	Right	</a:t>
            </a:r>
            <a:endParaRPr sz="1600">
              <a:latin typeface="Old Standard TT"/>
              <a:ea typeface="Old Standard TT"/>
              <a:cs typeface="Old Standard TT"/>
              <a:sym typeface="Old Standard TT"/>
            </a:endParaRPr>
          </a:p>
          <a:p>
            <a:pPr indent="-330200" lvl="2" marL="1371600" rtl="0" algn="l">
              <a:spcBef>
                <a:spcPts val="0"/>
              </a:spcBef>
              <a:spcAft>
                <a:spcPts val="0"/>
              </a:spcAft>
              <a:buSzPts val="1600"/>
              <a:buFont typeface="Old Standard TT"/>
              <a:buAutoNum type="romanLcPeriod"/>
            </a:pPr>
            <a:r>
              <a:rPr b="1" lang="en" sz="1600">
                <a:latin typeface="Old Standard TT"/>
                <a:ea typeface="Old Standard TT"/>
                <a:cs typeface="Old Standard TT"/>
                <a:sym typeface="Old Standard TT"/>
              </a:rPr>
              <a:t>2</a:t>
            </a:r>
            <a:r>
              <a:rPr lang="en" sz="1600">
                <a:latin typeface="Old Standard TT"/>
                <a:ea typeface="Old Standard TT"/>
                <a:cs typeface="Old Standard TT"/>
                <a:sym typeface="Old Standard TT"/>
              </a:rPr>
              <a:t>	:	Left</a:t>
            </a:r>
            <a:endParaRPr sz="1600">
              <a:latin typeface="Old Standard TT"/>
              <a:ea typeface="Old Standard TT"/>
              <a:cs typeface="Old Standard TT"/>
              <a:sym typeface="Old Standard TT"/>
            </a:endParaRPr>
          </a:p>
          <a:p>
            <a:pPr indent="-330200" lvl="2" marL="1371600" rtl="0" algn="l">
              <a:spcBef>
                <a:spcPts val="0"/>
              </a:spcBef>
              <a:spcAft>
                <a:spcPts val="0"/>
              </a:spcAft>
              <a:buSzPts val="1600"/>
              <a:buFont typeface="Old Standard TT"/>
              <a:buAutoNum type="romanLcPeriod"/>
            </a:pPr>
            <a:r>
              <a:rPr b="1" lang="en" sz="1600">
                <a:latin typeface="Old Standard TT"/>
                <a:ea typeface="Old Standard TT"/>
                <a:cs typeface="Old Standard TT"/>
                <a:sym typeface="Old Standard TT"/>
              </a:rPr>
              <a:t>3</a:t>
            </a:r>
            <a:r>
              <a:rPr lang="en" sz="1600">
                <a:latin typeface="Old Standard TT"/>
                <a:ea typeface="Old Standard TT"/>
                <a:cs typeface="Old Standard TT"/>
                <a:sym typeface="Old Standard TT"/>
              </a:rPr>
              <a:t>	:	Center</a:t>
            </a:r>
            <a:endParaRPr sz="1600">
              <a:latin typeface="Old Standard TT"/>
              <a:ea typeface="Old Standard TT"/>
              <a:cs typeface="Old Standard TT"/>
              <a:sym typeface="Old Standard TT"/>
            </a:endParaRPr>
          </a:p>
          <a:p>
            <a:pPr indent="-330200" lvl="1" marL="914400" rtl="0" algn="l">
              <a:spcBef>
                <a:spcPts val="0"/>
              </a:spcBef>
              <a:spcAft>
                <a:spcPts val="0"/>
              </a:spcAft>
              <a:buSzPts val="1600"/>
              <a:buFont typeface="Old Standard TT"/>
              <a:buAutoNum type="alphaLcPeriod"/>
            </a:pPr>
            <a:r>
              <a:rPr lang="en" sz="1600">
                <a:latin typeface="Old Standard TT"/>
                <a:ea typeface="Old Standard TT"/>
                <a:cs typeface="Old Standard TT"/>
                <a:sym typeface="Old Standard TT"/>
              </a:rPr>
              <a:t>When the person authenticating blinks, the monitoring stops instantly</a:t>
            </a:r>
            <a:endParaRPr sz="1600">
              <a:latin typeface="Old Standard TT"/>
              <a:ea typeface="Old Standard TT"/>
              <a:cs typeface="Old Standard TT"/>
              <a:sym typeface="Old Standard TT"/>
            </a:endParaRPr>
          </a:p>
          <a:p>
            <a:pPr indent="-330200" lvl="1" marL="914400" rtl="0" algn="l">
              <a:spcBef>
                <a:spcPts val="0"/>
              </a:spcBef>
              <a:spcAft>
                <a:spcPts val="0"/>
              </a:spcAft>
              <a:buSzPts val="1600"/>
              <a:buFont typeface="Old Standard TT"/>
              <a:buAutoNum type="alphaLcPeriod"/>
            </a:pPr>
            <a:r>
              <a:rPr lang="en" sz="1600">
                <a:latin typeface="Old Standard TT"/>
                <a:ea typeface="Old Standard TT"/>
                <a:cs typeface="Old Standard TT"/>
                <a:sym typeface="Old Standard TT"/>
              </a:rPr>
              <a:t>During this entire phase, the script keeps record of the numbers generated in a </a:t>
            </a:r>
            <a:r>
              <a:rPr b="1" lang="en" sz="1600">
                <a:latin typeface="Old Standard TT"/>
                <a:ea typeface="Old Standard TT"/>
                <a:cs typeface="Old Standard TT"/>
                <a:sym typeface="Old Standard TT"/>
              </a:rPr>
              <a:t>pswdfile.txt</a:t>
            </a:r>
            <a:endParaRPr b="1" sz="1600">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Working of the Demo :</a:t>
            </a:r>
            <a:endParaRPr b="1"/>
          </a:p>
        </p:txBody>
      </p:sp>
      <p:sp>
        <p:nvSpPr>
          <p:cNvPr id="100" name="Google Shape;100;p20"/>
          <p:cNvSpPr txBox="1"/>
          <p:nvPr/>
        </p:nvSpPr>
        <p:spPr>
          <a:xfrm>
            <a:off x="491550" y="1204875"/>
            <a:ext cx="8160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Old Standard TT"/>
                <a:ea typeface="Old Standard TT"/>
                <a:cs typeface="Old Standard TT"/>
                <a:sym typeface="Old Standard TT"/>
              </a:rPr>
              <a:t>2.	</a:t>
            </a:r>
            <a:r>
              <a:rPr b="1" lang="en" sz="1600">
                <a:latin typeface="Old Standard TT"/>
                <a:ea typeface="Old Standard TT"/>
                <a:cs typeface="Old Standard TT"/>
                <a:sym typeface="Old Standard TT"/>
              </a:rPr>
              <a:t>runmenext.py</a:t>
            </a:r>
            <a:endParaRPr b="1" sz="1600">
              <a:latin typeface="Old Standard TT"/>
              <a:ea typeface="Old Standard TT"/>
              <a:cs typeface="Old Standard TT"/>
              <a:sym typeface="Old Standard TT"/>
            </a:endParaRPr>
          </a:p>
          <a:p>
            <a:pPr indent="0" lvl="0" marL="0" rtl="0" algn="l">
              <a:spcBef>
                <a:spcPts val="0"/>
              </a:spcBef>
              <a:spcAft>
                <a:spcPts val="0"/>
              </a:spcAft>
              <a:buNone/>
            </a:pPr>
            <a:r>
              <a:t/>
            </a:r>
            <a:endParaRPr b="1" sz="1600">
              <a:latin typeface="Old Standard TT"/>
              <a:ea typeface="Old Standard TT"/>
              <a:cs typeface="Old Standard TT"/>
              <a:sym typeface="Old Standard TT"/>
            </a:endParaRPr>
          </a:p>
          <a:p>
            <a:pPr indent="-330200" lvl="1" marL="914400" rtl="0" algn="l">
              <a:spcBef>
                <a:spcPts val="0"/>
              </a:spcBef>
              <a:spcAft>
                <a:spcPts val="0"/>
              </a:spcAft>
              <a:buSzPts val="1600"/>
              <a:buFont typeface="Old Standard TT"/>
              <a:buAutoNum type="alphaLcPeriod"/>
            </a:pPr>
            <a:r>
              <a:rPr lang="en" sz="1600">
                <a:latin typeface="Old Standard TT"/>
                <a:ea typeface="Old Standard TT"/>
                <a:cs typeface="Old Standard TT"/>
                <a:sym typeface="Old Standard TT"/>
              </a:rPr>
              <a:t>Filters the file </a:t>
            </a:r>
            <a:r>
              <a:rPr b="1" lang="en" sz="1600">
                <a:latin typeface="Old Standard TT"/>
                <a:ea typeface="Old Standard TT"/>
                <a:cs typeface="Old Standard TT"/>
                <a:sym typeface="Old Standard TT"/>
              </a:rPr>
              <a:t>pswdfile.txt</a:t>
            </a:r>
            <a:endParaRPr sz="1600">
              <a:latin typeface="Old Standard TT"/>
              <a:ea typeface="Old Standard TT"/>
              <a:cs typeface="Old Standard TT"/>
              <a:sym typeface="Old Standard TT"/>
            </a:endParaRPr>
          </a:p>
          <a:p>
            <a:pPr indent="-330200" lvl="1" marL="914400" rtl="0" algn="l">
              <a:spcBef>
                <a:spcPts val="0"/>
              </a:spcBef>
              <a:spcAft>
                <a:spcPts val="0"/>
              </a:spcAft>
              <a:buSzPts val="1600"/>
              <a:buFont typeface="Old Standard TT"/>
              <a:buAutoNum type="alphaLcPeriod"/>
            </a:pPr>
            <a:r>
              <a:rPr lang="en" sz="1600">
                <a:latin typeface="Old Standard TT"/>
                <a:ea typeface="Old Standard TT"/>
                <a:cs typeface="Old Standard TT"/>
                <a:sym typeface="Old Standard TT"/>
              </a:rPr>
              <a:t>It removes the repeated consecutive numbers logged in teh file and creates a list of cleaned and trimmed text with only the pattern recorded in numeric format</a:t>
            </a:r>
            <a:endParaRPr sz="1600">
              <a:latin typeface="Old Standard TT"/>
              <a:ea typeface="Old Standard TT"/>
              <a:cs typeface="Old Standard TT"/>
              <a:sym typeface="Old Standard TT"/>
            </a:endParaRPr>
          </a:p>
          <a:p>
            <a:pPr indent="-330200" lvl="1" marL="914400" rtl="0" algn="l">
              <a:spcBef>
                <a:spcPts val="0"/>
              </a:spcBef>
              <a:spcAft>
                <a:spcPts val="0"/>
              </a:spcAft>
              <a:buSzPts val="1600"/>
              <a:buFont typeface="Old Standard TT"/>
              <a:buAutoNum type="alphaLcPeriod"/>
            </a:pPr>
            <a:r>
              <a:rPr lang="en" sz="1600">
                <a:latin typeface="Old Standard TT"/>
                <a:ea typeface="Old Standard TT"/>
                <a:cs typeface="Old Standard TT"/>
                <a:sym typeface="Old Standard TT"/>
              </a:rPr>
              <a:t>It then matches the recorded pattern with the already existing pattern:</a:t>
            </a:r>
            <a:endParaRPr sz="1600">
              <a:latin typeface="Old Standard TT"/>
              <a:ea typeface="Old Standard TT"/>
              <a:cs typeface="Old Standard TT"/>
              <a:sym typeface="Old Standard TT"/>
            </a:endParaRPr>
          </a:p>
          <a:p>
            <a:pPr indent="-330200" lvl="2" marL="1371600" rtl="0" algn="l">
              <a:spcBef>
                <a:spcPts val="0"/>
              </a:spcBef>
              <a:spcAft>
                <a:spcPts val="0"/>
              </a:spcAft>
              <a:buSzPts val="1600"/>
              <a:buFont typeface="Old Standard TT"/>
              <a:buAutoNum type="romanLcPeriod"/>
            </a:pPr>
            <a:r>
              <a:rPr b="1" lang="en" sz="1600">
                <a:latin typeface="Old Standard TT"/>
                <a:ea typeface="Old Standard TT"/>
                <a:cs typeface="Old Standard TT"/>
                <a:sym typeface="Old Standard TT"/>
              </a:rPr>
              <a:t>If they match</a:t>
            </a:r>
            <a:r>
              <a:rPr lang="en" sz="1600">
                <a:latin typeface="Old Standard TT"/>
                <a:ea typeface="Old Standard TT"/>
                <a:cs typeface="Old Standard TT"/>
                <a:sym typeface="Old Standard TT"/>
              </a:rPr>
              <a:t>	:	Authentication Successful</a:t>
            </a:r>
            <a:endParaRPr sz="1600">
              <a:latin typeface="Old Standard TT"/>
              <a:ea typeface="Old Standard TT"/>
              <a:cs typeface="Old Standard TT"/>
              <a:sym typeface="Old Standard TT"/>
            </a:endParaRPr>
          </a:p>
          <a:p>
            <a:pPr indent="-330200" lvl="2" marL="1371600" rtl="0" algn="l">
              <a:spcBef>
                <a:spcPts val="0"/>
              </a:spcBef>
              <a:spcAft>
                <a:spcPts val="0"/>
              </a:spcAft>
              <a:buSzPts val="1600"/>
              <a:buFont typeface="Old Standard TT"/>
              <a:buAutoNum type="romanLcPeriod"/>
            </a:pPr>
            <a:r>
              <a:rPr b="1" lang="en" sz="1600">
                <a:latin typeface="Old Standard TT"/>
                <a:ea typeface="Old Standard TT"/>
                <a:cs typeface="Old Standard TT"/>
                <a:sym typeface="Old Standard TT"/>
              </a:rPr>
              <a:t>If they don’t match</a:t>
            </a:r>
            <a:r>
              <a:rPr lang="en" sz="1600">
                <a:latin typeface="Old Standard TT"/>
                <a:ea typeface="Old Standard TT"/>
                <a:cs typeface="Old Standard TT"/>
                <a:sym typeface="Old Standard TT"/>
              </a:rPr>
              <a:t>	:	Authentication Failure</a:t>
            </a:r>
            <a:endParaRPr sz="1600">
              <a:latin typeface="Old Standard TT"/>
              <a:ea typeface="Old Standard TT"/>
              <a:cs typeface="Old Standard TT"/>
              <a:sym typeface="Old Standard TT"/>
            </a:endParaRPr>
          </a:p>
          <a:p>
            <a:pPr indent="-330200" lvl="1" marL="914400" rtl="0" algn="l">
              <a:spcBef>
                <a:spcPts val="0"/>
              </a:spcBef>
              <a:spcAft>
                <a:spcPts val="0"/>
              </a:spcAft>
              <a:buSzPts val="1600"/>
              <a:buFont typeface="Old Standard TT"/>
              <a:buAutoNum type="alphaLcPeriod"/>
            </a:pPr>
            <a:r>
              <a:rPr lang="en" sz="1600">
                <a:latin typeface="Old Standard TT"/>
                <a:ea typeface="Old Standard TT"/>
                <a:cs typeface="Old Standard TT"/>
                <a:sym typeface="Old Standard TT"/>
              </a:rPr>
              <a:t>The logged file is then deleted and the system is again ready for authenticating the next user.</a:t>
            </a:r>
            <a:endParaRPr sz="16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a:p>
            <a:pPr indent="0" lvl="0" marL="0" rtl="0" algn="l">
              <a:spcBef>
                <a:spcPts val="0"/>
              </a:spcBef>
              <a:spcAft>
                <a:spcPts val="0"/>
              </a:spcAft>
              <a:buNone/>
            </a:pPr>
            <a:r>
              <a:t/>
            </a:r>
            <a:endParaRPr sz="1600">
              <a:latin typeface="Old Standard TT"/>
              <a:ea typeface="Old Standard TT"/>
              <a:cs typeface="Old Standard TT"/>
              <a:sym typeface="Old Standard TT"/>
            </a:endParaRPr>
          </a:p>
          <a:p>
            <a:pPr indent="0" lvl="0" marL="0" rtl="0" algn="l">
              <a:spcBef>
                <a:spcPts val="0"/>
              </a:spcBef>
              <a:spcAft>
                <a:spcPts val="0"/>
              </a:spcAft>
              <a:buNone/>
            </a:pPr>
            <a:r>
              <a:rPr b="1" lang="en" sz="1600">
                <a:latin typeface="Old Standard TT"/>
                <a:ea typeface="Old Standard TT"/>
                <a:cs typeface="Old Standard TT"/>
                <a:sym typeface="Old Standard TT"/>
              </a:rPr>
              <a:t>NOTE: </a:t>
            </a:r>
            <a:r>
              <a:rPr lang="en" sz="1600">
                <a:latin typeface="Old Standard TT"/>
                <a:ea typeface="Old Standard TT"/>
                <a:cs typeface="Old Standard TT"/>
                <a:sym typeface="Old Standard TT"/>
              </a:rPr>
              <a:t>Since this technology is optimized for continuous authentication, the user can have any length PIN set for authentication and there is no compulsion for a 4-digit PIN only.</a:t>
            </a:r>
            <a:endParaRPr sz="16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Looking through a cardboard paper-towel roll towards light at the end of it" id="105" name="Google Shape;105;p21"/>
          <p:cNvPicPr preferRelativeResize="0"/>
          <p:nvPr/>
        </p:nvPicPr>
        <p:blipFill rotWithShape="1">
          <a:blip r:embed="rId3">
            <a:alphaModFix/>
          </a:blip>
          <a:srcRect b="984" l="22872" r="19354" t="1578"/>
          <a:stretch/>
        </p:blipFill>
        <p:spPr>
          <a:xfrm>
            <a:off x="0" y="0"/>
            <a:ext cx="4576348" cy="5143501"/>
          </a:xfrm>
          <a:prstGeom prst="rect">
            <a:avLst/>
          </a:prstGeom>
          <a:noFill/>
          <a:ln>
            <a:noFill/>
          </a:ln>
        </p:spPr>
      </p:pic>
      <p:pic>
        <p:nvPicPr>
          <p:cNvPr descr="Overhead shot of various masculine accessories including large headphones, a bow-tie, and a wrist watch" id="106" name="Google Shape;106;p21"/>
          <p:cNvPicPr preferRelativeResize="0"/>
          <p:nvPr/>
        </p:nvPicPr>
        <p:blipFill rotWithShape="1">
          <a:blip r:embed="rId4">
            <a:alphaModFix/>
          </a:blip>
          <a:srcRect b="6840" l="37422" r="8654" t="840"/>
          <a:stretch/>
        </p:blipFill>
        <p:spPr>
          <a:xfrm>
            <a:off x="4576350" y="0"/>
            <a:ext cx="4567649" cy="5143200"/>
          </a:xfrm>
          <a:prstGeom prst="rect">
            <a:avLst/>
          </a:prstGeom>
          <a:noFill/>
          <a:ln>
            <a:noFill/>
          </a:ln>
        </p:spPr>
      </p:pic>
      <p:pic>
        <p:nvPicPr>
          <p:cNvPr id="107" name="Google Shape;107;p21"/>
          <p:cNvPicPr preferRelativeResize="0"/>
          <p:nvPr/>
        </p:nvPicPr>
        <p:blipFill>
          <a:blip r:embed="rId5">
            <a:alphaModFix/>
          </a:blip>
          <a:stretch>
            <a:fillRect/>
          </a:stretch>
        </p:blipFill>
        <p:spPr>
          <a:xfrm>
            <a:off x="2147050" y="587250"/>
            <a:ext cx="4849875" cy="3233250"/>
          </a:xfrm>
          <a:prstGeom prst="rect">
            <a:avLst/>
          </a:prstGeom>
          <a:noFill/>
          <a:ln>
            <a:noFill/>
          </a:ln>
        </p:spPr>
      </p:pic>
      <p:sp>
        <p:nvSpPr>
          <p:cNvPr id="108" name="Google Shape;108;p21"/>
          <p:cNvSpPr txBox="1"/>
          <p:nvPr/>
        </p:nvSpPr>
        <p:spPr>
          <a:xfrm>
            <a:off x="1933875" y="4165725"/>
            <a:ext cx="5406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u="sng">
                <a:solidFill>
                  <a:schemeClr val="lt1"/>
                </a:solidFill>
                <a:latin typeface="Old Standard TT"/>
                <a:ea typeface="Old Standard TT"/>
                <a:cs typeface="Old Standard TT"/>
                <a:sym typeface="Old Standard TT"/>
                <a:hlinkClick r:id="rId6">
                  <a:extLst>
                    <a:ext uri="{A12FA001-AC4F-418D-AE19-62706E023703}">
                      <ahyp:hlinkClr val="tx"/>
                    </a:ext>
                  </a:extLst>
                </a:hlinkClick>
              </a:rPr>
              <a:t>https://github.com/chirag-ganguli/EPAS</a:t>
            </a:r>
            <a:endParaRPr b="1" sz="2200">
              <a:solidFill>
                <a:schemeClr val="lt1"/>
              </a:solidFill>
              <a:latin typeface="Old Standard TT"/>
              <a:ea typeface="Old Standard TT"/>
              <a:cs typeface="Old Standard TT"/>
              <a:sym typeface="Old Standard TT"/>
            </a:endParaRPr>
          </a:p>
        </p:txBody>
      </p:sp>
      <p:sp>
        <p:nvSpPr>
          <p:cNvPr id="109" name="Google Shape;109;p21"/>
          <p:cNvSpPr/>
          <p:nvPr/>
        </p:nvSpPr>
        <p:spPr>
          <a:xfrm>
            <a:off x="1888788" y="4209675"/>
            <a:ext cx="5366400" cy="4353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