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Comic Sans MS" panose="030F0702030302020204" pitchFamily="66" charset="0"/>
      <p:regular r:id="rId39"/>
      <p:bold r:id="rId40"/>
      <p:italic r:id="rId41"/>
      <p:boldItalic r:id="rId42"/>
    </p:embeddedFont>
    <p:embeddedFont>
      <p:font typeface="Georgia" panose="02040502050405020303" pitchFamily="18" charset="0"/>
      <p:regular r:id="rId43"/>
      <p:bold r:id="rId44"/>
      <p:italic r:id="rId45"/>
      <p:boldItalic r:id="rId46"/>
    </p:embeddedFont>
    <p:embeddedFont>
      <p:font typeface="Impact" panose="020B0806030902050204" pitchFamily="34" charset="0"/>
      <p:regular r:id="rId47"/>
    </p:embeddedFont>
    <p:embeddedFont>
      <p:font typeface="Lato" panose="020B0604020202020204" charset="0"/>
      <p:regular r:id="rId48"/>
      <p:bold r:id="rId49"/>
      <p:italic r:id="rId50"/>
      <p:boldItalic r:id="rId51"/>
    </p:embeddedFont>
    <p:embeddedFont>
      <p:font typeface="Lobster" panose="020B0604020202020204" charset="0"/>
      <p:regular r:id="rId52"/>
    </p:embeddedFont>
    <p:embeddedFont>
      <p:font typeface="Lora" panose="020B0604020202020204" charset="0"/>
      <p:regular r:id="rId53"/>
      <p:bold r:id="rId54"/>
      <p:italic r:id="rId55"/>
      <p:boldItalic r:id="rId56"/>
    </p:embeddedFont>
    <p:embeddedFont>
      <p:font typeface="Merriweather" panose="020B0604020202020204" charset="0"/>
      <p:regular r:id="rId57"/>
      <p:bold r:id="rId58"/>
      <p:italic r:id="rId59"/>
      <p:boldItalic r:id="rId60"/>
    </p:embeddedFont>
    <p:embeddedFont>
      <p:font typeface="Montserrat" panose="020B0604020202020204" charset="0"/>
      <p:regular r:id="rId61"/>
      <p:bold r:id="rId62"/>
      <p:italic r:id="rId63"/>
      <p:boldItalic r:id="rId64"/>
    </p:embeddedFont>
    <p:embeddedFont>
      <p:font typeface="Montserrat Light" panose="020B0604020202020204" charset="0"/>
      <p:regular r:id="rId65"/>
      <p:bold r:id="rId66"/>
      <p:italic r:id="rId67"/>
      <p:boldItalic r:id="rId68"/>
    </p:embeddedFont>
    <p:embeddedFont>
      <p:font typeface="Playfair Display" panose="020B0604020202020204" charset="0"/>
      <p:regular r:id="rId69"/>
      <p:bold r:id="rId70"/>
      <p:italic r:id="rId71"/>
      <p:boldItalic r:id="rId72"/>
    </p:embeddedFont>
    <p:embeddedFont>
      <p:font typeface="Poppins" panose="020B0604020202020204" charset="0"/>
      <p:regular r:id="rId73"/>
      <p:bold r:id="rId74"/>
      <p:italic r:id="rId75"/>
      <p:boldItalic r:id="rId76"/>
    </p:embeddedFont>
    <p:embeddedFont>
      <p:font typeface="Roboto" panose="020B0604020202020204" charset="0"/>
      <p:regular r:id="rId77"/>
      <p:bold r:id="rId78"/>
      <p:italic r:id="rId79"/>
      <p:boldItalic r:id="rId80"/>
    </p:embeddedFont>
    <p:embeddedFont>
      <p:font typeface="Spectral" panose="020B0604020202020204" charset="0"/>
      <p:regular r:id="rId81"/>
      <p:bold r:id="rId82"/>
      <p:italic r:id="rId83"/>
      <p:boldItalic r:id="rId84"/>
    </p:embeddedFont>
    <p:embeddedFont>
      <p:font typeface="Verdana" panose="020B0604030504040204" pitchFamily="34" charset="0"/>
      <p:regular r:id="rId85"/>
      <p:bold r:id="rId86"/>
      <p:italic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4.fntdata"/><Relationship Id="rId47" Type="http://schemas.openxmlformats.org/officeDocument/2006/relationships/font" Target="fonts/font9.fntdata"/><Relationship Id="rId63" Type="http://schemas.openxmlformats.org/officeDocument/2006/relationships/font" Target="fonts/font25.fntdata"/><Relationship Id="rId68" Type="http://schemas.openxmlformats.org/officeDocument/2006/relationships/font" Target="fonts/font30.fntdata"/><Relationship Id="rId84" Type="http://schemas.openxmlformats.org/officeDocument/2006/relationships/font" Target="fonts/font46.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5.fntdata"/><Relationship Id="rId58" Type="http://schemas.openxmlformats.org/officeDocument/2006/relationships/font" Target="fonts/font20.fntdata"/><Relationship Id="rId74" Type="http://schemas.openxmlformats.org/officeDocument/2006/relationships/font" Target="fonts/font36.fntdata"/><Relationship Id="rId79" Type="http://schemas.openxmlformats.org/officeDocument/2006/relationships/font" Target="fonts/font41.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font" Target="fonts/font26.fntdata"/><Relationship Id="rId69" Type="http://schemas.openxmlformats.org/officeDocument/2006/relationships/font" Target="fonts/font31.fntdata"/><Relationship Id="rId77" Type="http://schemas.openxmlformats.org/officeDocument/2006/relationships/font" Target="fonts/font39.fntdata"/><Relationship Id="rId8" Type="http://schemas.openxmlformats.org/officeDocument/2006/relationships/slide" Target="slides/slide7.xml"/><Relationship Id="rId51" Type="http://schemas.openxmlformats.org/officeDocument/2006/relationships/font" Target="fonts/font13.fntdata"/><Relationship Id="rId72" Type="http://schemas.openxmlformats.org/officeDocument/2006/relationships/font" Target="fonts/font34.fntdata"/><Relationship Id="rId80" Type="http://schemas.openxmlformats.org/officeDocument/2006/relationships/font" Target="fonts/font42.fntdata"/><Relationship Id="rId85" Type="http://schemas.openxmlformats.org/officeDocument/2006/relationships/font" Target="fonts/font4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font" Target="fonts/font29.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70" Type="http://schemas.openxmlformats.org/officeDocument/2006/relationships/font" Target="fonts/font32.fntdata"/><Relationship Id="rId75" Type="http://schemas.openxmlformats.org/officeDocument/2006/relationships/font" Target="fonts/font37.fntdata"/><Relationship Id="rId83" Type="http://schemas.openxmlformats.org/officeDocument/2006/relationships/font" Target="fonts/font45.fntdata"/><Relationship Id="rId88" Type="http://schemas.openxmlformats.org/officeDocument/2006/relationships/font" Target="fonts/font50.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font" Target="fonts/font27.fntdata"/><Relationship Id="rId73" Type="http://schemas.openxmlformats.org/officeDocument/2006/relationships/font" Target="fonts/font35.fntdata"/><Relationship Id="rId78" Type="http://schemas.openxmlformats.org/officeDocument/2006/relationships/font" Target="fonts/font40.fntdata"/><Relationship Id="rId81" Type="http://schemas.openxmlformats.org/officeDocument/2006/relationships/font" Target="fonts/font43.fntdata"/><Relationship Id="rId86" Type="http://schemas.openxmlformats.org/officeDocument/2006/relationships/font" Target="fonts/font4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font" Target="fonts/font12.fntdata"/><Relationship Id="rId55" Type="http://schemas.openxmlformats.org/officeDocument/2006/relationships/font" Target="fonts/font17.fntdata"/><Relationship Id="rId76" Type="http://schemas.openxmlformats.org/officeDocument/2006/relationships/font" Target="fonts/font38.fntdata"/><Relationship Id="rId7" Type="http://schemas.openxmlformats.org/officeDocument/2006/relationships/slide" Target="slides/slide6.xml"/><Relationship Id="rId71" Type="http://schemas.openxmlformats.org/officeDocument/2006/relationships/font" Target="fonts/font33.fntdata"/><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font" Target="fonts/font2.fntdata"/><Relationship Id="rId45" Type="http://schemas.openxmlformats.org/officeDocument/2006/relationships/font" Target="fonts/font7.fntdata"/><Relationship Id="rId66" Type="http://schemas.openxmlformats.org/officeDocument/2006/relationships/font" Target="fonts/font28.fntdata"/><Relationship Id="rId87" Type="http://schemas.openxmlformats.org/officeDocument/2006/relationships/font" Target="fonts/font49.fntdata"/><Relationship Id="rId61" Type="http://schemas.openxmlformats.org/officeDocument/2006/relationships/font" Target="fonts/font23.fntdata"/><Relationship Id="rId82" Type="http://schemas.openxmlformats.org/officeDocument/2006/relationships/font" Target="fonts/font44.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3cea5c858_2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3cea5c858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3cea5c858_2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3cea5c858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3cea5c858_2_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3cea5c858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3cea5c858_2_1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3cea5c858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3cea5c858_2_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3cea5c858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3cea5c858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3cea5c858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3cea5c858_2_1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3cea5c858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53cea5c858_2_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53cea5c858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3cea5c858_2_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3cea5c858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35f391192_0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3cea5c858_2_1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3cea5c858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3cea5c858_2_1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3cea5c858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3cea5c858_2_1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3cea5c858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3cea5c858_2_1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3cea5c858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3cea5c858_2_1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3cea5c858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3cea5c858_2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3cea5c858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3cea5c858_2_1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3cea5c858_2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53cea5c858_2_1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53cea5c858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5ed75ccf_0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3cea5c858_2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3cea5c85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3cea5c858_2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3cea5c858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3cea5c858_2_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3cea5c858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53cea5c858_2_2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53cea5c858_2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3cea5c858_2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3cea5c858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3cea5c858_2_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3cea5c858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a:spLocks noGrp="1"/>
          </p:cNvSpPr>
          <p:nvPr>
            <p:ph type="body" idx="1"/>
          </p:nvPr>
        </p:nvSpPr>
        <p:spPr>
          <a:xfrm>
            <a:off x="1288075" y="3945179"/>
            <a:ext cx="6483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259" name="Google Shape;259;p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1.xml"/><Relationship Id="rId7" Type="http://schemas.openxmlformats.org/officeDocument/2006/relationships/slide" Target="slide33.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4.xml"/><Relationship Id="rId4" Type="http://schemas.openxmlformats.org/officeDocument/2006/relationships/slide" Target="slide14.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hirag-ganguli/ProjectReviewSem0x3Scr.git"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167375" y="1487550"/>
            <a:ext cx="5287200" cy="2168400"/>
          </a:xfrm>
          <a:prstGeom prst="rect">
            <a:avLst/>
          </a:prstGeom>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5000">
                <a:solidFill>
                  <a:schemeClr val="accent2"/>
                </a:solidFill>
                <a:latin typeface="Spectral"/>
                <a:ea typeface="Spectral"/>
                <a:cs typeface="Spectral"/>
                <a:sym typeface="Spectral"/>
              </a:rPr>
              <a:t>Adaptive IDS with Machine Learning</a:t>
            </a:r>
            <a:endParaRPr sz="5000">
              <a:solidFill>
                <a:schemeClr val="accent2"/>
              </a:solidFill>
              <a:latin typeface="Spectral"/>
              <a:ea typeface="Spectral"/>
              <a:cs typeface="Spectral"/>
              <a:sym typeface="Spectral"/>
            </a:endParaRPr>
          </a:p>
        </p:txBody>
      </p:sp>
      <p:pic>
        <p:nvPicPr>
          <p:cNvPr id="312" name="Google Shape;312;p12"/>
          <p:cNvPicPr preferRelativeResize="0"/>
          <p:nvPr/>
        </p:nvPicPr>
        <p:blipFill>
          <a:blip r:embed="rId3">
            <a:alphaModFix/>
          </a:blip>
          <a:stretch>
            <a:fillRect/>
          </a:stretch>
        </p:blipFill>
        <p:spPr>
          <a:xfrm>
            <a:off x="8143875" y="0"/>
            <a:ext cx="1000125" cy="600075"/>
          </a:xfrm>
          <a:prstGeom prst="rect">
            <a:avLst/>
          </a:prstGeom>
          <a:noFill/>
          <a:ln>
            <a:noFill/>
          </a:ln>
        </p:spPr>
      </p:pic>
      <p:sp>
        <p:nvSpPr>
          <p:cNvPr id="313" name="Google Shape;313;p12"/>
          <p:cNvSpPr txBox="1"/>
          <p:nvPr/>
        </p:nvSpPr>
        <p:spPr>
          <a:xfrm>
            <a:off x="7572300" y="4631650"/>
            <a:ext cx="15717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ontserrat Light"/>
              <a:ea typeface="Montserrat Light"/>
              <a:cs typeface="Montserrat Light"/>
              <a:sym typeface="Montserrat Light"/>
            </a:endParaRPr>
          </a:p>
        </p:txBody>
      </p:sp>
      <p:sp>
        <p:nvSpPr>
          <p:cNvPr id="314" name="Google Shape;314;p12"/>
          <p:cNvSpPr txBox="1"/>
          <p:nvPr/>
        </p:nvSpPr>
        <p:spPr>
          <a:xfrm>
            <a:off x="7572300" y="4631650"/>
            <a:ext cx="15717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Montserrat"/>
                <a:ea typeface="Montserrat"/>
                <a:cs typeface="Montserrat"/>
                <a:sym typeface="Montserrat"/>
              </a:rPr>
              <a:t>CYBER 05</a:t>
            </a:r>
            <a:endParaRPr sz="2000"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1"/>
          <p:cNvSpPr txBox="1">
            <a:spLocks noGrp="1"/>
          </p:cNvSpPr>
          <p:nvPr>
            <p:ph type="title"/>
          </p:nvPr>
        </p:nvSpPr>
        <p:spPr>
          <a:xfrm>
            <a:off x="776450" y="405150"/>
            <a:ext cx="3587400" cy="40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latin typeface="Playfair Display"/>
                <a:ea typeface="Playfair Display"/>
                <a:cs typeface="Playfair Display"/>
                <a:sym typeface="Playfair Display"/>
              </a:rPr>
              <a:t>Contd.</a:t>
            </a:r>
            <a:endParaRPr sz="2500">
              <a:solidFill>
                <a:srgbClr val="20124D"/>
              </a:solidFill>
              <a:latin typeface="Playfair Display"/>
              <a:ea typeface="Playfair Display"/>
              <a:cs typeface="Playfair Display"/>
              <a:sym typeface="Playfair Display"/>
            </a:endParaRPr>
          </a:p>
        </p:txBody>
      </p:sp>
      <p:sp>
        <p:nvSpPr>
          <p:cNvPr id="384" name="Google Shape;384;p21"/>
          <p:cNvSpPr txBox="1">
            <a:spLocks noGrp="1"/>
          </p:cNvSpPr>
          <p:nvPr>
            <p:ph type="body" idx="1"/>
          </p:nvPr>
        </p:nvSpPr>
        <p:spPr>
          <a:xfrm>
            <a:off x="776450" y="1180275"/>
            <a:ext cx="7591200" cy="32766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b="1">
                <a:latin typeface="Montserrat"/>
                <a:ea typeface="Montserrat"/>
                <a:cs typeface="Montserrat"/>
                <a:sym typeface="Montserrat"/>
              </a:rPr>
              <a:t>SEMI-SUPERVISED ML ALGO</a:t>
            </a:r>
            <a:r>
              <a:rPr lang="en"/>
              <a:t>:  makes use of unlabelled data for training with less labelled data and numerous unlabeled data.</a:t>
            </a:r>
            <a:endParaRPr/>
          </a:p>
          <a:p>
            <a:pPr marL="0" lvl="0" indent="0" algn="l" rtl="0">
              <a:spcBef>
                <a:spcPts val="600"/>
              </a:spcBef>
              <a:spcAft>
                <a:spcPts val="0"/>
              </a:spcAft>
              <a:buNone/>
            </a:pPr>
            <a:endParaRPr/>
          </a:p>
          <a:p>
            <a:pPr marL="0" lvl="0" indent="0" algn="l" rtl="0">
              <a:spcBef>
                <a:spcPts val="600"/>
              </a:spcBef>
              <a:spcAft>
                <a:spcPts val="0"/>
              </a:spcAft>
              <a:buNone/>
            </a:pPr>
            <a:r>
              <a:rPr lang="en" b="1">
                <a:latin typeface="Montserrat"/>
                <a:ea typeface="Montserrat"/>
                <a:cs typeface="Montserrat"/>
                <a:sym typeface="Montserrat"/>
              </a:rPr>
              <a:t>NOTE</a:t>
            </a:r>
            <a:r>
              <a:rPr lang="en"/>
              <a:t>:  Semi-Supervised Learning falls between Unsupervised and Supervised Learning. Used when there’s not enough labelled data to produce an accurate model.</a:t>
            </a:r>
            <a:endParaRPr/>
          </a:p>
        </p:txBody>
      </p:sp>
      <p:sp>
        <p:nvSpPr>
          <p:cNvPr id="385" name="Google Shape;385;p2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86" name="Google Shape;386;p21"/>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2"/>
          <p:cNvSpPr txBox="1">
            <a:spLocks noGrp="1"/>
          </p:cNvSpPr>
          <p:nvPr>
            <p:ph type="body" idx="1"/>
          </p:nvPr>
        </p:nvSpPr>
        <p:spPr>
          <a:xfrm>
            <a:off x="327000" y="1239000"/>
            <a:ext cx="8490000" cy="336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latin typeface="Merriweather"/>
                <a:ea typeface="Merriweather"/>
                <a:cs typeface="Merriweather"/>
                <a:sym typeface="Merriweather"/>
              </a:rPr>
              <a:t>As we had discussed previously our primary goal in doing this project is to create an adaptive IDS which has  the  potential to  learn  the behaviour of the new kinds of threats with Deep learning and attack tactics emerging everyday, identify them in real time, block them with high precision and also update the behaviour in a rule-based database, so that future attacks could be prevented to an initial level.</a:t>
            </a:r>
            <a:endParaRPr sz="1800">
              <a:latin typeface="Merriweather"/>
              <a:ea typeface="Merriweather"/>
              <a:cs typeface="Merriweather"/>
              <a:sym typeface="Merriweather"/>
            </a:endParaRPr>
          </a:p>
          <a:p>
            <a:pPr marL="0" lvl="0" indent="0" algn="l" rtl="0">
              <a:spcBef>
                <a:spcPts val="600"/>
              </a:spcBef>
              <a:spcAft>
                <a:spcPts val="0"/>
              </a:spcAft>
              <a:buNone/>
            </a:pPr>
            <a:r>
              <a:rPr lang="en" sz="1800">
                <a:latin typeface="Merriweather"/>
                <a:ea typeface="Merriweather"/>
                <a:cs typeface="Merriweather"/>
                <a:sym typeface="Merriweather"/>
              </a:rPr>
              <a:t>This is the uniqueness that such a system could bring to a tech sectors dominated by traditional classification, regression analysis or even less effective and way more common signature based detection.</a:t>
            </a:r>
            <a:endParaRPr sz="1800">
              <a:latin typeface="Merriweather"/>
              <a:ea typeface="Merriweather"/>
              <a:cs typeface="Merriweather"/>
              <a:sym typeface="Merriweather"/>
            </a:endParaRPr>
          </a:p>
          <a:p>
            <a:pPr marL="0" lvl="0" indent="0" algn="l" rtl="0">
              <a:spcBef>
                <a:spcPts val="600"/>
              </a:spcBef>
              <a:spcAft>
                <a:spcPts val="0"/>
              </a:spcAft>
              <a:buNone/>
            </a:pPr>
            <a:endParaRPr>
              <a:latin typeface="Merriweather"/>
              <a:ea typeface="Merriweather"/>
              <a:cs typeface="Merriweather"/>
              <a:sym typeface="Merriweather"/>
            </a:endParaRPr>
          </a:p>
          <a:p>
            <a:pPr marL="0" lvl="0" indent="0" algn="l" rtl="0">
              <a:spcBef>
                <a:spcPts val="600"/>
              </a:spcBef>
              <a:spcAft>
                <a:spcPts val="0"/>
              </a:spcAft>
              <a:buNone/>
            </a:pPr>
            <a:endParaRPr>
              <a:latin typeface="Merriweather"/>
              <a:ea typeface="Merriweather"/>
              <a:cs typeface="Merriweather"/>
              <a:sym typeface="Merriweather"/>
            </a:endParaRPr>
          </a:p>
        </p:txBody>
      </p:sp>
      <p:sp>
        <p:nvSpPr>
          <p:cNvPr id="392" name="Google Shape;392;p22"/>
          <p:cNvSpPr txBox="1">
            <a:spLocks noGrp="1"/>
          </p:cNvSpPr>
          <p:nvPr>
            <p:ph type="title"/>
          </p:nvPr>
        </p:nvSpPr>
        <p:spPr>
          <a:xfrm>
            <a:off x="239550" y="227550"/>
            <a:ext cx="8904600" cy="70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500">
                <a:solidFill>
                  <a:srgbClr val="20124D"/>
                </a:solidFill>
                <a:latin typeface="Playfair Display"/>
                <a:ea typeface="Playfair Display"/>
                <a:cs typeface="Playfair Display"/>
                <a:sym typeface="Playfair Display"/>
              </a:rPr>
              <a:t>ABSTRACT  &amp; BRIEF SUMMARY OF PREVIOUS DISCUSSION</a:t>
            </a:r>
            <a:endParaRPr sz="2500">
              <a:solidFill>
                <a:srgbClr val="20124D"/>
              </a:solidFill>
              <a:latin typeface="Playfair Display"/>
              <a:ea typeface="Playfair Display"/>
              <a:cs typeface="Playfair Display"/>
              <a:sym typeface="Playfair Display"/>
            </a:endParaRPr>
          </a:p>
        </p:txBody>
      </p:sp>
      <p:sp>
        <p:nvSpPr>
          <p:cNvPr id="393" name="Google Shape;393;p22"/>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94" name="Google Shape;394;p22"/>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8FFED"/>
            </a:gs>
            <a:gs pos="62000">
              <a:schemeClr val="accent4"/>
            </a:gs>
            <a:gs pos="100000">
              <a:srgbClr val="86B55A"/>
            </a:gs>
          </a:gsLst>
          <a:path path="circle">
            <a:fillToRect r="100000" b="100000"/>
          </a:path>
          <a:tileRect l="-100000" t="-100000"/>
        </a:gradFill>
        <a:effectLst/>
      </p:bgPr>
    </p:bg>
    <p:spTree>
      <p:nvGrpSpPr>
        <p:cNvPr id="1" name="Shape 398"/>
        <p:cNvGrpSpPr/>
        <p:nvPr/>
      </p:nvGrpSpPr>
      <p:grpSpPr>
        <a:xfrm>
          <a:off x="0" y="0"/>
          <a:ext cx="0" cy="0"/>
          <a:chOff x="0" y="0"/>
          <a:chExt cx="0" cy="0"/>
        </a:xfrm>
      </p:grpSpPr>
      <p:sp>
        <p:nvSpPr>
          <p:cNvPr id="399" name="Google Shape;399;p23"/>
          <p:cNvSpPr txBox="1">
            <a:spLocks noGrp="1"/>
          </p:cNvSpPr>
          <p:nvPr>
            <p:ph type="ctrTitle" idx="4294967295"/>
          </p:nvPr>
        </p:nvSpPr>
        <p:spPr>
          <a:xfrm rot="-2270">
            <a:off x="1991525" y="2960091"/>
            <a:ext cx="3180901" cy="54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900">
                <a:latin typeface="Lobster"/>
                <a:ea typeface="Lobster"/>
                <a:cs typeface="Lobster"/>
                <a:sym typeface="Lobster"/>
              </a:rPr>
              <a:t>Our progress</a:t>
            </a:r>
            <a:endParaRPr sz="3900">
              <a:latin typeface="Lobster"/>
              <a:ea typeface="Lobster"/>
              <a:cs typeface="Lobster"/>
              <a:sym typeface="Lobster"/>
            </a:endParaRPr>
          </a:p>
        </p:txBody>
      </p:sp>
      <p:sp>
        <p:nvSpPr>
          <p:cNvPr id="400" name="Google Shape;400;p23"/>
          <p:cNvSpPr txBox="1">
            <a:spLocks noGrp="1"/>
          </p:cNvSpPr>
          <p:nvPr>
            <p:ph type="subTitle" idx="4294967295"/>
          </p:nvPr>
        </p:nvSpPr>
        <p:spPr>
          <a:xfrm flipH="1">
            <a:off x="4537075" y="3438825"/>
            <a:ext cx="1587300" cy="546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600">
                <a:latin typeface="Lora"/>
                <a:ea typeface="Lora"/>
                <a:cs typeface="Lora"/>
                <a:sym typeface="Lora"/>
              </a:rPr>
              <a:t>So Far ...</a:t>
            </a:r>
            <a:endParaRPr sz="2600">
              <a:latin typeface="Lora"/>
              <a:ea typeface="Lora"/>
              <a:cs typeface="Lora"/>
              <a:sym typeface="Lora"/>
            </a:endParaRPr>
          </a:p>
        </p:txBody>
      </p:sp>
      <p:sp>
        <p:nvSpPr>
          <p:cNvPr id="401" name="Google Shape;401;p23"/>
          <p:cNvSpPr/>
          <p:nvPr/>
        </p:nvSpPr>
        <p:spPr>
          <a:xfrm>
            <a:off x="2962511" y="2561460"/>
            <a:ext cx="285729" cy="2728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23"/>
          <p:cNvGrpSpPr/>
          <p:nvPr/>
        </p:nvGrpSpPr>
        <p:grpSpPr>
          <a:xfrm>
            <a:off x="2607571" y="1029243"/>
            <a:ext cx="1224068" cy="1224388"/>
            <a:chOff x="6654650" y="3665275"/>
            <a:chExt cx="409100" cy="409125"/>
          </a:xfrm>
        </p:grpSpPr>
        <p:sp>
          <p:nvSpPr>
            <p:cNvPr id="403" name="Google Shape;403;p23"/>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rot="1056934">
            <a:off x="1427951" y="1991867"/>
            <a:ext cx="808733" cy="808807"/>
            <a:chOff x="570875" y="4322250"/>
            <a:chExt cx="443300" cy="443325"/>
          </a:xfrm>
        </p:grpSpPr>
        <p:sp>
          <p:nvSpPr>
            <p:cNvPr id="406" name="Google Shape;406;p2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23"/>
          <p:cNvSpPr/>
          <p:nvPr/>
        </p:nvSpPr>
        <p:spPr>
          <a:xfrm rot="2466591">
            <a:off x="1518947" y="1266719"/>
            <a:ext cx="396966" cy="3790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rot="-1609387">
            <a:off x="2099499" y="1505219"/>
            <a:ext cx="285688" cy="27278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rot="2926441">
            <a:off x="3831678" y="1721324"/>
            <a:ext cx="213936" cy="20429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rot="-1609305">
            <a:off x="2941379" y="352815"/>
            <a:ext cx="192733" cy="1840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FFFFFF"/>
                </a:solidFill>
              </a:rPr>
              <a:t>12</a:t>
            </a:fld>
            <a:endParaRPr>
              <a:solidFill>
                <a:srgbClr val="FFFFFF"/>
              </a:solidFill>
            </a:endParaRPr>
          </a:p>
        </p:txBody>
      </p:sp>
      <p:pic>
        <p:nvPicPr>
          <p:cNvPr id="415" name="Google Shape;415;p23"/>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4"/>
          <p:cNvSpPr txBox="1">
            <a:spLocks noGrp="1"/>
          </p:cNvSpPr>
          <p:nvPr>
            <p:ph type="title"/>
          </p:nvPr>
        </p:nvSpPr>
        <p:spPr>
          <a:xfrm flipH="1">
            <a:off x="304225" y="402950"/>
            <a:ext cx="5399700" cy="465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latin typeface="Times New Roman"/>
                <a:ea typeface="Times New Roman"/>
                <a:cs typeface="Times New Roman"/>
                <a:sym typeface="Times New Roman"/>
              </a:rPr>
              <a:t>OUR WORK  …</a:t>
            </a:r>
            <a:r>
              <a:rPr lang="en"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p:txBody>
      </p:sp>
      <p:sp>
        <p:nvSpPr>
          <p:cNvPr id="421" name="Google Shape;421;p24"/>
          <p:cNvSpPr txBox="1">
            <a:spLocks noGrp="1"/>
          </p:cNvSpPr>
          <p:nvPr>
            <p:ph type="body" idx="1"/>
          </p:nvPr>
        </p:nvSpPr>
        <p:spPr>
          <a:xfrm>
            <a:off x="304225" y="1445625"/>
            <a:ext cx="2799900" cy="32097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Font typeface="Roboto"/>
              <a:buChar char="❑"/>
            </a:pPr>
            <a:r>
              <a:rPr lang="en" sz="2000" b="1">
                <a:latin typeface="Roboto"/>
                <a:ea typeface="Roboto"/>
                <a:cs typeface="Roboto"/>
                <a:sym typeface="Roboto"/>
              </a:rPr>
              <a:t>Configuring Snort</a:t>
            </a:r>
            <a:endParaRPr sz="2000" b="1">
              <a:latin typeface="Roboto"/>
              <a:ea typeface="Roboto"/>
              <a:cs typeface="Roboto"/>
              <a:sym typeface="Roboto"/>
            </a:endParaRPr>
          </a:p>
          <a:p>
            <a:pPr marL="0" lvl="0" indent="0" algn="l" rtl="0">
              <a:spcBef>
                <a:spcPts val="600"/>
              </a:spcBef>
              <a:spcAft>
                <a:spcPts val="0"/>
              </a:spcAft>
              <a:buNone/>
            </a:pPr>
            <a:r>
              <a:rPr lang="en" sz="2000">
                <a:latin typeface="Roboto"/>
                <a:ea typeface="Roboto"/>
                <a:cs typeface="Roboto"/>
                <a:sym typeface="Roboto"/>
              </a:rPr>
              <a:t>As per our last demonstration of the working of the Snort tool we finished up the custom rule set and made some configuration changes</a:t>
            </a:r>
            <a:endParaRPr sz="2000">
              <a:latin typeface="Roboto"/>
              <a:ea typeface="Roboto"/>
              <a:cs typeface="Roboto"/>
              <a:sym typeface="Roboto"/>
            </a:endParaRPr>
          </a:p>
        </p:txBody>
      </p:sp>
      <p:sp>
        <p:nvSpPr>
          <p:cNvPr id="422" name="Google Shape;422;p24"/>
          <p:cNvSpPr txBox="1">
            <a:spLocks noGrp="1"/>
          </p:cNvSpPr>
          <p:nvPr>
            <p:ph type="body" idx="2"/>
          </p:nvPr>
        </p:nvSpPr>
        <p:spPr>
          <a:xfrm>
            <a:off x="3376050" y="1421375"/>
            <a:ext cx="2327700" cy="34041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Font typeface="Roboto"/>
              <a:buChar char="❑"/>
            </a:pPr>
            <a:r>
              <a:rPr lang="en" sz="2000" b="1">
                <a:latin typeface="Roboto"/>
                <a:ea typeface="Roboto"/>
                <a:cs typeface="Roboto"/>
                <a:sym typeface="Roboto"/>
              </a:rPr>
              <a:t>Research</a:t>
            </a:r>
            <a:endParaRPr sz="2000" b="1">
              <a:latin typeface="Roboto"/>
              <a:ea typeface="Roboto"/>
              <a:cs typeface="Roboto"/>
              <a:sym typeface="Roboto"/>
            </a:endParaRPr>
          </a:p>
          <a:p>
            <a:pPr marL="0" lvl="0" indent="0" algn="l" rtl="0">
              <a:spcBef>
                <a:spcPts val="600"/>
              </a:spcBef>
              <a:spcAft>
                <a:spcPts val="0"/>
              </a:spcAft>
              <a:buNone/>
            </a:pPr>
            <a:r>
              <a:rPr lang="en" sz="2000">
                <a:latin typeface="Roboto"/>
                <a:ea typeface="Roboto"/>
                <a:cs typeface="Roboto"/>
                <a:sym typeface="Roboto"/>
              </a:rPr>
              <a:t>Next we did extensive analysis and found some existing research papers detailing the efficacy of Deep learning models in Anomaly detection.</a:t>
            </a:r>
            <a:endParaRPr sz="2000">
              <a:latin typeface="Roboto"/>
              <a:ea typeface="Roboto"/>
              <a:cs typeface="Roboto"/>
              <a:sym typeface="Roboto"/>
            </a:endParaRPr>
          </a:p>
        </p:txBody>
      </p:sp>
      <p:sp>
        <p:nvSpPr>
          <p:cNvPr id="423" name="Google Shape;423;p24"/>
          <p:cNvSpPr txBox="1">
            <a:spLocks noGrp="1"/>
          </p:cNvSpPr>
          <p:nvPr>
            <p:ph type="body" idx="3"/>
          </p:nvPr>
        </p:nvSpPr>
        <p:spPr>
          <a:xfrm>
            <a:off x="5975675" y="1445625"/>
            <a:ext cx="2799900" cy="32097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Font typeface="Roboto"/>
              <a:buChar char="❑"/>
            </a:pPr>
            <a:r>
              <a:rPr lang="en" sz="2000" b="1">
                <a:latin typeface="Roboto"/>
                <a:ea typeface="Roboto"/>
                <a:cs typeface="Roboto"/>
                <a:sym typeface="Roboto"/>
              </a:rPr>
              <a:t>The model</a:t>
            </a:r>
            <a:endParaRPr sz="2000">
              <a:latin typeface="Roboto"/>
              <a:ea typeface="Roboto"/>
              <a:cs typeface="Roboto"/>
              <a:sym typeface="Roboto"/>
            </a:endParaRPr>
          </a:p>
          <a:p>
            <a:pPr marL="0" lvl="0" indent="0" algn="l" rtl="0">
              <a:spcBef>
                <a:spcPts val="600"/>
              </a:spcBef>
              <a:spcAft>
                <a:spcPts val="0"/>
              </a:spcAft>
              <a:buNone/>
            </a:pPr>
            <a:r>
              <a:rPr lang="en" sz="2000">
                <a:latin typeface="Roboto"/>
                <a:ea typeface="Roboto"/>
                <a:cs typeface="Roboto"/>
                <a:sym typeface="Roboto"/>
              </a:rPr>
              <a:t>Next we did a research on the efficiency of various models and what would be the best fit for our project and the next task was to find the proper dataset</a:t>
            </a:r>
            <a:endParaRPr sz="2000">
              <a:latin typeface="Roboto"/>
              <a:ea typeface="Roboto"/>
              <a:cs typeface="Roboto"/>
              <a:sym typeface="Roboto"/>
            </a:endParaRPr>
          </a:p>
        </p:txBody>
      </p:sp>
      <p:sp>
        <p:nvSpPr>
          <p:cNvPr id="424" name="Google Shape;424;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25" name="Google Shape;425;p24"/>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776450" y="445350"/>
            <a:ext cx="3587400" cy="529500"/>
          </a:xfrm>
          <a:prstGeom prst="rect">
            <a:avLst/>
          </a:prstGeom>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2500">
                <a:solidFill>
                  <a:srgbClr val="20124D"/>
                </a:solidFill>
                <a:latin typeface="Times New Roman"/>
                <a:ea typeface="Times New Roman"/>
                <a:cs typeface="Times New Roman"/>
                <a:sym typeface="Times New Roman"/>
              </a:rPr>
              <a:t>Our Dataset Selection</a:t>
            </a:r>
            <a:endParaRPr sz="2500">
              <a:solidFill>
                <a:srgbClr val="20124D"/>
              </a:solidFill>
            </a:endParaRPr>
          </a:p>
        </p:txBody>
      </p:sp>
      <p:sp>
        <p:nvSpPr>
          <p:cNvPr id="431" name="Google Shape;431;p25"/>
          <p:cNvSpPr txBox="1">
            <a:spLocks noGrp="1"/>
          </p:cNvSpPr>
          <p:nvPr>
            <p:ph type="body" idx="1"/>
          </p:nvPr>
        </p:nvSpPr>
        <p:spPr>
          <a:xfrm>
            <a:off x="776450" y="1524375"/>
            <a:ext cx="7591200" cy="31407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b="1">
                <a:latin typeface="Montserrat"/>
                <a:ea typeface="Montserrat"/>
                <a:cs typeface="Montserrat"/>
                <a:sym typeface="Montserrat"/>
              </a:rPr>
              <a:t>Name</a:t>
            </a:r>
            <a:r>
              <a:rPr lang="en"/>
              <a:t>:  CSE-CIC-IDS-2018</a:t>
            </a:r>
            <a:endParaRPr/>
          </a:p>
          <a:p>
            <a:pPr marL="457200" lvl="0" indent="-355600" algn="l" rtl="0">
              <a:spcBef>
                <a:spcPts val="0"/>
              </a:spcBef>
              <a:spcAft>
                <a:spcPts val="0"/>
              </a:spcAft>
              <a:buSzPts val="2000"/>
              <a:buFont typeface="Montserrat"/>
              <a:buChar char="❑"/>
            </a:pPr>
            <a:r>
              <a:rPr lang="en" b="1">
                <a:latin typeface="Montserrat"/>
                <a:ea typeface="Montserrat"/>
                <a:cs typeface="Montserrat"/>
                <a:sym typeface="Montserrat"/>
              </a:rPr>
              <a:t>Description:  </a:t>
            </a:r>
            <a:r>
              <a:rPr lang="en"/>
              <a:t>It is a collaborative project between the Communications Security Establishment (CSE) &amp; the Canadian Institute for Cybersecurity (CIC)</a:t>
            </a:r>
            <a:endParaRPr/>
          </a:p>
          <a:p>
            <a:pPr marL="457200" lvl="0" indent="-355600" algn="l" rtl="0">
              <a:spcBef>
                <a:spcPts val="0"/>
              </a:spcBef>
              <a:spcAft>
                <a:spcPts val="0"/>
              </a:spcAft>
              <a:buSzPts val="2000"/>
              <a:buFont typeface="Montserrat"/>
              <a:buChar char="❑"/>
            </a:pPr>
            <a:r>
              <a:rPr lang="en" b="1">
                <a:latin typeface="Montserrat"/>
                <a:ea typeface="Montserrat"/>
                <a:cs typeface="Montserrat"/>
                <a:sym typeface="Montserrat"/>
              </a:rPr>
              <a:t>What’s Unique in the Dataset? </a:t>
            </a:r>
            <a:r>
              <a:rPr lang="en"/>
              <a:t>The dataset has been recorded on a daily basis using the raw network traffic (Pcaps) and Event Logs (Windows &amp; Ubuntu).</a:t>
            </a:r>
            <a:endParaRPr/>
          </a:p>
          <a:p>
            <a:pPr marL="457200" lvl="0" indent="-355600" algn="l" rtl="0">
              <a:spcBef>
                <a:spcPts val="0"/>
              </a:spcBef>
              <a:spcAft>
                <a:spcPts val="0"/>
              </a:spcAft>
              <a:buSzPts val="2000"/>
              <a:buFont typeface="Montserrat"/>
              <a:buChar char="❑"/>
            </a:pPr>
            <a:r>
              <a:rPr lang="en" b="1">
                <a:latin typeface="Montserrat"/>
                <a:ea typeface="Montserrat"/>
                <a:cs typeface="Montserrat"/>
                <a:sym typeface="Montserrat"/>
              </a:rPr>
              <a:t>Feature Importance Pre-defined: </a:t>
            </a:r>
            <a:r>
              <a:rPr lang="en"/>
              <a:t>CICFlowMeter-V3</a:t>
            </a:r>
            <a:endParaRPr/>
          </a:p>
        </p:txBody>
      </p:sp>
      <p:sp>
        <p:nvSpPr>
          <p:cNvPr id="432" name="Google Shape;432;p2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33" name="Google Shape;433;p25"/>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39" name="Google Shape;439;p26"/>
          <p:cNvPicPr preferRelativeResize="0"/>
          <p:nvPr/>
        </p:nvPicPr>
        <p:blipFill>
          <a:blip r:embed="rId3">
            <a:alphaModFix/>
          </a:blip>
          <a:stretch>
            <a:fillRect/>
          </a:stretch>
        </p:blipFill>
        <p:spPr>
          <a:xfrm>
            <a:off x="152400" y="152400"/>
            <a:ext cx="8839201" cy="2980175"/>
          </a:xfrm>
          <a:prstGeom prst="rect">
            <a:avLst/>
          </a:prstGeom>
          <a:noFill/>
          <a:ln>
            <a:noFill/>
          </a:ln>
        </p:spPr>
      </p:pic>
      <p:pic>
        <p:nvPicPr>
          <p:cNvPr id="440" name="Google Shape;440;p26"/>
          <p:cNvPicPr preferRelativeResize="0"/>
          <p:nvPr/>
        </p:nvPicPr>
        <p:blipFill>
          <a:blip r:embed="rId4">
            <a:alphaModFix/>
          </a:blip>
          <a:stretch>
            <a:fillRect/>
          </a:stretch>
        </p:blipFill>
        <p:spPr>
          <a:xfrm>
            <a:off x="152400" y="3197025"/>
            <a:ext cx="8839200" cy="1751975"/>
          </a:xfrm>
          <a:prstGeom prst="rect">
            <a:avLst/>
          </a:prstGeom>
          <a:noFill/>
          <a:ln>
            <a:noFill/>
          </a:ln>
        </p:spPr>
      </p:pic>
      <p:sp>
        <p:nvSpPr>
          <p:cNvPr id="441" name="Google Shape;441;p26"/>
          <p:cNvSpPr/>
          <p:nvPr/>
        </p:nvSpPr>
        <p:spPr>
          <a:xfrm>
            <a:off x="8331450" y="3329875"/>
            <a:ext cx="527100" cy="1684500"/>
          </a:xfrm>
          <a:prstGeom prst="flowChartAlternateProcess">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7"/>
          <p:cNvSpPr txBox="1">
            <a:spLocks noGrp="1"/>
          </p:cNvSpPr>
          <p:nvPr>
            <p:ph type="ctrTitle" idx="4294967295"/>
          </p:nvPr>
        </p:nvSpPr>
        <p:spPr>
          <a:xfrm>
            <a:off x="230300" y="330300"/>
            <a:ext cx="5130600" cy="4107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200" i="1">
                <a:solidFill>
                  <a:schemeClr val="accent4"/>
                </a:solidFill>
                <a:latin typeface="Merriweather"/>
                <a:ea typeface="Merriweather"/>
                <a:cs typeface="Merriweather"/>
                <a:sym typeface="Merriweather"/>
              </a:rPr>
              <a:t>Feature Selection &amp; Model Training</a:t>
            </a:r>
            <a:endParaRPr sz="7200" i="1">
              <a:solidFill>
                <a:schemeClr val="accent4"/>
              </a:solidFill>
              <a:latin typeface="Merriweather"/>
              <a:ea typeface="Merriweather"/>
              <a:cs typeface="Merriweather"/>
              <a:sym typeface="Merriweather"/>
            </a:endParaRPr>
          </a:p>
        </p:txBody>
      </p:sp>
      <p:pic>
        <p:nvPicPr>
          <p:cNvPr id="447" name="Google Shape;447;p27" descr="photo-1434030216411-0b793f4b4173.jpg"/>
          <p:cNvPicPr preferRelativeResize="0"/>
          <p:nvPr/>
        </p:nvPicPr>
        <p:blipFill>
          <a:blip r:embed="rId3">
            <a:alphaModFix/>
          </a:blip>
          <a:stretch>
            <a:fillRect/>
          </a:stretch>
        </p:blipFill>
        <p:spPr>
          <a:xfrm>
            <a:off x="5720373" y="688148"/>
            <a:ext cx="2055900" cy="2055900"/>
          </a:xfrm>
          <a:prstGeom prst="rect">
            <a:avLst/>
          </a:prstGeom>
          <a:noFill/>
          <a:ln>
            <a:noFill/>
          </a:ln>
          <a:effectLst>
            <a:outerShdw blurRad="171450" dist="57150" dir="5400000" algn="bl" rotWithShape="0">
              <a:schemeClr val="dk1">
                <a:alpha val="19000"/>
              </a:schemeClr>
            </a:outerShdw>
          </a:effectLst>
        </p:spPr>
      </p:pic>
      <p:sp>
        <p:nvSpPr>
          <p:cNvPr id="448" name="Google Shape;448;p2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449" name="Google Shape;449;p27"/>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8"/>
          <p:cNvSpPr txBox="1">
            <a:spLocks noGrp="1"/>
          </p:cNvSpPr>
          <p:nvPr>
            <p:ph type="ctrTitle"/>
          </p:nvPr>
        </p:nvSpPr>
        <p:spPr>
          <a:xfrm>
            <a:off x="411950" y="958100"/>
            <a:ext cx="6040200" cy="270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2"/>
                </a:solidFill>
              </a:rPr>
              <a:t>1.</a:t>
            </a:r>
            <a:endParaRPr>
              <a:solidFill>
                <a:schemeClr val="accent2"/>
              </a:solidFill>
            </a:endParaRPr>
          </a:p>
          <a:p>
            <a:pPr marL="0" lvl="0" indent="0" algn="l" rtl="0">
              <a:spcBef>
                <a:spcPts val="0"/>
              </a:spcBef>
              <a:spcAft>
                <a:spcPts val="0"/>
              </a:spcAft>
              <a:buNone/>
            </a:pPr>
            <a:r>
              <a:rPr lang="en">
                <a:solidFill>
                  <a:srgbClr val="20124D"/>
                </a:solidFill>
              </a:rPr>
              <a:t>Import Required Libraries and the Infiltration Dataset</a:t>
            </a:r>
            <a:endParaRPr>
              <a:solidFill>
                <a:srgbClr val="20124D"/>
              </a:solidFill>
            </a:endParaRPr>
          </a:p>
        </p:txBody>
      </p:sp>
      <p:pic>
        <p:nvPicPr>
          <p:cNvPr id="455" name="Google Shape;455;p28"/>
          <p:cNvPicPr preferRelativeResize="0"/>
          <p:nvPr/>
        </p:nvPicPr>
        <p:blipFill>
          <a:blip r:embed="rId3">
            <a:alphaModFix/>
          </a:blip>
          <a:stretch>
            <a:fillRect/>
          </a:stretch>
        </p:blipFill>
        <p:spPr>
          <a:xfrm>
            <a:off x="8143875" y="0"/>
            <a:ext cx="1000125" cy="600075"/>
          </a:xfrm>
          <a:prstGeom prst="rect">
            <a:avLst/>
          </a:prstGeom>
          <a:noFill/>
          <a:ln>
            <a:noFill/>
          </a:ln>
        </p:spPr>
      </p:pic>
      <p:sp>
        <p:nvSpPr>
          <p:cNvPr id="456" name="Google Shape;456;p28"/>
          <p:cNvSpPr txBox="1">
            <a:spLocks noGrp="1"/>
          </p:cNvSpPr>
          <p:nvPr>
            <p:ph type="sldNum" idx="4294967295"/>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29"/>
          <p:cNvPicPr preferRelativeResize="0"/>
          <p:nvPr/>
        </p:nvPicPr>
        <p:blipFill>
          <a:blip r:embed="rId3">
            <a:alphaModFix/>
          </a:blip>
          <a:stretch>
            <a:fillRect/>
          </a:stretch>
        </p:blipFill>
        <p:spPr>
          <a:xfrm>
            <a:off x="187988" y="486025"/>
            <a:ext cx="8768025" cy="2657475"/>
          </a:xfrm>
          <a:prstGeom prst="rect">
            <a:avLst/>
          </a:prstGeom>
          <a:noFill/>
          <a:ln>
            <a:noFill/>
          </a:ln>
        </p:spPr>
      </p:pic>
      <p:sp>
        <p:nvSpPr>
          <p:cNvPr id="462" name="Google Shape;462;p29"/>
          <p:cNvSpPr txBox="1"/>
          <p:nvPr/>
        </p:nvSpPr>
        <p:spPr>
          <a:xfrm>
            <a:off x="152400" y="3775275"/>
            <a:ext cx="8649600" cy="7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Montserrat"/>
                <a:ea typeface="Montserrat"/>
                <a:cs typeface="Montserrat"/>
                <a:sym typeface="Montserrat"/>
              </a:rPr>
              <a:t>Several Other Libraries were imported in due course of model training. </a:t>
            </a:r>
            <a:endParaRPr sz="1700" b="1">
              <a:latin typeface="Montserrat"/>
              <a:ea typeface="Montserrat"/>
              <a:cs typeface="Montserrat"/>
              <a:sym typeface="Montserrat"/>
            </a:endParaRPr>
          </a:p>
          <a:p>
            <a:pPr marL="0" lvl="0" indent="0" algn="l" rtl="0">
              <a:spcBef>
                <a:spcPts val="0"/>
              </a:spcBef>
              <a:spcAft>
                <a:spcPts val="0"/>
              </a:spcAft>
              <a:buNone/>
            </a:pPr>
            <a:r>
              <a:rPr lang="en" sz="1700" b="1">
                <a:latin typeface="Montserrat"/>
                <a:ea typeface="Montserrat"/>
                <a:cs typeface="Montserrat"/>
                <a:sym typeface="Montserrat"/>
              </a:rPr>
              <a:t>The above image shows only the primary imports and the Dataset Loading</a:t>
            </a:r>
            <a:endParaRPr sz="1700" b="1">
              <a:latin typeface="Montserrat"/>
              <a:ea typeface="Montserrat"/>
              <a:cs typeface="Montserrat"/>
              <a:sym typeface="Montserrat"/>
            </a:endParaRPr>
          </a:p>
        </p:txBody>
      </p:sp>
      <p:pic>
        <p:nvPicPr>
          <p:cNvPr id="463" name="Google Shape;463;p29"/>
          <p:cNvPicPr preferRelativeResize="0"/>
          <p:nvPr/>
        </p:nvPicPr>
        <p:blipFill>
          <a:blip r:embed="rId4">
            <a:alphaModFix/>
          </a:blip>
          <a:stretch>
            <a:fillRect/>
          </a:stretch>
        </p:blipFill>
        <p:spPr>
          <a:xfrm>
            <a:off x="8143875" y="0"/>
            <a:ext cx="1000125" cy="600075"/>
          </a:xfrm>
          <a:prstGeom prst="rect">
            <a:avLst/>
          </a:prstGeom>
          <a:noFill/>
          <a:ln>
            <a:noFill/>
          </a:ln>
        </p:spPr>
      </p:pic>
      <p:sp>
        <p:nvSpPr>
          <p:cNvPr id="464" name="Google Shape;464;p29"/>
          <p:cNvSpPr txBox="1">
            <a:spLocks noGrp="1"/>
          </p:cNvSpPr>
          <p:nvPr>
            <p:ph type="sldNum" idx="4294967295"/>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0"/>
          <p:cNvSpPr txBox="1">
            <a:spLocks noGrp="1"/>
          </p:cNvSpPr>
          <p:nvPr>
            <p:ph type="ctrTitle"/>
          </p:nvPr>
        </p:nvSpPr>
        <p:spPr>
          <a:xfrm>
            <a:off x="422175" y="488074"/>
            <a:ext cx="5088600" cy="1482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2"/>
                </a:solidFill>
              </a:rPr>
              <a:t>2.</a:t>
            </a:r>
            <a:endParaRPr>
              <a:solidFill>
                <a:schemeClr val="accent2"/>
              </a:solidFill>
            </a:endParaRPr>
          </a:p>
          <a:p>
            <a:pPr marL="0" lvl="0" indent="0" algn="l" rtl="0">
              <a:spcBef>
                <a:spcPts val="0"/>
              </a:spcBef>
              <a:spcAft>
                <a:spcPts val="0"/>
              </a:spcAft>
              <a:buNone/>
            </a:pPr>
            <a:r>
              <a:rPr lang="en">
                <a:solidFill>
                  <a:srgbClr val="20124D"/>
                </a:solidFill>
              </a:rPr>
              <a:t>Pre-Process Data</a:t>
            </a:r>
            <a:endParaRPr>
              <a:solidFill>
                <a:srgbClr val="20124D"/>
              </a:solidFill>
            </a:endParaRPr>
          </a:p>
        </p:txBody>
      </p:sp>
      <p:sp>
        <p:nvSpPr>
          <p:cNvPr id="470" name="Google Shape;470;p30"/>
          <p:cNvSpPr txBox="1">
            <a:spLocks noGrp="1"/>
          </p:cNvSpPr>
          <p:nvPr>
            <p:ph type="subTitle" idx="1"/>
          </p:nvPr>
        </p:nvSpPr>
        <p:spPr>
          <a:xfrm>
            <a:off x="494875" y="2317425"/>
            <a:ext cx="6847200" cy="2371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latin typeface="Montserrat"/>
                <a:ea typeface="Montserrat"/>
                <a:cs typeface="Montserrat"/>
                <a:sym typeface="Montserrat"/>
              </a:rPr>
              <a:t>Preprocessing the data for ML involves both data engineering and feature engineering. Data engineering is the process of converting raw data into prepared data. Feature engineering then tunes the prepared data to create the features expected by the ML model.</a:t>
            </a:r>
            <a:endParaRPr b="1">
              <a:latin typeface="Montserrat"/>
              <a:ea typeface="Montserrat"/>
              <a:cs typeface="Montserrat"/>
              <a:sym typeface="Montserrat"/>
            </a:endParaRPr>
          </a:p>
        </p:txBody>
      </p:sp>
      <p:pic>
        <p:nvPicPr>
          <p:cNvPr id="471" name="Google Shape;471;p30"/>
          <p:cNvPicPr preferRelativeResize="0"/>
          <p:nvPr/>
        </p:nvPicPr>
        <p:blipFill>
          <a:blip r:embed="rId3">
            <a:alphaModFix/>
          </a:blip>
          <a:stretch>
            <a:fillRect/>
          </a:stretch>
        </p:blipFill>
        <p:spPr>
          <a:xfrm>
            <a:off x="8143875" y="0"/>
            <a:ext cx="1000125" cy="600075"/>
          </a:xfrm>
          <a:prstGeom prst="rect">
            <a:avLst/>
          </a:prstGeom>
          <a:noFill/>
          <a:ln>
            <a:noFill/>
          </a:ln>
        </p:spPr>
      </p:pic>
      <p:sp>
        <p:nvSpPr>
          <p:cNvPr id="472" name="Google Shape;472;p30"/>
          <p:cNvSpPr txBox="1">
            <a:spLocks noGrp="1"/>
          </p:cNvSpPr>
          <p:nvPr>
            <p:ph type="sldNum" idx="4294967295"/>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3"/>
          <p:cNvSpPr txBox="1">
            <a:spLocks noGrp="1"/>
          </p:cNvSpPr>
          <p:nvPr>
            <p:ph type="title"/>
          </p:nvPr>
        </p:nvSpPr>
        <p:spPr>
          <a:xfrm>
            <a:off x="776450" y="402700"/>
            <a:ext cx="3587400" cy="600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rPr>
              <a:t>Content Overview</a:t>
            </a:r>
            <a:endParaRPr sz="2500">
              <a:solidFill>
                <a:srgbClr val="20124D"/>
              </a:solidFill>
            </a:endParaRPr>
          </a:p>
        </p:txBody>
      </p:sp>
      <p:sp>
        <p:nvSpPr>
          <p:cNvPr id="320" name="Google Shape;320;p13"/>
          <p:cNvSpPr txBox="1">
            <a:spLocks noGrp="1"/>
          </p:cNvSpPr>
          <p:nvPr>
            <p:ph type="body" idx="1"/>
          </p:nvPr>
        </p:nvSpPr>
        <p:spPr>
          <a:xfrm>
            <a:off x="776450" y="1487400"/>
            <a:ext cx="6424800" cy="3313500"/>
          </a:xfrm>
          <a:prstGeom prst="rect">
            <a:avLst/>
          </a:prstGeom>
        </p:spPr>
        <p:txBody>
          <a:bodyPr spcFirstLastPara="1" wrap="square" lIns="0" tIns="0" rIns="0" bIns="0" anchor="t" anchorCtr="0">
            <a:noAutofit/>
          </a:bodyPr>
          <a:lstStyle/>
          <a:p>
            <a:pPr marL="457200" lvl="0" indent="-355600" algn="l" rtl="0">
              <a:spcBef>
                <a:spcPts val="600"/>
              </a:spcBef>
              <a:spcAft>
                <a:spcPts val="0"/>
              </a:spcAft>
              <a:buClr>
                <a:srgbClr val="0C343D"/>
              </a:buClr>
              <a:buSzPts val="2000"/>
              <a:buChar char="❑"/>
            </a:pPr>
            <a:r>
              <a:rPr lang="en" u="sng">
                <a:solidFill>
                  <a:srgbClr val="0C343D"/>
                </a:solidFill>
                <a:hlinkClick r:id="" action="ppaction://hlinkshowjump?jump=nextslide">
                  <a:extLst>
                    <a:ext uri="{A12FA001-AC4F-418D-AE19-62706E023703}">
                      <ahyp:hlinkClr xmlns:ahyp="http://schemas.microsoft.com/office/drawing/2018/hyperlinkcolor" val="tx"/>
                    </a:ext>
                  </a:extLst>
                </a:hlinkClick>
              </a:rPr>
              <a:t>Brief Intro to IDS/IPS</a:t>
            </a:r>
            <a:endParaRPr>
              <a:solidFill>
                <a:srgbClr val="0C343D"/>
              </a:solidFill>
            </a:endParaRPr>
          </a:p>
          <a:p>
            <a:pPr marL="457200" lvl="0" indent="-355600" algn="l" rtl="0">
              <a:spcBef>
                <a:spcPts val="0"/>
              </a:spcBef>
              <a:spcAft>
                <a:spcPts val="0"/>
              </a:spcAft>
              <a:buClr>
                <a:srgbClr val="0C343D"/>
              </a:buClr>
              <a:buSzPts val="2000"/>
              <a:buChar char="❑"/>
            </a:pPr>
            <a:r>
              <a:rPr lang="en" u="sng">
                <a:solidFill>
                  <a:srgbClr val="0C343D"/>
                </a:solidFill>
                <a:hlinkClick r:id="rId3" action="ppaction://hlinksldjump">
                  <a:extLst>
                    <a:ext uri="{A12FA001-AC4F-418D-AE19-62706E023703}">
                      <ahyp:hlinkClr xmlns:ahyp="http://schemas.microsoft.com/office/drawing/2018/hyperlinkcolor" val="tx"/>
                    </a:ext>
                  </a:extLst>
                </a:hlinkClick>
              </a:rPr>
              <a:t>Abstract-summary</a:t>
            </a:r>
            <a:endParaRPr>
              <a:solidFill>
                <a:srgbClr val="0C343D"/>
              </a:solidFill>
            </a:endParaRPr>
          </a:p>
          <a:p>
            <a:pPr marL="457200" lvl="0" indent="-355600" algn="l" rtl="0">
              <a:spcBef>
                <a:spcPts val="0"/>
              </a:spcBef>
              <a:spcAft>
                <a:spcPts val="0"/>
              </a:spcAft>
              <a:buClr>
                <a:srgbClr val="0C343D"/>
              </a:buClr>
              <a:buSzPts val="2000"/>
              <a:buChar char="❑"/>
            </a:pPr>
            <a:r>
              <a:rPr lang="en" u="sng">
                <a:solidFill>
                  <a:srgbClr val="0C343D"/>
                </a:solidFill>
                <a:hlinkClick r:id="rId4" action="ppaction://hlinksldjump">
                  <a:extLst>
                    <a:ext uri="{A12FA001-AC4F-418D-AE19-62706E023703}">
                      <ahyp:hlinkClr xmlns:ahyp="http://schemas.microsoft.com/office/drawing/2018/hyperlinkcolor" val="tx"/>
                    </a:ext>
                  </a:extLst>
                </a:hlinkClick>
              </a:rPr>
              <a:t>Project details</a:t>
            </a:r>
            <a:endParaRPr>
              <a:solidFill>
                <a:srgbClr val="0C343D"/>
              </a:solidFill>
            </a:endParaRPr>
          </a:p>
          <a:p>
            <a:pPr marL="457200" lvl="0" indent="-355600" algn="l" rtl="0">
              <a:spcBef>
                <a:spcPts val="0"/>
              </a:spcBef>
              <a:spcAft>
                <a:spcPts val="0"/>
              </a:spcAft>
              <a:buClr>
                <a:srgbClr val="0C343D"/>
              </a:buClr>
              <a:buSzPts val="2000"/>
              <a:buChar char="❑"/>
            </a:pPr>
            <a:r>
              <a:rPr lang="en" u="sng">
                <a:solidFill>
                  <a:srgbClr val="0C343D"/>
                </a:solidFill>
                <a:hlinkClick r:id="rId5" action="ppaction://hlinksldjump">
                  <a:extLst>
                    <a:ext uri="{A12FA001-AC4F-418D-AE19-62706E023703}">
                      <ahyp:hlinkClr xmlns:ahyp="http://schemas.microsoft.com/office/drawing/2018/hyperlinkcolor" val="tx"/>
                    </a:ext>
                  </a:extLst>
                </a:hlinkClick>
              </a:rPr>
              <a:t>Implementation using ML</a:t>
            </a:r>
            <a:endParaRPr>
              <a:solidFill>
                <a:srgbClr val="0C343D"/>
              </a:solidFill>
            </a:endParaRPr>
          </a:p>
          <a:p>
            <a:pPr marL="457200" lvl="0" indent="-355600" algn="l" rtl="0">
              <a:spcBef>
                <a:spcPts val="0"/>
              </a:spcBef>
              <a:spcAft>
                <a:spcPts val="0"/>
              </a:spcAft>
              <a:buClr>
                <a:srgbClr val="0C343D"/>
              </a:buClr>
              <a:buSzPts val="2000"/>
              <a:buChar char="❑"/>
            </a:pPr>
            <a:r>
              <a:rPr lang="en" u="sng">
                <a:solidFill>
                  <a:srgbClr val="0C343D"/>
                </a:solidFill>
                <a:hlinkClick r:id="rId6" action="ppaction://hlinksldjump">
                  <a:extLst>
                    <a:ext uri="{A12FA001-AC4F-418D-AE19-62706E023703}">
                      <ahyp:hlinkClr xmlns:ahyp="http://schemas.microsoft.com/office/drawing/2018/hyperlinkcolor" val="tx"/>
                    </a:ext>
                  </a:extLst>
                </a:hlinkClick>
              </a:rPr>
              <a:t>Progress </a:t>
            </a:r>
            <a:endParaRPr>
              <a:solidFill>
                <a:srgbClr val="0C343D"/>
              </a:solidFill>
            </a:endParaRPr>
          </a:p>
          <a:p>
            <a:pPr marL="457200" lvl="0" indent="-355600" algn="l" rtl="0">
              <a:spcBef>
                <a:spcPts val="0"/>
              </a:spcBef>
              <a:spcAft>
                <a:spcPts val="0"/>
              </a:spcAft>
              <a:buClr>
                <a:srgbClr val="0C343D"/>
              </a:buClr>
              <a:buSzPts val="2000"/>
              <a:buChar char="❑"/>
            </a:pPr>
            <a:r>
              <a:rPr lang="en" u="sng">
                <a:solidFill>
                  <a:srgbClr val="0C343D"/>
                </a:solidFill>
                <a:hlinkClick r:id="rId7" action="ppaction://hlinksldjump">
                  <a:extLst>
                    <a:ext uri="{A12FA001-AC4F-418D-AE19-62706E023703}">
                      <ahyp:hlinkClr xmlns:ahyp="http://schemas.microsoft.com/office/drawing/2018/hyperlinkcolor" val="tx"/>
                    </a:ext>
                  </a:extLst>
                </a:hlinkClick>
              </a:rPr>
              <a:t>Novelty of idea</a:t>
            </a:r>
            <a:endParaRPr>
              <a:solidFill>
                <a:srgbClr val="0C343D"/>
              </a:solidFill>
            </a:endParaRPr>
          </a:p>
          <a:p>
            <a:pPr marL="457200" lvl="0" indent="-355600" algn="l" rtl="0">
              <a:spcBef>
                <a:spcPts val="0"/>
              </a:spcBef>
              <a:spcAft>
                <a:spcPts val="0"/>
              </a:spcAft>
              <a:buClr>
                <a:srgbClr val="0C343D"/>
              </a:buClr>
              <a:buSzPts val="2000"/>
              <a:buChar char="❑"/>
            </a:pPr>
            <a:r>
              <a:rPr lang="en" u="sng">
                <a:solidFill>
                  <a:srgbClr val="0C343D"/>
                </a:solidFill>
                <a:hlinkClick r:id="rId8" action="ppaction://hlinksldjump">
                  <a:extLst>
                    <a:ext uri="{A12FA001-AC4F-418D-AE19-62706E023703}">
                      <ahyp:hlinkClr xmlns:ahyp="http://schemas.microsoft.com/office/drawing/2018/hyperlinkcolor" val="tx"/>
                    </a:ext>
                  </a:extLst>
                </a:hlinkClick>
              </a:rPr>
              <a:t>Conclusion</a:t>
            </a:r>
            <a:endParaRPr>
              <a:solidFill>
                <a:srgbClr val="0C343D"/>
              </a:solidFill>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endParaRPr/>
          </a:p>
        </p:txBody>
      </p:sp>
      <p:sp>
        <p:nvSpPr>
          <p:cNvPr id="321" name="Google Shape;321;p1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22" name="Google Shape;322;p13"/>
          <p:cNvPicPr preferRelativeResize="0"/>
          <p:nvPr/>
        </p:nvPicPr>
        <p:blipFill>
          <a:blip r:embed="rId9">
            <a:alphaModFix/>
          </a:blip>
          <a:stretch>
            <a:fillRect/>
          </a:stretch>
        </p:blipFill>
        <p:spPr>
          <a:xfrm>
            <a:off x="8143875" y="0"/>
            <a:ext cx="1000125" cy="600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ctrTitle"/>
          </p:nvPr>
        </p:nvSpPr>
        <p:spPr>
          <a:xfrm>
            <a:off x="452475" y="318150"/>
            <a:ext cx="5088600" cy="239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2"/>
                </a:solidFill>
              </a:rPr>
              <a:t>3.</a:t>
            </a:r>
            <a:endParaRPr>
              <a:solidFill>
                <a:schemeClr val="accent2"/>
              </a:solidFill>
            </a:endParaRPr>
          </a:p>
          <a:p>
            <a:pPr marL="0" lvl="0" indent="0" algn="l" rtl="0">
              <a:spcBef>
                <a:spcPts val="0"/>
              </a:spcBef>
              <a:spcAft>
                <a:spcPts val="0"/>
              </a:spcAft>
              <a:buNone/>
            </a:pPr>
            <a:r>
              <a:rPr lang="en">
                <a:solidFill>
                  <a:srgbClr val="20124D"/>
                </a:solidFill>
              </a:rPr>
              <a:t>Identify And Handle Missing Data</a:t>
            </a:r>
            <a:endParaRPr>
              <a:solidFill>
                <a:srgbClr val="20124D"/>
              </a:solidFill>
            </a:endParaRPr>
          </a:p>
        </p:txBody>
      </p:sp>
      <p:sp>
        <p:nvSpPr>
          <p:cNvPr id="478" name="Google Shape;478;p31"/>
          <p:cNvSpPr txBox="1">
            <a:spLocks noGrp="1"/>
          </p:cNvSpPr>
          <p:nvPr>
            <p:ph type="subTitle" idx="1"/>
          </p:nvPr>
        </p:nvSpPr>
        <p:spPr>
          <a:xfrm>
            <a:off x="573650" y="3107950"/>
            <a:ext cx="6617100" cy="14331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Font typeface="Montserrat"/>
              <a:buAutoNum type="arabicPeriod"/>
            </a:pPr>
            <a:r>
              <a:rPr lang="en" b="1" dirty="0">
                <a:latin typeface="Montserrat"/>
                <a:ea typeface="Montserrat"/>
                <a:cs typeface="Montserrat"/>
                <a:sym typeface="Montserrat"/>
              </a:rPr>
              <a:t>Delete Columns/ Rows that are not required.</a:t>
            </a:r>
            <a:endParaRPr b="1" dirty="0">
              <a:latin typeface="Montserrat"/>
              <a:ea typeface="Montserrat"/>
              <a:cs typeface="Montserrat"/>
              <a:sym typeface="Montserrat"/>
            </a:endParaRPr>
          </a:p>
          <a:p>
            <a:pPr marL="0" lvl="0" indent="0" algn="l" rtl="0">
              <a:spcBef>
                <a:spcPts val="0"/>
              </a:spcBef>
              <a:spcAft>
                <a:spcPts val="0"/>
              </a:spcAft>
              <a:buNone/>
            </a:pPr>
            <a:endParaRPr b="1" dirty="0">
              <a:latin typeface="Montserrat"/>
              <a:ea typeface="Montserrat"/>
              <a:cs typeface="Montserrat"/>
              <a:sym typeface="Montserrat"/>
            </a:endParaRPr>
          </a:p>
          <a:p>
            <a:pPr marL="101600" lvl="0" indent="0" algn="l" rtl="0">
              <a:spcBef>
                <a:spcPts val="0"/>
              </a:spcBef>
              <a:spcAft>
                <a:spcPts val="0"/>
              </a:spcAft>
              <a:buSzPts val="2000"/>
            </a:pPr>
            <a:r>
              <a:rPr lang="en" b="1">
                <a:latin typeface="Montserrat"/>
                <a:ea typeface="Montserrat"/>
                <a:cs typeface="Montserrat"/>
                <a:sym typeface="Montserrat"/>
              </a:rPr>
              <a:t>2.  Replace </a:t>
            </a:r>
            <a:r>
              <a:rPr lang="en" b="1" dirty="0">
                <a:latin typeface="Montserrat"/>
                <a:ea typeface="Montserrat"/>
                <a:cs typeface="Montserrat"/>
                <a:sym typeface="Montserrat"/>
              </a:rPr>
              <a:t>infinite, NAN Data Values </a:t>
            </a:r>
            <a:endParaRPr b="1" dirty="0">
              <a:latin typeface="Montserrat"/>
              <a:ea typeface="Montserrat"/>
              <a:cs typeface="Montserrat"/>
              <a:sym typeface="Montserrat"/>
            </a:endParaRPr>
          </a:p>
        </p:txBody>
      </p:sp>
      <p:pic>
        <p:nvPicPr>
          <p:cNvPr id="479" name="Google Shape;479;p31"/>
          <p:cNvPicPr preferRelativeResize="0"/>
          <p:nvPr/>
        </p:nvPicPr>
        <p:blipFill>
          <a:blip r:embed="rId3">
            <a:alphaModFix/>
          </a:blip>
          <a:stretch>
            <a:fillRect/>
          </a:stretch>
        </p:blipFill>
        <p:spPr>
          <a:xfrm>
            <a:off x="8143875" y="0"/>
            <a:ext cx="1000125" cy="600075"/>
          </a:xfrm>
          <a:prstGeom prst="rect">
            <a:avLst/>
          </a:prstGeom>
          <a:noFill/>
          <a:ln>
            <a:noFill/>
          </a:ln>
        </p:spPr>
      </p:pic>
      <p:sp>
        <p:nvSpPr>
          <p:cNvPr id="480" name="Google Shape;480;p31"/>
          <p:cNvSpPr txBox="1">
            <a:spLocks noGrp="1"/>
          </p:cNvSpPr>
          <p:nvPr>
            <p:ph type="sldNum" idx="4294967295"/>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32"/>
          <p:cNvPicPr preferRelativeResize="0"/>
          <p:nvPr/>
        </p:nvPicPr>
        <p:blipFill>
          <a:blip r:embed="rId3">
            <a:alphaModFix/>
          </a:blip>
          <a:stretch>
            <a:fillRect/>
          </a:stretch>
        </p:blipFill>
        <p:spPr>
          <a:xfrm>
            <a:off x="152400" y="152400"/>
            <a:ext cx="8839201" cy="494873"/>
          </a:xfrm>
          <a:prstGeom prst="rect">
            <a:avLst/>
          </a:prstGeom>
          <a:noFill/>
          <a:ln>
            <a:noFill/>
          </a:ln>
        </p:spPr>
      </p:pic>
      <p:pic>
        <p:nvPicPr>
          <p:cNvPr id="486" name="Google Shape;486;p32"/>
          <p:cNvPicPr preferRelativeResize="0"/>
          <p:nvPr/>
        </p:nvPicPr>
        <p:blipFill>
          <a:blip r:embed="rId4">
            <a:alphaModFix/>
          </a:blip>
          <a:stretch>
            <a:fillRect/>
          </a:stretch>
        </p:blipFill>
        <p:spPr>
          <a:xfrm>
            <a:off x="167625" y="1577925"/>
            <a:ext cx="8839199" cy="3344450"/>
          </a:xfrm>
          <a:prstGeom prst="rect">
            <a:avLst/>
          </a:prstGeom>
          <a:noFill/>
          <a:ln>
            <a:noFill/>
          </a:ln>
        </p:spPr>
      </p:pic>
      <p:pic>
        <p:nvPicPr>
          <p:cNvPr id="487" name="Google Shape;487;p32"/>
          <p:cNvPicPr preferRelativeResize="0"/>
          <p:nvPr/>
        </p:nvPicPr>
        <p:blipFill>
          <a:blip r:embed="rId5">
            <a:alphaModFix/>
          </a:blip>
          <a:stretch>
            <a:fillRect/>
          </a:stretch>
        </p:blipFill>
        <p:spPr>
          <a:xfrm>
            <a:off x="152400" y="781975"/>
            <a:ext cx="8839201" cy="581025"/>
          </a:xfrm>
          <a:prstGeom prst="rect">
            <a:avLst/>
          </a:prstGeom>
          <a:noFill/>
          <a:ln>
            <a:noFill/>
          </a:ln>
        </p:spPr>
      </p:pic>
      <p:pic>
        <p:nvPicPr>
          <p:cNvPr id="488" name="Google Shape;488;p32"/>
          <p:cNvPicPr preferRelativeResize="0"/>
          <p:nvPr/>
        </p:nvPicPr>
        <p:blipFill>
          <a:blip r:embed="rId6">
            <a:alphaModFix/>
          </a:blip>
          <a:stretch>
            <a:fillRect/>
          </a:stretch>
        </p:blipFill>
        <p:spPr>
          <a:xfrm>
            <a:off x="8143875" y="0"/>
            <a:ext cx="1000125" cy="600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3"/>
          <p:cNvSpPr txBox="1">
            <a:spLocks noGrp="1"/>
          </p:cNvSpPr>
          <p:nvPr>
            <p:ph type="ctrTitle"/>
          </p:nvPr>
        </p:nvSpPr>
        <p:spPr>
          <a:xfrm>
            <a:off x="560925" y="371700"/>
            <a:ext cx="5088600" cy="126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2"/>
                </a:solidFill>
              </a:rPr>
              <a:t>4.</a:t>
            </a:r>
            <a:endParaRPr>
              <a:solidFill>
                <a:schemeClr val="accent2"/>
              </a:solidFill>
            </a:endParaRPr>
          </a:p>
          <a:p>
            <a:pPr marL="0" lvl="0" indent="0" algn="l" rtl="0">
              <a:spcBef>
                <a:spcPts val="0"/>
              </a:spcBef>
              <a:spcAft>
                <a:spcPts val="0"/>
              </a:spcAft>
              <a:buNone/>
            </a:pPr>
            <a:r>
              <a:rPr lang="en">
                <a:solidFill>
                  <a:srgbClr val="20124D"/>
                </a:solidFill>
              </a:rPr>
              <a:t>Variable Encoding</a:t>
            </a:r>
            <a:endParaRPr>
              <a:solidFill>
                <a:srgbClr val="20124D"/>
              </a:solidFill>
            </a:endParaRPr>
          </a:p>
        </p:txBody>
      </p:sp>
      <p:sp>
        <p:nvSpPr>
          <p:cNvPr id="494" name="Google Shape;494;p33"/>
          <p:cNvSpPr txBox="1">
            <a:spLocks noGrp="1"/>
          </p:cNvSpPr>
          <p:nvPr>
            <p:ph type="subTitle" idx="1"/>
          </p:nvPr>
        </p:nvSpPr>
        <p:spPr>
          <a:xfrm>
            <a:off x="560925" y="2014000"/>
            <a:ext cx="6373800" cy="253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latin typeface="Montserrat"/>
                <a:ea typeface="Montserrat"/>
                <a:cs typeface="Montserrat"/>
                <a:sym typeface="Montserrat"/>
              </a:rPr>
              <a:t>Encoding is the process of converting data from one form to another.Encoding refers to a specific type of encoded data. There are several types of encoding, including image encoding, audio and video encoding, and character encoding.</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pic>
        <p:nvPicPr>
          <p:cNvPr id="495" name="Google Shape;495;p33"/>
          <p:cNvPicPr preferRelativeResize="0"/>
          <p:nvPr/>
        </p:nvPicPr>
        <p:blipFill>
          <a:blip r:embed="rId3">
            <a:alphaModFix/>
          </a:blip>
          <a:stretch>
            <a:fillRect/>
          </a:stretch>
        </p:blipFill>
        <p:spPr>
          <a:xfrm>
            <a:off x="8143875" y="0"/>
            <a:ext cx="1000125" cy="600075"/>
          </a:xfrm>
          <a:prstGeom prst="rect">
            <a:avLst/>
          </a:prstGeom>
          <a:noFill/>
          <a:ln>
            <a:noFill/>
          </a:ln>
        </p:spPr>
      </p:pic>
      <p:sp>
        <p:nvSpPr>
          <p:cNvPr id="496" name="Google Shape;496;p33"/>
          <p:cNvSpPr txBox="1">
            <a:spLocks noGrp="1"/>
          </p:cNvSpPr>
          <p:nvPr>
            <p:ph type="sldNum" idx="4294967295"/>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4"/>
          <p:cNvSpPr txBox="1">
            <a:spLocks noGrp="1"/>
          </p:cNvSpPr>
          <p:nvPr>
            <p:ph type="ctrTitle"/>
          </p:nvPr>
        </p:nvSpPr>
        <p:spPr>
          <a:xfrm>
            <a:off x="230200" y="269300"/>
            <a:ext cx="5088600" cy="119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2"/>
                </a:solidFill>
              </a:rPr>
              <a:t>5.</a:t>
            </a:r>
            <a:endParaRPr>
              <a:solidFill>
                <a:schemeClr val="accent2"/>
              </a:solidFill>
            </a:endParaRPr>
          </a:p>
          <a:p>
            <a:pPr marL="0" lvl="0" indent="0" algn="l" rtl="0">
              <a:spcBef>
                <a:spcPts val="0"/>
              </a:spcBef>
              <a:spcAft>
                <a:spcPts val="0"/>
              </a:spcAft>
              <a:buNone/>
            </a:pPr>
            <a:r>
              <a:rPr lang="en">
                <a:solidFill>
                  <a:srgbClr val="20124D"/>
                </a:solidFill>
              </a:rPr>
              <a:t>Data Splitting</a:t>
            </a:r>
            <a:endParaRPr>
              <a:solidFill>
                <a:srgbClr val="20124D"/>
              </a:solidFill>
            </a:endParaRPr>
          </a:p>
        </p:txBody>
      </p:sp>
      <p:sp>
        <p:nvSpPr>
          <p:cNvPr id="502" name="Google Shape;502;p34"/>
          <p:cNvSpPr txBox="1">
            <a:spLocks noGrp="1"/>
          </p:cNvSpPr>
          <p:nvPr>
            <p:ph type="subTitle" idx="1"/>
          </p:nvPr>
        </p:nvSpPr>
        <p:spPr>
          <a:xfrm>
            <a:off x="230200" y="1844850"/>
            <a:ext cx="6781500" cy="233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Split data into labels and data for model training</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r>
              <a:rPr lang="en" b="1">
                <a:latin typeface="Montserrat"/>
                <a:ea typeface="Montserrat"/>
                <a:cs typeface="Montserrat"/>
                <a:sym typeface="Montserrat"/>
              </a:rPr>
              <a:t>	X_train – features for the training data</a:t>
            </a:r>
            <a:endParaRPr b="1">
              <a:latin typeface="Montserrat"/>
              <a:ea typeface="Montserrat"/>
              <a:cs typeface="Montserrat"/>
              <a:sym typeface="Montserrat"/>
            </a:endParaRPr>
          </a:p>
          <a:p>
            <a:pPr marL="0" lvl="0" indent="0" algn="l" rtl="0">
              <a:spcBef>
                <a:spcPts val="0"/>
              </a:spcBef>
              <a:spcAft>
                <a:spcPts val="0"/>
              </a:spcAft>
              <a:buNone/>
            </a:pPr>
            <a:r>
              <a:rPr lang="en" b="1">
                <a:latin typeface="Montserrat"/>
                <a:ea typeface="Montserrat"/>
                <a:cs typeface="Montserrat"/>
                <a:sym typeface="Montserrat"/>
              </a:rPr>
              <a:t>	X_test – features for the test data</a:t>
            </a:r>
            <a:endParaRPr b="1">
              <a:latin typeface="Montserrat"/>
              <a:ea typeface="Montserrat"/>
              <a:cs typeface="Montserrat"/>
              <a:sym typeface="Montserrat"/>
            </a:endParaRPr>
          </a:p>
          <a:p>
            <a:pPr marL="0" lvl="0" indent="0" algn="l" rtl="0">
              <a:spcBef>
                <a:spcPts val="0"/>
              </a:spcBef>
              <a:spcAft>
                <a:spcPts val="0"/>
              </a:spcAft>
              <a:buNone/>
            </a:pPr>
            <a:r>
              <a:rPr lang="en" b="1">
                <a:latin typeface="Montserrat"/>
                <a:ea typeface="Montserrat"/>
                <a:cs typeface="Montserrat"/>
                <a:sym typeface="Montserrat"/>
              </a:rPr>
              <a:t>	y_train – dependent variables for training data</a:t>
            </a:r>
            <a:endParaRPr b="1">
              <a:latin typeface="Montserrat"/>
              <a:ea typeface="Montserrat"/>
              <a:cs typeface="Montserrat"/>
              <a:sym typeface="Montserrat"/>
            </a:endParaRPr>
          </a:p>
          <a:p>
            <a:pPr marL="0" lvl="0" indent="0" algn="l" rtl="0">
              <a:spcBef>
                <a:spcPts val="0"/>
              </a:spcBef>
              <a:spcAft>
                <a:spcPts val="0"/>
              </a:spcAft>
              <a:buNone/>
            </a:pPr>
            <a:r>
              <a:rPr lang="en" b="1">
                <a:latin typeface="Montserrat"/>
                <a:ea typeface="Montserrat"/>
                <a:cs typeface="Montserrat"/>
                <a:sym typeface="Montserrat"/>
              </a:rPr>
              <a:t>	y_test – independent variable for testing data</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pic>
        <p:nvPicPr>
          <p:cNvPr id="503" name="Google Shape;503;p34"/>
          <p:cNvPicPr preferRelativeResize="0"/>
          <p:nvPr/>
        </p:nvPicPr>
        <p:blipFill>
          <a:blip r:embed="rId3">
            <a:alphaModFix/>
          </a:blip>
          <a:stretch>
            <a:fillRect/>
          </a:stretch>
        </p:blipFill>
        <p:spPr>
          <a:xfrm>
            <a:off x="4369113" y="838888"/>
            <a:ext cx="4657725" cy="600075"/>
          </a:xfrm>
          <a:prstGeom prst="rect">
            <a:avLst/>
          </a:prstGeom>
          <a:noFill/>
          <a:ln>
            <a:noFill/>
          </a:ln>
          <a:effectLst>
            <a:outerShdw blurRad="57150" dist="38100" algn="bl" rotWithShape="0">
              <a:srgbClr val="000000">
                <a:alpha val="92000"/>
              </a:srgbClr>
            </a:outerShdw>
          </a:effectLst>
        </p:spPr>
      </p:pic>
      <p:pic>
        <p:nvPicPr>
          <p:cNvPr id="504" name="Google Shape;504;p34"/>
          <p:cNvPicPr preferRelativeResize="0"/>
          <p:nvPr/>
        </p:nvPicPr>
        <p:blipFill>
          <a:blip r:embed="rId4">
            <a:alphaModFix/>
          </a:blip>
          <a:stretch>
            <a:fillRect/>
          </a:stretch>
        </p:blipFill>
        <p:spPr>
          <a:xfrm>
            <a:off x="8143875" y="0"/>
            <a:ext cx="1000125" cy="600075"/>
          </a:xfrm>
          <a:prstGeom prst="rect">
            <a:avLst/>
          </a:prstGeom>
          <a:noFill/>
          <a:ln>
            <a:noFill/>
          </a:ln>
        </p:spPr>
      </p:pic>
      <p:sp>
        <p:nvSpPr>
          <p:cNvPr id="505" name="Google Shape;505;p34"/>
          <p:cNvSpPr txBox="1">
            <a:spLocks noGrp="1"/>
          </p:cNvSpPr>
          <p:nvPr>
            <p:ph type="sldNum" idx="4294967295"/>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9"/>
        <p:cNvGrpSpPr/>
        <p:nvPr/>
      </p:nvGrpSpPr>
      <p:grpSpPr>
        <a:xfrm>
          <a:off x="0" y="0"/>
          <a:ext cx="0" cy="0"/>
          <a:chOff x="0" y="0"/>
          <a:chExt cx="0" cy="0"/>
        </a:xfrm>
      </p:grpSpPr>
      <p:sp>
        <p:nvSpPr>
          <p:cNvPr id="510" name="Google Shape;510;p35"/>
          <p:cNvSpPr txBox="1">
            <a:spLocks noGrp="1"/>
          </p:cNvSpPr>
          <p:nvPr>
            <p:ph type="title"/>
          </p:nvPr>
        </p:nvSpPr>
        <p:spPr>
          <a:xfrm rot="-582534">
            <a:off x="1787182" y="2412882"/>
            <a:ext cx="5569774" cy="137997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2400" b="0">
              <a:solidFill>
                <a:schemeClr val="lt1"/>
              </a:solidFill>
              <a:latin typeface="Impact"/>
              <a:ea typeface="Impact"/>
              <a:cs typeface="Impact"/>
              <a:sym typeface="Impact"/>
            </a:endParaRPr>
          </a:p>
          <a:p>
            <a:pPr marL="0" lvl="0" indent="0" algn="l" rtl="0">
              <a:spcBef>
                <a:spcPts val="0"/>
              </a:spcBef>
              <a:spcAft>
                <a:spcPts val="0"/>
              </a:spcAft>
              <a:buNone/>
            </a:pPr>
            <a:endParaRPr sz="2400" b="0">
              <a:solidFill>
                <a:schemeClr val="lt1"/>
              </a:solidFill>
              <a:latin typeface="Impact"/>
              <a:ea typeface="Impact"/>
              <a:cs typeface="Impact"/>
              <a:sym typeface="Impact"/>
            </a:endParaRPr>
          </a:p>
          <a:p>
            <a:pPr marL="0" lvl="0" indent="0" algn="l" rtl="0">
              <a:spcBef>
                <a:spcPts val="0"/>
              </a:spcBef>
              <a:spcAft>
                <a:spcPts val="0"/>
              </a:spcAft>
              <a:buNone/>
            </a:pPr>
            <a:r>
              <a:rPr lang="en" sz="4000" b="0">
                <a:solidFill>
                  <a:schemeClr val="lt1"/>
                </a:solidFill>
                <a:latin typeface="Impact"/>
                <a:ea typeface="Impact"/>
                <a:cs typeface="Impact"/>
                <a:sym typeface="Impact"/>
              </a:rPr>
              <a:t>FINAL MODEL TRAINING</a:t>
            </a:r>
            <a:endParaRPr sz="4000" b="0">
              <a:solidFill>
                <a:schemeClr val="lt1"/>
              </a:solidFill>
              <a:latin typeface="Impact"/>
              <a:ea typeface="Impact"/>
              <a:cs typeface="Impact"/>
              <a:sym typeface="Impact"/>
            </a:endParaRPr>
          </a:p>
        </p:txBody>
      </p:sp>
      <p:sp>
        <p:nvSpPr>
          <p:cNvPr id="511" name="Google Shape;511;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cxnSp>
        <p:nvCxnSpPr>
          <p:cNvPr id="512" name="Google Shape;512;p35"/>
          <p:cNvCxnSpPr/>
          <p:nvPr/>
        </p:nvCxnSpPr>
        <p:spPr>
          <a:xfrm rot="10800000" flipH="1">
            <a:off x="3516200" y="2210475"/>
            <a:ext cx="2586600" cy="402300"/>
          </a:xfrm>
          <a:prstGeom prst="straightConnector1">
            <a:avLst/>
          </a:prstGeom>
          <a:noFill/>
          <a:ln w="9525" cap="flat" cmpd="sng">
            <a:solidFill>
              <a:schemeClr val="dk1"/>
            </a:solidFill>
            <a:prstDash val="solid"/>
            <a:round/>
            <a:headEnd type="none" w="med" len="med"/>
            <a:tailEnd type="triangle" w="med" len="med"/>
          </a:ln>
          <a:effectLst>
            <a:outerShdw blurRad="57150" dist="19050" dir="5400000" algn="bl" rotWithShape="0">
              <a:srgbClr val="000000">
                <a:alpha val="50000"/>
              </a:srgbClr>
            </a:outerShdw>
            <a:reflection endPos="30000" dist="38100" dir="5400000" fadeDir="5400012" sy="-100000" algn="bl" rotWithShape="0"/>
          </a:effectLst>
        </p:spPr>
      </p:cxnSp>
      <p:pic>
        <p:nvPicPr>
          <p:cNvPr id="513" name="Google Shape;513;p35"/>
          <p:cNvPicPr preferRelativeResize="0"/>
          <p:nvPr/>
        </p:nvPicPr>
        <p:blipFill>
          <a:blip r:embed="rId4">
            <a:alphaModFix/>
          </a:blip>
          <a:stretch>
            <a:fillRect/>
          </a:stretch>
        </p:blipFill>
        <p:spPr>
          <a:xfrm>
            <a:off x="8143875" y="0"/>
            <a:ext cx="1000125" cy="600075"/>
          </a:xfrm>
          <a:prstGeom prst="rect">
            <a:avLst/>
          </a:prstGeom>
          <a:noFill/>
          <a:ln>
            <a:noFill/>
          </a:ln>
        </p:spPr>
      </p:pic>
      <p:sp>
        <p:nvSpPr>
          <p:cNvPr id="514" name="Google Shape;514;p35"/>
          <p:cNvSpPr txBox="1"/>
          <p:nvPr/>
        </p:nvSpPr>
        <p:spPr>
          <a:xfrm rot="-888321">
            <a:off x="1919819" y="1299571"/>
            <a:ext cx="1132913" cy="13993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700" b="1">
                <a:solidFill>
                  <a:schemeClr val="lt1"/>
                </a:solidFill>
                <a:latin typeface="Montserrat"/>
                <a:ea typeface="Montserrat"/>
                <a:cs typeface="Montserrat"/>
                <a:sym typeface="Montserrat"/>
              </a:rPr>
              <a:t>6.</a:t>
            </a:r>
            <a:endParaRPr sz="6700" b="1">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1000"/>
                                        <p:tgtEl>
                                          <p:spTgt spid="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801175" y="81400"/>
            <a:ext cx="4708800" cy="856800"/>
          </a:xfrm>
          <a:prstGeom prst="rect">
            <a:avLst/>
          </a:prstGeom>
        </p:spPr>
        <p:txBody>
          <a:bodyPr spcFirstLastPara="1" wrap="square" lIns="0" tIns="0" rIns="0" bIns="0" anchor="b" anchorCtr="0">
            <a:noAutofit/>
          </a:bodyPr>
          <a:lstStyle/>
          <a:p>
            <a:pPr marL="457200" lvl="0" indent="-387350" algn="l" rtl="0">
              <a:spcBef>
                <a:spcPts val="0"/>
              </a:spcBef>
              <a:spcAft>
                <a:spcPts val="0"/>
              </a:spcAft>
              <a:buClr>
                <a:srgbClr val="20124D"/>
              </a:buClr>
              <a:buSzPts val="2500"/>
              <a:buAutoNum type="alphaUcParenR"/>
            </a:pPr>
            <a:r>
              <a:rPr lang="en" sz="2500">
                <a:solidFill>
                  <a:srgbClr val="20124D"/>
                </a:solidFill>
              </a:rPr>
              <a:t>Decision Tree Classifier</a:t>
            </a:r>
            <a:endParaRPr sz="2500">
              <a:solidFill>
                <a:srgbClr val="20124D"/>
              </a:solidFill>
            </a:endParaRPr>
          </a:p>
        </p:txBody>
      </p:sp>
      <p:sp>
        <p:nvSpPr>
          <p:cNvPr id="520" name="Google Shape;520;p3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521" name="Google Shape;521;p36"/>
          <p:cNvPicPr preferRelativeResize="0"/>
          <p:nvPr/>
        </p:nvPicPr>
        <p:blipFill>
          <a:blip r:embed="rId3">
            <a:alphaModFix/>
          </a:blip>
          <a:stretch>
            <a:fillRect/>
          </a:stretch>
        </p:blipFill>
        <p:spPr>
          <a:xfrm>
            <a:off x="1028150" y="1259500"/>
            <a:ext cx="7701260" cy="3579200"/>
          </a:xfrm>
          <a:prstGeom prst="rect">
            <a:avLst/>
          </a:prstGeom>
          <a:noFill/>
          <a:ln>
            <a:noFill/>
          </a:ln>
        </p:spPr>
      </p:pic>
      <p:pic>
        <p:nvPicPr>
          <p:cNvPr id="522" name="Google Shape;522;p36"/>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7"/>
          <p:cNvSpPr txBox="1">
            <a:spLocks noGrp="1"/>
          </p:cNvSpPr>
          <p:nvPr>
            <p:ph type="title"/>
          </p:nvPr>
        </p:nvSpPr>
        <p:spPr>
          <a:xfrm>
            <a:off x="776450" y="402700"/>
            <a:ext cx="75912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t>B)  </a:t>
            </a:r>
            <a:r>
              <a:rPr lang="en" sz="2500">
                <a:solidFill>
                  <a:srgbClr val="20124D"/>
                </a:solidFill>
              </a:rPr>
              <a:t>Using XGBOOST To Train Model and Check predictions</a:t>
            </a:r>
            <a:endParaRPr sz="2500">
              <a:solidFill>
                <a:srgbClr val="20124D"/>
              </a:solidFill>
            </a:endParaRPr>
          </a:p>
        </p:txBody>
      </p:sp>
      <p:sp>
        <p:nvSpPr>
          <p:cNvPr id="528" name="Google Shape;528;p3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pic>
        <p:nvPicPr>
          <p:cNvPr id="529" name="Google Shape;529;p37"/>
          <p:cNvPicPr preferRelativeResize="0"/>
          <p:nvPr/>
        </p:nvPicPr>
        <p:blipFill>
          <a:blip r:embed="rId3">
            <a:alphaModFix/>
          </a:blip>
          <a:stretch>
            <a:fillRect/>
          </a:stretch>
        </p:blipFill>
        <p:spPr>
          <a:xfrm>
            <a:off x="1208652" y="1395425"/>
            <a:ext cx="7056874" cy="3579200"/>
          </a:xfrm>
          <a:prstGeom prst="rect">
            <a:avLst/>
          </a:prstGeom>
          <a:noFill/>
          <a:ln>
            <a:noFill/>
          </a:ln>
        </p:spPr>
      </p:pic>
      <p:pic>
        <p:nvPicPr>
          <p:cNvPr id="530" name="Google Shape;530;p37"/>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76450" y="0"/>
            <a:ext cx="67725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t>C)  </a:t>
            </a:r>
            <a:r>
              <a:rPr lang="en" sz="2500">
                <a:solidFill>
                  <a:srgbClr val="20124D"/>
                </a:solidFill>
              </a:rPr>
              <a:t>Using Feature Importance &amp; Selection</a:t>
            </a:r>
            <a:endParaRPr sz="2500">
              <a:solidFill>
                <a:srgbClr val="20124D"/>
              </a:solidFill>
            </a:endParaRPr>
          </a:p>
        </p:txBody>
      </p:sp>
      <p:sp>
        <p:nvSpPr>
          <p:cNvPr id="536" name="Google Shape;536;p38"/>
          <p:cNvSpPr txBox="1">
            <a:spLocks noGrp="1"/>
          </p:cNvSpPr>
          <p:nvPr>
            <p:ph type="body" idx="1"/>
          </p:nvPr>
        </p:nvSpPr>
        <p:spPr>
          <a:xfrm>
            <a:off x="776450" y="1896975"/>
            <a:ext cx="7591200" cy="255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Feature scaling marks the end of the data preprocessing in Machine Learning. It is a method to standardize the independent variables of a dataset within a specific range. In other words, feature scaling limits the range of variables so that you can compare them on common grounds.</a:t>
            </a:r>
            <a:endParaRPr/>
          </a:p>
        </p:txBody>
      </p:sp>
      <p:sp>
        <p:nvSpPr>
          <p:cNvPr id="537" name="Google Shape;537;p3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538" name="Google Shape;538;p38"/>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9"/>
          <p:cNvSpPr txBox="1">
            <a:spLocks noGrp="1"/>
          </p:cNvSpPr>
          <p:nvPr>
            <p:ph type="title"/>
          </p:nvPr>
        </p:nvSpPr>
        <p:spPr>
          <a:xfrm>
            <a:off x="776450" y="130850"/>
            <a:ext cx="75912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t>D)  </a:t>
            </a:r>
            <a:r>
              <a:rPr lang="en" sz="2500">
                <a:solidFill>
                  <a:srgbClr val="20124D"/>
                </a:solidFill>
              </a:rPr>
              <a:t>Define Linear Model &amp; Import Logistic Regression</a:t>
            </a:r>
            <a:endParaRPr sz="2500">
              <a:solidFill>
                <a:srgbClr val="20124D"/>
              </a:solidFill>
            </a:endParaRPr>
          </a:p>
        </p:txBody>
      </p:sp>
      <p:sp>
        <p:nvSpPr>
          <p:cNvPr id="544" name="Google Shape;544;p3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545" name="Google Shape;545;p39"/>
          <p:cNvPicPr preferRelativeResize="0"/>
          <p:nvPr/>
        </p:nvPicPr>
        <p:blipFill>
          <a:blip r:embed="rId3">
            <a:alphaModFix/>
          </a:blip>
          <a:stretch>
            <a:fillRect/>
          </a:stretch>
        </p:blipFill>
        <p:spPr>
          <a:xfrm>
            <a:off x="1313950" y="1090625"/>
            <a:ext cx="7053699" cy="3851050"/>
          </a:xfrm>
          <a:prstGeom prst="rect">
            <a:avLst/>
          </a:prstGeom>
          <a:noFill/>
          <a:ln>
            <a:noFill/>
          </a:ln>
        </p:spPr>
      </p:pic>
      <p:pic>
        <p:nvPicPr>
          <p:cNvPr id="546" name="Google Shape;546;p39"/>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552" name="Google Shape;552;p40"/>
          <p:cNvPicPr preferRelativeResize="0"/>
          <p:nvPr/>
        </p:nvPicPr>
        <p:blipFill>
          <a:blip r:embed="rId3">
            <a:alphaModFix/>
          </a:blip>
          <a:stretch>
            <a:fillRect/>
          </a:stretch>
        </p:blipFill>
        <p:spPr>
          <a:xfrm>
            <a:off x="152400" y="152400"/>
            <a:ext cx="5363934" cy="4838702"/>
          </a:xfrm>
          <a:prstGeom prst="rect">
            <a:avLst/>
          </a:prstGeom>
          <a:noFill/>
          <a:ln>
            <a:noFill/>
          </a:ln>
        </p:spPr>
      </p:pic>
      <p:sp>
        <p:nvSpPr>
          <p:cNvPr id="553" name="Google Shape;553;p40"/>
          <p:cNvSpPr txBox="1"/>
          <p:nvPr/>
        </p:nvSpPr>
        <p:spPr>
          <a:xfrm>
            <a:off x="5682950" y="1365625"/>
            <a:ext cx="3286800" cy="3368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600"/>
              </a:spcBef>
              <a:spcAft>
                <a:spcPts val="0"/>
              </a:spcAft>
              <a:buNone/>
            </a:pPr>
            <a:r>
              <a:rPr lang="en" sz="1500">
                <a:solidFill>
                  <a:schemeClr val="dk1"/>
                </a:solidFill>
                <a:latin typeface="Montserrat Light"/>
                <a:ea typeface="Montserrat Light"/>
                <a:cs typeface="Montserrat Light"/>
                <a:sym typeface="Montserrat Light"/>
              </a:rPr>
              <a:t>GridSearchCV is a library function that is a member of sklearn's model_selection package. It helps to loop through predefined hyperparameters and fit your estimator (model) on your training set. In addition to that, you can specify the number of times for the cross-validation for each set of hyperparameters.</a:t>
            </a:r>
            <a:endParaRPr sz="900">
              <a:latin typeface="Montserrat Light"/>
              <a:ea typeface="Montserrat Light"/>
              <a:cs typeface="Montserrat Light"/>
              <a:sym typeface="Montserrat Light"/>
            </a:endParaRPr>
          </a:p>
        </p:txBody>
      </p:sp>
      <p:sp>
        <p:nvSpPr>
          <p:cNvPr id="554" name="Google Shape;554;p40"/>
          <p:cNvSpPr txBox="1"/>
          <p:nvPr/>
        </p:nvSpPr>
        <p:spPr>
          <a:xfrm>
            <a:off x="5707675" y="265875"/>
            <a:ext cx="3188100" cy="12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chemeClr val="dk1"/>
                </a:solidFill>
                <a:latin typeface="Poppins"/>
                <a:ea typeface="Poppins"/>
                <a:cs typeface="Poppins"/>
                <a:sym typeface="Poppins"/>
              </a:rPr>
              <a:t>E)  </a:t>
            </a:r>
            <a:r>
              <a:rPr lang="en" sz="2500" b="1">
                <a:solidFill>
                  <a:srgbClr val="20124D"/>
                </a:solidFill>
                <a:latin typeface="Poppins"/>
                <a:ea typeface="Poppins"/>
                <a:cs typeface="Poppins"/>
                <a:sym typeface="Poppins"/>
              </a:rPr>
              <a:t>Using  </a:t>
            </a:r>
            <a:endParaRPr sz="2500" b="1">
              <a:solidFill>
                <a:srgbClr val="20124D"/>
              </a:solidFill>
              <a:latin typeface="Poppins"/>
              <a:ea typeface="Poppins"/>
              <a:cs typeface="Poppins"/>
              <a:sym typeface="Poppins"/>
            </a:endParaRPr>
          </a:p>
          <a:p>
            <a:pPr marL="0" lvl="0" indent="0" algn="l" rtl="0">
              <a:spcBef>
                <a:spcPts val="0"/>
              </a:spcBef>
              <a:spcAft>
                <a:spcPts val="0"/>
              </a:spcAft>
              <a:buNone/>
            </a:pPr>
            <a:r>
              <a:rPr lang="en" sz="2500" b="1">
                <a:solidFill>
                  <a:srgbClr val="20124D"/>
                </a:solidFill>
                <a:latin typeface="Poppins"/>
                <a:ea typeface="Poppins"/>
                <a:cs typeface="Poppins"/>
                <a:sym typeface="Poppins"/>
              </a:rPr>
              <a:t>GridSearchCV</a:t>
            </a:r>
            <a:endParaRPr>
              <a:solidFill>
                <a:srgbClr val="20124D"/>
              </a:solidFill>
              <a:latin typeface="Montserrat Light"/>
              <a:ea typeface="Montserrat Light"/>
              <a:cs typeface="Montserrat Light"/>
              <a:sym typeface="Montserrat Light"/>
            </a:endParaRPr>
          </a:p>
        </p:txBody>
      </p:sp>
      <p:pic>
        <p:nvPicPr>
          <p:cNvPr id="555" name="Google Shape;555;p40"/>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4"/>
          <p:cNvSpPr txBox="1">
            <a:spLocks noGrp="1"/>
          </p:cNvSpPr>
          <p:nvPr>
            <p:ph type="title"/>
          </p:nvPr>
        </p:nvSpPr>
        <p:spPr>
          <a:xfrm>
            <a:off x="806500" y="356375"/>
            <a:ext cx="5480100" cy="507900"/>
          </a:xfrm>
          <a:prstGeom prst="rect">
            <a:avLst/>
          </a:prstGeom>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2500">
                <a:solidFill>
                  <a:srgbClr val="20124D"/>
                </a:solidFill>
                <a:latin typeface="Playfair Display"/>
                <a:ea typeface="Playfair Display"/>
                <a:cs typeface="Playfair Display"/>
                <a:sym typeface="Playfair Display"/>
              </a:rPr>
              <a:t>So, What are the Main Types of IDS  ?</a:t>
            </a:r>
            <a:endParaRPr sz="2500">
              <a:solidFill>
                <a:srgbClr val="20124D"/>
              </a:solidFill>
              <a:latin typeface="Playfair Display"/>
              <a:ea typeface="Playfair Display"/>
              <a:cs typeface="Playfair Display"/>
              <a:sym typeface="Playfair Display"/>
            </a:endParaRPr>
          </a:p>
        </p:txBody>
      </p:sp>
      <p:sp>
        <p:nvSpPr>
          <p:cNvPr id="328" name="Google Shape;328;p14"/>
          <p:cNvSpPr txBox="1">
            <a:spLocks noGrp="1"/>
          </p:cNvSpPr>
          <p:nvPr>
            <p:ph type="body" idx="1"/>
          </p:nvPr>
        </p:nvSpPr>
        <p:spPr>
          <a:xfrm>
            <a:off x="806500" y="1057350"/>
            <a:ext cx="7591200" cy="3843600"/>
          </a:xfrm>
          <a:prstGeom prst="rect">
            <a:avLst/>
          </a:prstGeom>
        </p:spPr>
        <p:txBody>
          <a:bodyPr spcFirstLastPara="1" wrap="square" lIns="0" tIns="0" rIns="0" bIns="0" anchor="t" anchorCtr="0">
            <a:noAutofit/>
          </a:bodyPr>
          <a:lstStyle/>
          <a:p>
            <a:pPr marL="749300" lvl="0" indent="-292100" algn="l" rtl="0">
              <a:lnSpc>
                <a:spcPct val="218181"/>
              </a:lnSpc>
              <a:spcBef>
                <a:spcPts val="3200"/>
              </a:spcBef>
              <a:spcAft>
                <a:spcPts val="0"/>
              </a:spcAft>
              <a:buClr>
                <a:srgbClr val="292929"/>
              </a:buClr>
              <a:buSzPts val="1000"/>
              <a:buFont typeface="Georgia"/>
              <a:buChar char="●"/>
            </a:pPr>
            <a:r>
              <a:rPr lang="en" sz="1300" b="1">
                <a:solidFill>
                  <a:srgbClr val="FF0000"/>
                </a:solidFill>
                <a:latin typeface="Merriweather"/>
                <a:ea typeface="Merriweather"/>
                <a:cs typeface="Merriweather"/>
                <a:sym typeface="Merriweather"/>
              </a:rPr>
              <a:t>Signature-based intrusion detection</a:t>
            </a:r>
            <a:r>
              <a:rPr lang="en" sz="1200" b="1">
                <a:latin typeface="Merriweather"/>
                <a:ea typeface="Merriweather"/>
                <a:cs typeface="Merriweather"/>
                <a:sym typeface="Merriweather"/>
              </a:rPr>
              <a:t> </a:t>
            </a:r>
            <a:r>
              <a:rPr lang="en" sz="1200">
                <a:latin typeface="Merriweather"/>
                <a:ea typeface="Merriweather"/>
                <a:cs typeface="Merriweather"/>
                <a:sym typeface="Merriweather"/>
              </a:rPr>
              <a:t>— </a:t>
            </a:r>
            <a:r>
              <a:rPr lang="en" sz="1200">
                <a:latin typeface="Comic Sans MS"/>
                <a:ea typeface="Comic Sans MS"/>
                <a:cs typeface="Comic Sans MS"/>
                <a:sym typeface="Comic Sans MS"/>
              </a:rPr>
              <a:t>These systems compare the incoming traffic with a pre-existing database of known attack patterns known as signatures. Detecting new attacks is difficult. The vendors supplying the systems actively release new names. (similar to anti-virus software)</a:t>
            </a:r>
            <a:endParaRPr sz="1200">
              <a:latin typeface="Comic Sans MS"/>
              <a:ea typeface="Comic Sans MS"/>
              <a:cs typeface="Comic Sans MS"/>
              <a:sym typeface="Comic Sans MS"/>
            </a:endParaRPr>
          </a:p>
          <a:p>
            <a:pPr marL="749300" lvl="0" indent="-292100" algn="l" rtl="0">
              <a:lnSpc>
                <a:spcPct val="218181"/>
              </a:lnSpc>
              <a:spcBef>
                <a:spcPts val="0"/>
              </a:spcBef>
              <a:spcAft>
                <a:spcPts val="0"/>
              </a:spcAft>
              <a:buClr>
                <a:srgbClr val="292929"/>
              </a:buClr>
              <a:buSzPts val="1000"/>
              <a:buFont typeface="Georgia"/>
              <a:buChar char="●"/>
            </a:pPr>
            <a:r>
              <a:rPr lang="en" sz="1300" b="1">
                <a:solidFill>
                  <a:srgbClr val="FF0000"/>
                </a:solidFill>
                <a:latin typeface="Merriweather"/>
                <a:ea typeface="Merriweather"/>
                <a:cs typeface="Merriweather"/>
                <a:sym typeface="Merriweather"/>
              </a:rPr>
              <a:t>Anomaly-based intrusion detection</a:t>
            </a:r>
            <a:r>
              <a:rPr lang="en" sz="1300">
                <a:solidFill>
                  <a:srgbClr val="FF0000"/>
                </a:solidFill>
                <a:latin typeface="Merriweather"/>
                <a:ea typeface="Merriweather"/>
                <a:cs typeface="Merriweather"/>
                <a:sym typeface="Merriweather"/>
              </a:rPr>
              <a:t> </a:t>
            </a:r>
            <a:r>
              <a:rPr lang="en" sz="1200">
                <a:latin typeface="Merriweather"/>
                <a:ea typeface="Merriweather"/>
                <a:cs typeface="Merriweather"/>
                <a:sym typeface="Merriweather"/>
              </a:rPr>
              <a:t>—</a:t>
            </a:r>
            <a:r>
              <a:rPr lang="en" sz="1200">
                <a:latin typeface="Comic Sans MS"/>
                <a:ea typeface="Comic Sans MS"/>
                <a:cs typeface="Comic Sans MS"/>
                <a:sym typeface="Comic Sans MS"/>
              </a:rPr>
              <a:t> It uses statistics to form a baseline usage of the networks at different time intervals. They were introduced to detect unknown attacks. This system uses machine learning to create a model simulating regular activity and then compares new behaviour with the existing model.</a:t>
            </a:r>
            <a:endParaRPr sz="1200">
              <a:latin typeface="Comic Sans MS"/>
              <a:ea typeface="Comic Sans MS"/>
              <a:cs typeface="Comic Sans MS"/>
              <a:sym typeface="Comic Sans MS"/>
            </a:endParaRPr>
          </a:p>
          <a:p>
            <a:pPr marL="0" lvl="0" indent="0" algn="l" rtl="0">
              <a:lnSpc>
                <a:spcPct val="218181"/>
              </a:lnSpc>
              <a:spcBef>
                <a:spcPts val="1700"/>
              </a:spcBef>
              <a:spcAft>
                <a:spcPts val="0"/>
              </a:spcAft>
              <a:buNone/>
            </a:pPr>
            <a:endParaRPr sz="700">
              <a:latin typeface="Merriweather"/>
              <a:ea typeface="Merriweather"/>
              <a:cs typeface="Merriweather"/>
              <a:sym typeface="Merriweather"/>
            </a:endParaRPr>
          </a:p>
          <a:p>
            <a:pPr marL="0" lvl="0" indent="0" algn="l" rtl="0">
              <a:spcBef>
                <a:spcPts val="600"/>
              </a:spcBef>
              <a:spcAft>
                <a:spcPts val="0"/>
              </a:spcAft>
              <a:buNone/>
            </a:pPr>
            <a:endParaRPr/>
          </a:p>
        </p:txBody>
      </p:sp>
      <p:sp>
        <p:nvSpPr>
          <p:cNvPr id="329" name="Google Shape;329;p1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330" name="Google Shape;330;p14"/>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1"/>
          <p:cNvSpPr txBox="1">
            <a:spLocks noGrp="1"/>
          </p:cNvSpPr>
          <p:nvPr>
            <p:ph type="title"/>
          </p:nvPr>
        </p:nvSpPr>
        <p:spPr>
          <a:xfrm>
            <a:off x="776413" y="0"/>
            <a:ext cx="72867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t>F)  </a:t>
            </a:r>
            <a:r>
              <a:rPr lang="en" sz="2500">
                <a:solidFill>
                  <a:srgbClr val="20124D"/>
                </a:solidFill>
              </a:rPr>
              <a:t>Using Random Forest Classifier</a:t>
            </a:r>
            <a:endParaRPr sz="2500">
              <a:solidFill>
                <a:srgbClr val="20124D"/>
              </a:solidFill>
            </a:endParaRPr>
          </a:p>
        </p:txBody>
      </p:sp>
      <p:sp>
        <p:nvSpPr>
          <p:cNvPr id="561" name="Google Shape;561;p4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562" name="Google Shape;562;p41"/>
          <p:cNvPicPr preferRelativeResize="0"/>
          <p:nvPr/>
        </p:nvPicPr>
        <p:blipFill>
          <a:blip r:embed="rId3">
            <a:alphaModFix/>
          </a:blip>
          <a:stretch>
            <a:fillRect/>
          </a:stretch>
        </p:blipFill>
        <p:spPr>
          <a:xfrm>
            <a:off x="1295425" y="1189450"/>
            <a:ext cx="7286625" cy="1057275"/>
          </a:xfrm>
          <a:prstGeom prst="rect">
            <a:avLst/>
          </a:prstGeom>
          <a:noFill/>
          <a:ln>
            <a:noFill/>
          </a:ln>
        </p:spPr>
      </p:pic>
      <p:sp>
        <p:nvSpPr>
          <p:cNvPr id="563" name="Google Shape;563;p41"/>
          <p:cNvSpPr txBox="1"/>
          <p:nvPr/>
        </p:nvSpPr>
        <p:spPr>
          <a:xfrm>
            <a:off x="1295388" y="2527175"/>
            <a:ext cx="7286700" cy="21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Montserrat Light"/>
                <a:ea typeface="Montserrat Light"/>
                <a:cs typeface="Montserrat Light"/>
                <a:sym typeface="Montserrat Light"/>
              </a:rPr>
              <a:t>Random forests or random decision forests are an ensemble learning method for classification, regression and other tasks that operate by constructing a multitude of decision trees at training time and outputting the class that is the mode of the classes or mean/average prediction of the individual trees.</a:t>
            </a:r>
            <a:endParaRPr sz="2000">
              <a:latin typeface="Montserrat Light"/>
              <a:ea typeface="Montserrat Light"/>
              <a:cs typeface="Montserrat Light"/>
              <a:sym typeface="Montserrat Light"/>
            </a:endParaRPr>
          </a:p>
          <a:p>
            <a:pPr marL="0" lvl="0" indent="0" algn="l" rtl="0">
              <a:spcBef>
                <a:spcPts val="0"/>
              </a:spcBef>
              <a:spcAft>
                <a:spcPts val="0"/>
              </a:spcAft>
              <a:buNone/>
            </a:pPr>
            <a:endParaRPr sz="2000">
              <a:latin typeface="Montserrat Light"/>
              <a:ea typeface="Montserrat Light"/>
              <a:cs typeface="Montserrat Light"/>
              <a:sym typeface="Montserrat Light"/>
            </a:endParaRPr>
          </a:p>
          <a:p>
            <a:pPr marL="0" lvl="0" indent="0" algn="l" rtl="0">
              <a:spcBef>
                <a:spcPts val="0"/>
              </a:spcBef>
              <a:spcAft>
                <a:spcPts val="0"/>
              </a:spcAft>
              <a:buNone/>
            </a:pPr>
            <a:endParaRPr>
              <a:latin typeface="Montserrat Light"/>
              <a:ea typeface="Montserrat Light"/>
              <a:cs typeface="Montserrat Light"/>
              <a:sym typeface="Montserrat Light"/>
            </a:endParaRPr>
          </a:p>
        </p:txBody>
      </p:sp>
      <p:pic>
        <p:nvPicPr>
          <p:cNvPr id="564" name="Google Shape;564;p41"/>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2"/>
          <p:cNvSpPr txBox="1">
            <a:spLocks noGrp="1"/>
          </p:cNvSpPr>
          <p:nvPr>
            <p:ph type="title"/>
          </p:nvPr>
        </p:nvSpPr>
        <p:spPr>
          <a:xfrm>
            <a:off x="722450" y="242050"/>
            <a:ext cx="76992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t>G) </a:t>
            </a:r>
            <a:r>
              <a:rPr lang="en" sz="2500">
                <a:solidFill>
                  <a:srgbClr val="20124D"/>
                </a:solidFill>
              </a:rPr>
              <a:t> Prepare Sequential Deep Learning Model &amp; Add the Dense Model Layers</a:t>
            </a:r>
            <a:endParaRPr sz="2500">
              <a:solidFill>
                <a:srgbClr val="20124D"/>
              </a:solidFill>
            </a:endParaRPr>
          </a:p>
        </p:txBody>
      </p:sp>
      <p:sp>
        <p:nvSpPr>
          <p:cNvPr id="570" name="Google Shape;570;p42"/>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571" name="Google Shape;571;p42"/>
          <p:cNvPicPr preferRelativeResize="0"/>
          <p:nvPr/>
        </p:nvPicPr>
        <p:blipFill>
          <a:blip r:embed="rId3">
            <a:alphaModFix/>
          </a:blip>
          <a:stretch>
            <a:fillRect/>
          </a:stretch>
        </p:blipFill>
        <p:spPr>
          <a:xfrm>
            <a:off x="722450" y="1288325"/>
            <a:ext cx="8067675" cy="3495675"/>
          </a:xfrm>
          <a:prstGeom prst="rect">
            <a:avLst/>
          </a:prstGeom>
          <a:noFill/>
          <a:ln>
            <a:noFill/>
          </a:ln>
        </p:spPr>
      </p:pic>
      <p:pic>
        <p:nvPicPr>
          <p:cNvPr id="572" name="Google Shape;572;p42"/>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3"/>
          <p:cNvSpPr txBox="1">
            <a:spLocks noGrp="1"/>
          </p:cNvSpPr>
          <p:nvPr>
            <p:ph type="title"/>
          </p:nvPr>
        </p:nvSpPr>
        <p:spPr>
          <a:xfrm>
            <a:off x="230600" y="135025"/>
            <a:ext cx="4621500" cy="8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600" i="1">
                <a:solidFill>
                  <a:srgbClr val="20124D"/>
                </a:solidFill>
                <a:latin typeface="Playfair Display"/>
                <a:ea typeface="Playfair Display"/>
                <a:cs typeface="Playfair Display"/>
                <a:sym typeface="Playfair Display"/>
              </a:rPr>
              <a:t>Giving the final touches ... </a:t>
            </a:r>
            <a:endParaRPr sz="2600" i="1">
              <a:solidFill>
                <a:srgbClr val="20124D"/>
              </a:solidFill>
              <a:latin typeface="Playfair Display"/>
              <a:ea typeface="Playfair Display"/>
              <a:cs typeface="Playfair Display"/>
              <a:sym typeface="Playfair Display"/>
            </a:endParaRPr>
          </a:p>
        </p:txBody>
      </p:sp>
      <p:sp>
        <p:nvSpPr>
          <p:cNvPr id="578" name="Google Shape;578;p4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579" name="Google Shape;579;p43"/>
          <p:cNvGrpSpPr/>
          <p:nvPr/>
        </p:nvGrpSpPr>
        <p:grpSpPr>
          <a:xfrm>
            <a:off x="4513724" y="1864939"/>
            <a:ext cx="2480149" cy="1728861"/>
            <a:chOff x="4526674" y="1857800"/>
            <a:chExt cx="2480149" cy="1728861"/>
          </a:xfrm>
        </p:grpSpPr>
        <p:sp>
          <p:nvSpPr>
            <p:cNvPr id="580" name="Google Shape;580;p43"/>
            <p:cNvSpPr/>
            <p:nvPr/>
          </p:nvSpPr>
          <p:spPr>
            <a:xfrm>
              <a:off x="4849302" y="3079475"/>
              <a:ext cx="1958400" cy="13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43"/>
            <p:cNvGrpSpPr/>
            <p:nvPr/>
          </p:nvGrpSpPr>
          <p:grpSpPr>
            <a:xfrm>
              <a:off x="4526674" y="1857800"/>
              <a:ext cx="2480149" cy="1728861"/>
              <a:chOff x="4526674" y="1857800"/>
              <a:chExt cx="2480149" cy="1728861"/>
            </a:xfrm>
          </p:grpSpPr>
          <p:grpSp>
            <p:nvGrpSpPr>
              <p:cNvPr id="582" name="Google Shape;582;p43"/>
              <p:cNvGrpSpPr/>
              <p:nvPr/>
            </p:nvGrpSpPr>
            <p:grpSpPr>
              <a:xfrm>
                <a:off x="4808316" y="2800065"/>
                <a:ext cx="92400" cy="411825"/>
                <a:chOff x="845575" y="2563700"/>
                <a:chExt cx="92400" cy="411825"/>
              </a:xfrm>
            </p:grpSpPr>
            <p:cxnSp>
              <p:nvCxnSpPr>
                <p:cNvPr id="583" name="Google Shape;583;p43"/>
                <p:cNvCxnSpPr/>
                <p:nvPr/>
              </p:nvCxnSpPr>
              <p:spPr>
                <a:xfrm>
                  <a:off x="891775" y="2616125"/>
                  <a:ext cx="0" cy="359400"/>
                </a:xfrm>
                <a:prstGeom prst="straightConnector1">
                  <a:avLst/>
                </a:prstGeom>
                <a:noFill/>
                <a:ln w="9525" cap="flat" cmpd="sng">
                  <a:solidFill>
                    <a:schemeClr val="dk2"/>
                  </a:solidFill>
                  <a:prstDash val="solid"/>
                  <a:round/>
                  <a:headEnd type="none" w="sm" len="sm"/>
                  <a:tailEnd type="none" w="sm" len="sm"/>
                </a:ln>
              </p:spPr>
            </p:cxnSp>
            <p:sp>
              <p:nvSpPr>
                <p:cNvPr id="584" name="Google Shape;584;p43"/>
                <p:cNvSpPr/>
                <p:nvPr/>
              </p:nvSpPr>
              <p:spPr>
                <a:xfrm>
                  <a:off x="845575" y="2563700"/>
                  <a:ext cx="92400" cy="92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43"/>
              <p:cNvSpPr txBox="1"/>
              <p:nvPr/>
            </p:nvSpPr>
            <p:spPr>
              <a:xfrm>
                <a:off x="4526674" y="3215261"/>
                <a:ext cx="9396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chemeClr val="dk2"/>
                    </a:solidFill>
                    <a:latin typeface="Montserrat"/>
                    <a:ea typeface="Montserrat"/>
                    <a:cs typeface="Montserrat"/>
                    <a:sym typeface="Montserrat"/>
                  </a:rPr>
                  <a:t>WEEK 3</a:t>
                </a:r>
                <a:endParaRPr sz="1200" b="1">
                  <a:solidFill>
                    <a:schemeClr val="dk2"/>
                  </a:solidFill>
                  <a:latin typeface="Montserrat"/>
                  <a:ea typeface="Montserrat"/>
                  <a:cs typeface="Montserrat"/>
                  <a:sym typeface="Montserrat"/>
                </a:endParaRPr>
              </a:p>
            </p:txBody>
          </p:sp>
          <p:sp>
            <p:nvSpPr>
              <p:cNvPr id="586" name="Google Shape;586;p43"/>
              <p:cNvSpPr txBox="1"/>
              <p:nvPr/>
            </p:nvSpPr>
            <p:spPr>
              <a:xfrm>
                <a:off x="4753223" y="18578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1"/>
                    </a:solidFill>
                    <a:latin typeface="Montserrat"/>
                    <a:ea typeface="Montserrat"/>
                    <a:cs typeface="Montserrat"/>
                    <a:sym typeface="Montserrat"/>
                  </a:rPr>
                  <a:t>Increasing the efficiency </a:t>
                </a:r>
                <a:endParaRPr sz="10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000" b="1">
                  <a:solidFill>
                    <a:schemeClr val="dk1"/>
                  </a:solidFill>
                  <a:latin typeface="Montserrat"/>
                  <a:ea typeface="Montserrat"/>
                  <a:cs typeface="Montserrat"/>
                  <a:sym typeface="Montserrat"/>
                </a:endParaRPr>
              </a:p>
              <a:p>
                <a:pPr marL="0" lvl="0" indent="0" algn="l" rtl="0">
                  <a:spcBef>
                    <a:spcPts val="0"/>
                  </a:spcBef>
                  <a:spcAft>
                    <a:spcPts val="1600"/>
                  </a:spcAft>
                  <a:buNone/>
                </a:pPr>
                <a:r>
                  <a:rPr lang="en" sz="1000">
                    <a:solidFill>
                      <a:schemeClr val="dk1"/>
                    </a:solidFill>
                    <a:latin typeface="Montserrat"/>
                    <a:ea typeface="Montserrat"/>
                    <a:cs typeface="Montserrat"/>
                    <a:sym typeface="Montserrat"/>
                  </a:rPr>
                  <a:t>We're trying to increase the accuracy and efficiency of the model so we can get better       prediction results.</a:t>
                </a:r>
                <a:endParaRPr sz="1000" b="1">
                  <a:solidFill>
                    <a:schemeClr val="dk1"/>
                  </a:solidFill>
                  <a:latin typeface="Montserrat"/>
                  <a:ea typeface="Montserrat"/>
                  <a:cs typeface="Montserrat"/>
                  <a:sym typeface="Montserrat"/>
                </a:endParaRPr>
              </a:p>
            </p:txBody>
          </p:sp>
        </p:grpSp>
      </p:grpSp>
      <p:grpSp>
        <p:nvGrpSpPr>
          <p:cNvPr id="587" name="Google Shape;587;p43"/>
          <p:cNvGrpSpPr/>
          <p:nvPr/>
        </p:nvGrpSpPr>
        <p:grpSpPr>
          <a:xfrm>
            <a:off x="6422846" y="2709725"/>
            <a:ext cx="2721154" cy="1735651"/>
            <a:chOff x="6435796" y="2702599"/>
            <a:chExt cx="2721154" cy="1735651"/>
          </a:xfrm>
        </p:grpSpPr>
        <p:sp>
          <p:nvSpPr>
            <p:cNvPr id="588" name="Google Shape;588;p43"/>
            <p:cNvSpPr/>
            <p:nvPr/>
          </p:nvSpPr>
          <p:spPr>
            <a:xfrm>
              <a:off x="6807650" y="3079475"/>
              <a:ext cx="2349300" cy="13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43"/>
            <p:cNvGrpSpPr/>
            <p:nvPr/>
          </p:nvGrpSpPr>
          <p:grpSpPr>
            <a:xfrm>
              <a:off x="6435796" y="2702599"/>
              <a:ext cx="2494577" cy="1735651"/>
              <a:chOff x="6435796" y="2702599"/>
              <a:chExt cx="2494577" cy="1735651"/>
            </a:xfrm>
          </p:grpSpPr>
          <p:grpSp>
            <p:nvGrpSpPr>
              <p:cNvPr id="590" name="Google Shape;590;p43"/>
              <p:cNvGrpSpPr/>
              <p:nvPr/>
            </p:nvGrpSpPr>
            <p:grpSpPr>
              <a:xfrm rot="10800000">
                <a:off x="6760035" y="3079467"/>
                <a:ext cx="92400" cy="411825"/>
                <a:chOff x="2070100" y="2563700"/>
                <a:chExt cx="92400" cy="411825"/>
              </a:xfrm>
            </p:grpSpPr>
            <p:cxnSp>
              <p:nvCxnSpPr>
                <p:cNvPr id="591" name="Google Shape;591;p43"/>
                <p:cNvCxnSpPr/>
                <p:nvPr/>
              </p:nvCxnSpPr>
              <p:spPr>
                <a:xfrm>
                  <a:off x="2116300" y="2616125"/>
                  <a:ext cx="0" cy="359400"/>
                </a:xfrm>
                <a:prstGeom prst="straightConnector1">
                  <a:avLst/>
                </a:prstGeom>
                <a:noFill/>
                <a:ln w="9525" cap="flat" cmpd="sng">
                  <a:solidFill>
                    <a:schemeClr val="dk1"/>
                  </a:solidFill>
                  <a:prstDash val="solid"/>
                  <a:round/>
                  <a:headEnd type="none" w="sm" len="sm"/>
                  <a:tailEnd type="none" w="sm" len="sm"/>
                </a:ln>
              </p:spPr>
            </p:cxnSp>
            <p:sp>
              <p:nvSpPr>
                <p:cNvPr id="592" name="Google Shape;592;p43"/>
                <p:cNvSpPr/>
                <p:nvPr/>
              </p:nvSpPr>
              <p:spPr>
                <a:xfrm>
                  <a:off x="2070100" y="2563700"/>
                  <a:ext cx="92400" cy="92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43"/>
              <p:cNvSpPr txBox="1"/>
              <p:nvPr/>
            </p:nvSpPr>
            <p:spPr>
              <a:xfrm>
                <a:off x="6435796" y="2702599"/>
                <a:ext cx="1046100" cy="37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chemeClr val="dk1"/>
                    </a:solidFill>
                    <a:latin typeface="Montserrat"/>
                    <a:ea typeface="Montserrat"/>
                    <a:cs typeface="Montserrat"/>
                    <a:sym typeface="Montserrat"/>
                  </a:rPr>
                  <a:t>WEEK 4</a:t>
                </a:r>
                <a:endParaRPr sz="1200" b="1">
                  <a:solidFill>
                    <a:schemeClr val="dk1"/>
                  </a:solidFill>
                  <a:latin typeface="Montserrat"/>
                  <a:ea typeface="Montserrat"/>
                  <a:cs typeface="Montserrat"/>
                  <a:sym typeface="Montserrat"/>
                </a:endParaRPr>
              </a:p>
            </p:txBody>
          </p:sp>
          <p:sp>
            <p:nvSpPr>
              <p:cNvPr id="594" name="Google Shape;594;p43"/>
              <p:cNvSpPr txBox="1"/>
              <p:nvPr/>
            </p:nvSpPr>
            <p:spPr>
              <a:xfrm>
                <a:off x="6676773"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Montserrat"/>
                    <a:ea typeface="Montserrat"/>
                    <a:cs typeface="Montserrat"/>
                    <a:sym typeface="Montserrat"/>
                  </a:rPr>
                  <a:t>Building an implementable solution</a:t>
                </a:r>
                <a:endParaRPr sz="11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100" b="1">
                  <a:solidFill>
                    <a:schemeClr val="dk1"/>
                  </a:solidFill>
                  <a:latin typeface="Montserrat"/>
                  <a:ea typeface="Montserrat"/>
                  <a:cs typeface="Montserrat"/>
                  <a:sym typeface="Montserrat"/>
                </a:endParaRPr>
              </a:p>
              <a:p>
                <a:pPr marL="0" lvl="0" indent="0" algn="l" rtl="0">
                  <a:spcBef>
                    <a:spcPts val="0"/>
                  </a:spcBef>
                  <a:spcAft>
                    <a:spcPts val="1600"/>
                  </a:spcAft>
                  <a:buNone/>
                </a:pPr>
                <a:r>
                  <a:rPr lang="en" sz="1100">
                    <a:solidFill>
                      <a:schemeClr val="dk1"/>
                    </a:solidFill>
                    <a:latin typeface="Montserrat"/>
                    <a:ea typeface="Montserrat"/>
                    <a:cs typeface="Montserrat"/>
                    <a:sym typeface="Montserrat"/>
                  </a:rPr>
                  <a:t>We're working on building an implementable version so we can effectively demonstrate the working of the product.</a:t>
                </a:r>
                <a:endParaRPr sz="1100" b="1">
                  <a:solidFill>
                    <a:schemeClr val="dk1"/>
                  </a:solidFill>
                  <a:latin typeface="Montserrat"/>
                  <a:ea typeface="Montserrat"/>
                  <a:cs typeface="Montserrat"/>
                  <a:sym typeface="Montserrat"/>
                </a:endParaRPr>
              </a:p>
            </p:txBody>
          </p:sp>
        </p:grpSp>
      </p:grpSp>
      <p:grpSp>
        <p:nvGrpSpPr>
          <p:cNvPr id="595" name="Google Shape;595;p43"/>
          <p:cNvGrpSpPr/>
          <p:nvPr/>
        </p:nvGrpSpPr>
        <p:grpSpPr>
          <a:xfrm>
            <a:off x="483041" y="1864926"/>
            <a:ext cx="2580731" cy="1728863"/>
            <a:chOff x="495991" y="1857800"/>
            <a:chExt cx="2580731" cy="1728863"/>
          </a:xfrm>
        </p:grpSpPr>
        <p:sp>
          <p:nvSpPr>
            <p:cNvPr id="596" name="Google Shape;596;p43"/>
            <p:cNvSpPr/>
            <p:nvPr/>
          </p:nvSpPr>
          <p:spPr>
            <a:xfrm>
              <a:off x="932600" y="3079475"/>
              <a:ext cx="1958400" cy="13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43"/>
            <p:cNvGrpSpPr/>
            <p:nvPr/>
          </p:nvGrpSpPr>
          <p:grpSpPr>
            <a:xfrm>
              <a:off x="495991" y="1857800"/>
              <a:ext cx="2580731" cy="1728863"/>
              <a:chOff x="495991" y="1857800"/>
              <a:chExt cx="2580731" cy="1728863"/>
            </a:xfrm>
          </p:grpSpPr>
          <p:sp>
            <p:nvSpPr>
              <p:cNvPr id="598" name="Google Shape;598;p43"/>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chemeClr val="accent6"/>
                    </a:solidFill>
                    <a:latin typeface="Montserrat"/>
                    <a:ea typeface="Montserrat"/>
                    <a:cs typeface="Montserrat"/>
                    <a:sym typeface="Montserrat"/>
                  </a:rPr>
                  <a:t>WEEK 1</a:t>
                </a:r>
                <a:endParaRPr sz="1200" b="1">
                  <a:solidFill>
                    <a:schemeClr val="accent6"/>
                  </a:solidFill>
                  <a:latin typeface="Montserrat"/>
                  <a:ea typeface="Montserrat"/>
                  <a:cs typeface="Montserrat"/>
                  <a:sym typeface="Montserrat"/>
                </a:endParaRPr>
              </a:p>
            </p:txBody>
          </p:sp>
          <p:grpSp>
            <p:nvGrpSpPr>
              <p:cNvPr id="599" name="Google Shape;599;p43"/>
              <p:cNvGrpSpPr/>
              <p:nvPr/>
            </p:nvGrpSpPr>
            <p:grpSpPr>
              <a:xfrm>
                <a:off x="881025" y="2800065"/>
                <a:ext cx="92400" cy="411825"/>
                <a:chOff x="845575" y="2563700"/>
                <a:chExt cx="92400" cy="411825"/>
              </a:xfrm>
            </p:grpSpPr>
            <p:cxnSp>
              <p:nvCxnSpPr>
                <p:cNvPr id="600" name="Google Shape;600;p43"/>
                <p:cNvCxnSpPr/>
                <p:nvPr/>
              </p:nvCxnSpPr>
              <p:spPr>
                <a:xfrm>
                  <a:off x="891775" y="2616125"/>
                  <a:ext cx="0" cy="359400"/>
                </a:xfrm>
                <a:prstGeom prst="straightConnector1">
                  <a:avLst/>
                </a:prstGeom>
                <a:noFill/>
                <a:ln w="9525" cap="flat" cmpd="sng">
                  <a:solidFill>
                    <a:schemeClr val="accent6"/>
                  </a:solidFill>
                  <a:prstDash val="solid"/>
                  <a:round/>
                  <a:headEnd type="none" w="sm" len="sm"/>
                  <a:tailEnd type="none" w="sm" len="sm"/>
                </a:ln>
              </p:spPr>
            </p:cxnSp>
            <p:sp>
              <p:nvSpPr>
                <p:cNvPr id="601" name="Google Shape;601;p43"/>
                <p:cNvSpPr/>
                <p:nvPr/>
              </p:nvSpPr>
              <p:spPr>
                <a:xfrm>
                  <a:off x="845575" y="2563700"/>
                  <a:ext cx="92400" cy="92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3"/>
              <p:cNvSpPr txBox="1"/>
              <p:nvPr/>
            </p:nvSpPr>
            <p:spPr>
              <a:xfrm>
                <a:off x="823122" y="18578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Montserrat"/>
                    <a:ea typeface="Montserrat"/>
                    <a:cs typeface="Montserrat"/>
                    <a:sym typeface="Montserrat"/>
                  </a:rPr>
                  <a:t>Research &amp; Ideation-</a:t>
                </a:r>
                <a:endParaRPr sz="12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200">
                  <a:solidFill>
                    <a:schemeClr val="dk1"/>
                  </a:solidFill>
                  <a:latin typeface="Montserrat"/>
                  <a:ea typeface="Montserrat"/>
                  <a:cs typeface="Montserrat"/>
                  <a:sym typeface="Montserrat"/>
                </a:endParaRPr>
              </a:p>
              <a:p>
                <a:pPr marL="0" lvl="0" indent="0" algn="l" rtl="0">
                  <a:spcBef>
                    <a:spcPts val="0"/>
                  </a:spcBef>
                  <a:spcAft>
                    <a:spcPts val="0"/>
                  </a:spcAft>
                  <a:buNone/>
                </a:pPr>
                <a:r>
                  <a:rPr lang="en" sz="1200">
                    <a:solidFill>
                      <a:schemeClr val="dk1"/>
                    </a:solidFill>
                    <a:latin typeface="Montserrat"/>
                    <a:ea typeface="Montserrat"/>
                    <a:cs typeface="Montserrat"/>
                    <a:sym typeface="Montserrat"/>
                  </a:rPr>
                  <a:t>Research into the the available avenues that could be worked on.</a:t>
                </a:r>
                <a:endParaRPr sz="1200" b="1">
                  <a:solidFill>
                    <a:schemeClr val="dk1"/>
                  </a:solidFill>
                  <a:latin typeface="Montserrat"/>
                  <a:ea typeface="Montserrat"/>
                  <a:cs typeface="Montserrat"/>
                  <a:sym typeface="Montserrat"/>
                </a:endParaRPr>
              </a:p>
            </p:txBody>
          </p:sp>
        </p:grpSp>
      </p:grpSp>
      <p:grpSp>
        <p:nvGrpSpPr>
          <p:cNvPr id="603" name="Google Shape;603;p43"/>
          <p:cNvGrpSpPr/>
          <p:nvPr/>
        </p:nvGrpSpPr>
        <p:grpSpPr>
          <a:xfrm>
            <a:off x="2512651" y="2709725"/>
            <a:ext cx="2501350" cy="1735651"/>
            <a:chOff x="2525601" y="2702599"/>
            <a:chExt cx="2501350" cy="1735651"/>
          </a:xfrm>
        </p:grpSpPr>
        <p:sp>
          <p:nvSpPr>
            <p:cNvPr id="604" name="Google Shape;604;p43"/>
            <p:cNvSpPr/>
            <p:nvPr/>
          </p:nvSpPr>
          <p:spPr>
            <a:xfrm>
              <a:off x="2890952" y="3079475"/>
              <a:ext cx="1958400" cy="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43"/>
            <p:cNvGrpSpPr/>
            <p:nvPr/>
          </p:nvGrpSpPr>
          <p:grpSpPr>
            <a:xfrm>
              <a:off x="2525601" y="2702599"/>
              <a:ext cx="2501350" cy="1735651"/>
              <a:chOff x="2525601" y="2702599"/>
              <a:chExt cx="2501350" cy="1735651"/>
            </a:xfrm>
          </p:grpSpPr>
          <p:sp>
            <p:nvSpPr>
              <p:cNvPr id="606" name="Google Shape;606;p43"/>
              <p:cNvSpPr txBox="1"/>
              <p:nvPr/>
            </p:nvSpPr>
            <p:spPr>
              <a:xfrm>
                <a:off x="2525601" y="2702599"/>
                <a:ext cx="858000" cy="35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chemeClr val="accent1"/>
                    </a:solidFill>
                    <a:latin typeface="Montserrat"/>
                    <a:ea typeface="Montserrat"/>
                    <a:cs typeface="Montserrat"/>
                    <a:sym typeface="Montserrat"/>
                  </a:rPr>
                  <a:t>WEEK 2</a:t>
                </a:r>
                <a:endParaRPr sz="1200" b="1">
                  <a:solidFill>
                    <a:schemeClr val="accent1"/>
                  </a:solidFill>
                  <a:latin typeface="Montserrat"/>
                  <a:ea typeface="Montserrat"/>
                  <a:cs typeface="Montserrat"/>
                  <a:sym typeface="Montserrat"/>
                </a:endParaRPr>
              </a:p>
            </p:txBody>
          </p:sp>
          <p:grpSp>
            <p:nvGrpSpPr>
              <p:cNvPr id="607" name="Google Shape;607;p43"/>
              <p:cNvGrpSpPr/>
              <p:nvPr/>
            </p:nvGrpSpPr>
            <p:grpSpPr>
              <a:xfrm rot="10800000">
                <a:off x="2849073" y="3079467"/>
                <a:ext cx="92400" cy="411825"/>
                <a:chOff x="2070100" y="2563700"/>
                <a:chExt cx="92400" cy="411825"/>
              </a:xfrm>
            </p:grpSpPr>
            <p:cxnSp>
              <p:nvCxnSpPr>
                <p:cNvPr id="608" name="Google Shape;608;p43"/>
                <p:cNvCxnSpPr/>
                <p:nvPr/>
              </p:nvCxnSpPr>
              <p:spPr>
                <a:xfrm>
                  <a:off x="2116300" y="2616125"/>
                  <a:ext cx="0" cy="359400"/>
                </a:xfrm>
                <a:prstGeom prst="straightConnector1">
                  <a:avLst/>
                </a:prstGeom>
                <a:noFill/>
                <a:ln w="9525" cap="flat" cmpd="sng">
                  <a:solidFill>
                    <a:schemeClr val="accent1"/>
                  </a:solidFill>
                  <a:prstDash val="solid"/>
                  <a:round/>
                  <a:headEnd type="none" w="sm" len="sm"/>
                  <a:tailEnd type="none" w="sm" len="sm"/>
                </a:ln>
              </p:spPr>
            </p:cxnSp>
            <p:sp>
              <p:nvSpPr>
                <p:cNvPr id="609" name="Google Shape;609;p43"/>
                <p:cNvSpPr/>
                <p:nvPr/>
              </p:nvSpPr>
              <p:spPr>
                <a:xfrm>
                  <a:off x="2070100" y="2563700"/>
                  <a:ext cx="92400" cy="9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43"/>
              <p:cNvSpPr txBox="1"/>
              <p:nvPr/>
            </p:nvSpPr>
            <p:spPr>
              <a:xfrm>
                <a:off x="2773350"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Montserrat"/>
                    <a:ea typeface="Montserrat"/>
                    <a:cs typeface="Montserrat"/>
                    <a:sym typeface="Montserrat"/>
                  </a:rPr>
                  <a:t>Smoothing out the technical details</a:t>
                </a:r>
                <a:endParaRPr sz="12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dk1"/>
                  </a:solidFill>
                  <a:latin typeface="Montserrat"/>
                  <a:ea typeface="Montserrat"/>
                  <a:cs typeface="Montserrat"/>
                  <a:sym typeface="Montserrat"/>
                </a:endParaRPr>
              </a:p>
              <a:p>
                <a:pPr marL="0" lvl="0" indent="0" algn="l" rtl="0">
                  <a:spcBef>
                    <a:spcPts val="0"/>
                  </a:spcBef>
                  <a:spcAft>
                    <a:spcPts val="1600"/>
                  </a:spcAft>
                  <a:buNone/>
                </a:pPr>
                <a:r>
                  <a:rPr lang="en" sz="1200">
                    <a:solidFill>
                      <a:schemeClr val="dk1"/>
                    </a:solidFill>
                    <a:latin typeface="Montserrat"/>
                    <a:ea typeface="Montserrat"/>
                    <a:cs typeface="Montserrat"/>
                    <a:sym typeface="Montserrat"/>
                  </a:rPr>
                  <a:t>Verifying errors (if any) in code and polishing out the Snort ruleset Database.</a:t>
                </a:r>
                <a:endParaRPr sz="1200">
                  <a:solidFill>
                    <a:schemeClr val="dk1"/>
                  </a:solidFill>
                  <a:latin typeface="Montserrat"/>
                  <a:ea typeface="Montserrat"/>
                  <a:cs typeface="Montserrat"/>
                  <a:sym typeface="Montserrat"/>
                </a:endParaRPr>
              </a:p>
            </p:txBody>
          </p:sp>
        </p:grpSp>
      </p:grpSp>
      <p:sp>
        <p:nvSpPr>
          <p:cNvPr id="611" name="Google Shape;611;p43"/>
          <p:cNvSpPr txBox="1"/>
          <p:nvPr/>
        </p:nvSpPr>
        <p:spPr>
          <a:xfrm>
            <a:off x="2731950" y="994825"/>
            <a:ext cx="27213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latin typeface="Lato"/>
                <a:ea typeface="Lato"/>
                <a:cs typeface="Lato"/>
                <a:sym typeface="Lato"/>
              </a:rPr>
              <a:t>Remaining Aspects : - </a:t>
            </a:r>
            <a:endParaRPr sz="1800" b="1" i="1">
              <a:latin typeface="Lato"/>
              <a:ea typeface="Lato"/>
              <a:cs typeface="Lato"/>
              <a:sym typeface="Lato"/>
            </a:endParaRPr>
          </a:p>
        </p:txBody>
      </p:sp>
      <p:pic>
        <p:nvPicPr>
          <p:cNvPr id="612" name="Google Shape;612;p43"/>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p:nvPr>
        </p:nvSpPr>
        <p:spPr>
          <a:xfrm>
            <a:off x="0" y="365749"/>
            <a:ext cx="4115100" cy="628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a:solidFill>
                  <a:srgbClr val="20124D"/>
                </a:solidFill>
                <a:latin typeface="Verdana"/>
                <a:ea typeface="Verdana"/>
                <a:cs typeface="Verdana"/>
                <a:sym typeface="Verdana"/>
              </a:rPr>
              <a:t>Novelty in our Idea</a:t>
            </a:r>
            <a:r>
              <a:rPr lang="en" sz="2500">
                <a:latin typeface="Verdana"/>
                <a:ea typeface="Verdana"/>
                <a:cs typeface="Verdana"/>
                <a:sym typeface="Verdana"/>
              </a:rPr>
              <a:t> </a:t>
            </a:r>
            <a:endParaRPr sz="2500">
              <a:latin typeface="Verdana"/>
              <a:ea typeface="Verdana"/>
              <a:cs typeface="Verdana"/>
              <a:sym typeface="Verdana"/>
            </a:endParaRPr>
          </a:p>
        </p:txBody>
      </p:sp>
      <p:sp>
        <p:nvSpPr>
          <p:cNvPr id="618" name="Google Shape;618;p44"/>
          <p:cNvSpPr txBox="1">
            <a:spLocks noGrp="1"/>
          </p:cNvSpPr>
          <p:nvPr>
            <p:ph type="body" idx="1"/>
          </p:nvPr>
        </p:nvSpPr>
        <p:spPr>
          <a:xfrm>
            <a:off x="303275" y="1324150"/>
            <a:ext cx="4115100" cy="276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i="1">
                <a:latin typeface="Playfair Display"/>
                <a:ea typeface="Playfair Display"/>
                <a:cs typeface="Playfair Display"/>
                <a:sym typeface="Playfair Display"/>
              </a:rPr>
              <a:t>We're consistently trying to improve the accuracy of our model which will result in less chance of false positives thereby</a:t>
            </a:r>
            <a:endParaRPr i="1">
              <a:latin typeface="Playfair Display"/>
              <a:ea typeface="Playfair Display"/>
              <a:cs typeface="Playfair Display"/>
              <a:sym typeface="Playfair Display"/>
            </a:endParaRPr>
          </a:p>
          <a:p>
            <a:pPr marL="0" lvl="0" indent="0" algn="l" rtl="0">
              <a:spcBef>
                <a:spcPts val="600"/>
              </a:spcBef>
              <a:spcAft>
                <a:spcPts val="0"/>
              </a:spcAft>
              <a:buNone/>
            </a:pPr>
            <a:r>
              <a:rPr lang="en" i="1">
                <a:latin typeface="Playfair Display"/>
                <a:ea typeface="Playfair Display"/>
                <a:cs typeface="Playfair Display"/>
                <a:sym typeface="Playfair Display"/>
              </a:rPr>
              <a:t>improving the speed and consistency of prediction and giving users peace of mind.</a:t>
            </a:r>
            <a:endParaRPr i="1">
              <a:latin typeface="Playfair Display"/>
              <a:ea typeface="Playfair Display"/>
              <a:cs typeface="Playfair Display"/>
              <a:sym typeface="Playfair Display"/>
            </a:endParaRPr>
          </a:p>
        </p:txBody>
      </p:sp>
      <p:sp>
        <p:nvSpPr>
          <p:cNvPr id="619" name="Google Shape;619;p4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620" name="Google Shape;620;p44"/>
          <p:cNvPicPr preferRelativeResize="0"/>
          <p:nvPr/>
        </p:nvPicPr>
        <p:blipFill>
          <a:blip r:embed="rId3">
            <a:alphaModFix/>
          </a:blip>
          <a:stretch>
            <a:fillRect/>
          </a:stretch>
        </p:blipFill>
        <p:spPr>
          <a:xfrm>
            <a:off x="4634025" y="1399850"/>
            <a:ext cx="4214049" cy="2562300"/>
          </a:xfrm>
          <a:prstGeom prst="rect">
            <a:avLst/>
          </a:prstGeom>
          <a:noFill/>
          <a:ln>
            <a:noFill/>
          </a:ln>
          <a:effectLst>
            <a:outerShdw blurRad="171450" dist="57150" dir="5400000" algn="bl" rotWithShape="0">
              <a:schemeClr val="dk1">
                <a:alpha val="19000"/>
              </a:schemeClr>
            </a:outerShdw>
          </a:effectLst>
        </p:spPr>
      </p:pic>
      <p:pic>
        <p:nvPicPr>
          <p:cNvPr id="621" name="Google Shape;621;p44"/>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625"/>
        <p:cNvGrpSpPr/>
        <p:nvPr/>
      </p:nvGrpSpPr>
      <p:grpSpPr>
        <a:xfrm>
          <a:off x="0" y="0"/>
          <a:ext cx="0" cy="0"/>
          <a:chOff x="0" y="0"/>
          <a:chExt cx="0" cy="0"/>
        </a:xfrm>
      </p:grpSpPr>
      <p:sp>
        <p:nvSpPr>
          <p:cNvPr id="626" name="Google Shape;626;p45"/>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lt1"/>
          </a:solidFill>
          <a:ln>
            <a:noFill/>
          </a:ln>
          <a:effectLst>
            <a:outerShdw blurRad="2000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txBox="1">
            <a:spLocks noGrp="1"/>
          </p:cNvSpPr>
          <p:nvPr>
            <p:ph type="title"/>
          </p:nvPr>
        </p:nvSpPr>
        <p:spPr>
          <a:xfrm>
            <a:off x="776450" y="227550"/>
            <a:ext cx="38832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500">
                <a:solidFill>
                  <a:srgbClr val="20124D"/>
                </a:solidFill>
                <a:latin typeface="Verdana"/>
                <a:ea typeface="Verdana"/>
                <a:cs typeface="Verdana"/>
                <a:sym typeface="Verdana"/>
              </a:rPr>
              <a:t>CONCLUDING NOTE</a:t>
            </a:r>
            <a:endParaRPr sz="2500">
              <a:solidFill>
                <a:srgbClr val="20124D"/>
              </a:solidFill>
              <a:latin typeface="Verdana"/>
              <a:ea typeface="Verdana"/>
              <a:cs typeface="Verdana"/>
              <a:sym typeface="Verdana"/>
            </a:endParaRPr>
          </a:p>
        </p:txBody>
      </p:sp>
      <p:sp>
        <p:nvSpPr>
          <p:cNvPr id="628" name="Google Shape;628;p4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34</a:t>
            </a:fld>
            <a:endParaRPr>
              <a:solidFill>
                <a:schemeClr val="lt1"/>
              </a:solidFill>
            </a:endParaRPr>
          </a:p>
        </p:txBody>
      </p:sp>
      <p:sp>
        <p:nvSpPr>
          <p:cNvPr id="629" name="Google Shape;629;p45"/>
          <p:cNvSpPr txBox="1"/>
          <p:nvPr/>
        </p:nvSpPr>
        <p:spPr>
          <a:xfrm>
            <a:off x="776450" y="1585731"/>
            <a:ext cx="7453200" cy="324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i="1">
                <a:latin typeface="Playfair Display"/>
                <a:ea typeface="Playfair Display"/>
                <a:cs typeface="Playfair Display"/>
                <a:sym typeface="Playfair Display"/>
              </a:rPr>
              <a:t>We hope to have a significant impact in this technology niche which hasn't seen any groundbreaking innovation in the past couple of years, accelerated fault discovery and matching and protection against future attacks can bring immunity to thousands of sites and apps coming under cyber attacks everyday.</a:t>
            </a:r>
            <a:endParaRPr sz="2400" i="1">
              <a:latin typeface="Playfair Display"/>
              <a:ea typeface="Playfair Display"/>
              <a:cs typeface="Playfair Display"/>
              <a:sym typeface="Playfair Display"/>
            </a:endParaRPr>
          </a:p>
        </p:txBody>
      </p:sp>
      <p:pic>
        <p:nvPicPr>
          <p:cNvPr id="630" name="Google Shape;630;p45"/>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634"/>
        <p:cNvGrpSpPr/>
        <p:nvPr/>
      </p:nvGrpSpPr>
      <p:grpSpPr>
        <a:xfrm>
          <a:off x="0" y="0"/>
          <a:ext cx="0" cy="0"/>
          <a:chOff x="0" y="0"/>
          <a:chExt cx="0" cy="0"/>
        </a:xfrm>
      </p:grpSpPr>
      <p:sp>
        <p:nvSpPr>
          <p:cNvPr id="635" name="Google Shape;635;p46"/>
          <p:cNvSpPr/>
          <p:nvPr/>
        </p:nvSpPr>
        <p:spPr>
          <a:xfrm>
            <a:off x="2612651" y="609052"/>
            <a:ext cx="4930902" cy="383876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dk1"/>
          </a:solidFill>
          <a:ln>
            <a:noFill/>
          </a:ln>
          <a:effectLst>
            <a:outerShdw blurRad="171450" dist="381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6"/>
          <p:cNvSpPr/>
          <p:nvPr/>
        </p:nvSpPr>
        <p:spPr>
          <a:xfrm>
            <a:off x="2818950" y="794713"/>
            <a:ext cx="4518300" cy="288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900" b="1" u="sng">
                <a:solidFill>
                  <a:srgbClr val="0000FF"/>
                </a:solidFill>
                <a:hlinkClick r:id="rId3">
                  <a:extLst>
                    <a:ext uri="{A12FA001-AC4F-418D-AE19-62706E023703}">
                      <ahyp:hlinkClr xmlns:ahyp="http://schemas.microsoft.com/office/drawing/2018/hyperlinkcolor" val="tx"/>
                    </a:ext>
                  </a:extLst>
                </a:hlinkClick>
              </a:rPr>
              <a:t>https://github.com/chirag-ganguli/ProjectReviewSem0x3Scr</a:t>
            </a:r>
            <a:endParaRPr sz="1900" b="1" u="sng">
              <a:solidFill>
                <a:srgbClr val="0000FF"/>
              </a:solidFill>
            </a:endParaRPr>
          </a:p>
        </p:txBody>
      </p:sp>
      <p:sp>
        <p:nvSpPr>
          <p:cNvPr id="637" name="Google Shape;637;p4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638" name="Google Shape;638;p46"/>
          <p:cNvSpPr txBox="1">
            <a:spLocks noGrp="1"/>
          </p:cNvSpPr>
          <p:nvPr>
            <p:ph type="body" idx="4294967295"/>
          </p:nvPr>
        </p:nvSpPr>
        <p:spPr>
          <a:xfrm>
            <a:off x="457200" y="959625"/>
            <a:ext cx="1562100" cy="26241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a:solidFill>
                  <a:srgbClr val="20124D"/>
                </a:solidFill>
                <a:latin typeface="Merriweather"/>
                <a:ea typeface="Merriweather"/>
                <a:cs typeface="Merriweather"/>
                <a:sym typeface="Merriweather"/>
              </a:rPr>
              <a:t>Our Project Scratch Model Training can be found @</a:t>
            </a:r>
            <a:endParaRPr sz="100">
              <a:solidFill>
                <a:srgbClr val="20124D"/>
              </a:solidFill>
            </a:endParaRPr>
          </a:p>
        </p:txBody>
      </p:sp>
      <p:pic>
        <p:nvPicPr>
          <p:cNvPr id="639" name="Google Shape;639;p46"/>
          <p:cNvPicPr preferRelativeResize="0"/>
          <p:nvPr/>
        </p:nvPicPr>
        <p:blipFill>
          <a:blip r:embed="rId4">
            <a:alphaModFix/>
          </a:blip>
          <a:stretch>
            <a:fillRect/>
          </a:stretch>
        </p:blipFill>
        <p:spPr>
          <a:xfrm>
            <a:off x="4545450" y="1096225"/>
            <a:ext cx="1186525" cy="1186525"/>
          </a:xfrm>
          <a:prstGeom prst="rect">
            <a:avLst/>
          </a:prstGeom>
          <a:noFill/>
          <a:ln>
            <a:noFill/>
          </a:ln>
        </p:spPr>
      </p:pic>
      <p:pic>
        <p:nvPicPr>
          <p:cNvPr id="640" name="Google Shape;640;p46"/>
          <p:cNvPicPr preferRelativeResize="0"/>
          <p:nvPr/>
        </p:nvPicPr>
        <p:blipFill>
          <a:blip r:embed="rId5">
            <a:alphaModFix/>
          </a:blip>
          <a:stretch>
            <a:fillRect/>
          </a:stretch>
        </p:blipFill>
        <p:spPr>
          <a:xfrm>
            <a:off x="8143875" y="0"/>
            <a:ext cx="1000125" cy="600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646" name="Google Shape;646;p47"/>
          <p:cNvSpPr txBox="1">
            <a:spLocks noGrp="1"/>
          </p:cNvSpPr>
          <p:nvPr>
            <p:ph type="subTitle" idx="4294967295"/>
          </p:nvPr>
        </p:nvSpPr>
        <p:spPr>
          <a:xfrm>
            <a:off x="5301200" y="1136775"/>
            <a:ext cx="3506700" cy="3597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500" b="1">
                <a:solidFill>
                  <a:srgbClr val="20124D"/>
                </a:solidFill>
                <a:latin typeface="Montserrat"/>
                <a:ea typeface="Montserrat"/>
                <a:cs typeface="Montserrat"/>
                <a:sym typeface="Montserrat"/>
              </a:rPr>
              <a:t>Group Members:-</a:t>
            </a:r>
            <a:endParaRPr sz="2500">
              <a:solidFill>
                <a:srgbClr val="20124D"/>
              </a:solidFill>
            </a:endParaRPr>
          </a:p>
          <a:p>
            <a:pPr marL="457200" lvl="0" indent="-355600" algn="l" rtl="0">
              <a:spcBef>
                <a:spcPts val="600"/>
              </a:spcBef>
              <a:spcAft>
                <a:spcPts val="0"/>
              </a:spcAft>
              <a:buSzPts val="2000"/>
              <a:buChar char="❑"/>
            </a:pPr>
            <a:r>
              <a:rPr lang="en" b="1">
                <a:latin typeface="Montserrat"/>
                <a:ea typeface="Montserrat"/>
                <a:cs typeface="Montserrat"/>
                <a:sym typeface="Montserrat"/>
              </a:rPr>
              <a:t>Subham Biswal </a:t>
            </a:r>
            <a:r>
              <a:rPr lang="en" i="1"/>
              <a:t>(19BCY10136)</a:t>
            </a:r>
            <a:endParaRPr i="1"/>
          </a:p>
          <a:p>
            <a:pPr marL="457200" lvl="0" indent="-355600" algn="l" rtl="0">
              <a:spcBef>
                <a:spcPts val="0"/>
              </a:spcBef>
              <a:spcAft>
                <a:spcPts val="0"/>
              </a:spcAft>
              <a:buSzPts val="2000"/>
              <a:buChar char="❑"/>
            </a:pPr>
            <a:r>
              <a:rPr lang="en" b="1">
                <a:latin typeface="Montserrat"/>
                <a:ea typeface="Montserrat"/>
                <a:cs typeface="Montserrat"/>
                <a:sym typeface="Montserrat"/>
              </a:rPr>
              <a:t>Faizan Khan </a:t>
            </a:r>
            <a:r>
              <a:rPr lang="en" i="1"/>
              <a:t>(19BCY10135)</a:t>
            </a:r>
            <a:endParaRPr i="1"/>
          </a:p>
          <a:p>
            <a:pPr marL="457200" lvl="0" indent="-355600" algn="l" rtl="0">
              <a:spcBef>
                <a:spcPts val="0"/>
              </a:spcBef>
              <a:spcAft>
                <a:spcPts val="0"/>
              </a:spcAft>
              <a:buSzPts val="2000"/>
              <a:buChar char="❑"/>
            </a:pPr>
            <a:r>
              <a:rPr lang="en" b="1">
                <a:latin typeface="Montserrat"/>
                <a:ea typeface="Montserrat"/>
                <a:cs typeface="Montserrat"/>
                <a:sym typeface="Montserrat"/>
              </a:rPr>
              <a:t>Chirag Ganguli </a:t>
            </a:r>
            <a:r>
              <a:rPr lang="en" i="1"/>
              <a:t>(19BCY10158)</a:t>
            </a:r>
            <a:endParaRPr i="1"/>
          </a:p>
          <a:p>
            <a:pPr marL="457200" lvl="0" indent="-355600" algn="l" rtl="0">
              <a:spcBef>
                <a:spcPts val="0"/>
              </a:spcBef>
              <a:spcAft>
                <a:spcPts val="0"/>
              </a:spcAft>
              <a:buSzPts val="2000"/>
              <a:buChar char="❑"/>
            </a:pPr>
            <a:r>
              <a:rPr lang="en" b="1">
                <a:latin typeface="Montserrat"/>
                <a:ea typeface="Montserrat"/>
                <a:cs typeface="Montserrat"/>
                <a:sym typeface="Montserrat"/>
              </a:rPr>
              <a:t>Blesson Biju Abraham </a:t>
            </a:r>
            <a:r>
              <a:rPr lang="en" i="1"/>
              <a:t>(19BCY10079)</a:t>
            </a:r>
            <a:endParaRPr i="1"/>
          </a:p>
        </p:txBody>
      </p:sp>
      <p:pic>
        <p:nvPicPr>
          <p:cNvPr id="647" name="Google Shape;647;p47"/>
          <p:cNvPicPr preferRelativeResize="0"/>
          <p:nvPr/>
        </p:nvPicPr>
        <p:blipFill>
          <a:blip r:embed="rId3">
            <a:alphaModFix/>
          </a:blip>
          <a:stretch>
            <a:fillRect/>
          </a:stretch>
        </p:blipFill>
        <p:spPr>
          <a:xfrm>
            <a:off x="142325" y="553688"/>
            <a:ext cx="4917900" cy="2151581"/>
          </a:xfrm>
          <a:prstGeom prst="rect">
            <a:avLst/>
          </a:prstGeom>
          <a:noFill/>
          <a:ln>
            <a:noFill/>
          </a:ln>
        </p:spPr>
      </p:pic>
      <p:pic>
        <p:nvPicPr>
          <p:cNvPr id="648" name="Google Shape;648;p47"/>
          <p:cNvPicPr preferRelativeResize="0"/>
          <p:nvPr/>
        </p:nvPicPr>
        <p:blipFill>
          <a:blip r:embed="rId4">
            <a:alphaModFix/>
          </a:blip>
          <a:stretch>
            <a:fillRect/>
          </a:stretch>
        </p:blipFill>
        <p:spPr>
          <a:xfrm>
            <a:off x="8143875" y="0"/>
            <a:ext cx="1000125" cy="60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5"/>
          <p:cNvSpPr txBox="1">
            <a:spLocks noGrp="1"/>
          </p:cNvSpPr>
          <p:nvPr>
            <p:ph type="title"/>
          </p:nvPr>
        </p:nvSpPr>
        <p:spPr>
          <a:xfrm>
            <a:off x="776450" y="308475"/>
            <a:ext cx="7671900" cy="838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latin typeface="Playfair Display"/>
                <a:ea typeface="Playfair Display"/>
                <a:cs typeface="Playfair Display"/>
                <a:sym typeface="Playfair Display"/>
              </a:rPr>
              <a:t>Main Types of IDS Based on Where They Discover Anomaly</a:t>
            </a:r>
            <a:endParaRPr>
              <a:solidFill>
                <a:srgbClr val="20124D"/>
              </a:solidFill>
            </a:endParaRPr>
          </a:p>
        </p:txBody>
      </p:sp>
      <p:sp>
        <p:nvSpPr>
          <p:cNvPr id="336" name="Google Shape;336;p15"/>
          <p:cNvSpPr txBox="1">
            <a:spLocks noGrp="1"/>
          </p:cNvSpPr>
          <p:nvPr>
            <p:ph type="body" idx="1"/>
          </p:nvPr>
        </p:nvSpPr>
        <p:spPr>
          <a:xfrm>
            <a:off x="776400" y="1388775"/>
            <a:ext cx="7591200" cy="3425700"/>
          </a:xfrm>
          <a:prstGeom prst="rect">
            <a:avLst/>
          </a:prstGeom>
        </p:spPr>
        <p:txBody>
          <a:bodyPr spcFirstLastPara="1" wrap="square" lIns="0" tIns="0" rIns="0" bIns="0" anchor="t" anchorCtr="0">
            <a:noAutofit/>
          </a:bodyPr>
          <a:lstStyle/>
          <a:p>
            <a:pPr marL="749300" lvl="0" indent="-342900" algn="l" rtl="0">
              <a:lnSpc>
                <a:spcPct val="218181"/>
              </a:lnSpc>
              <a:spcBef>
                <a:spcPts val="3200"/>
              </a:spcBef>
              <a:spcAft>
                <a:spcPts val="0"/>
              </a:spcAft>
              <a:buClr>
                <a:srgbClr val="292929"/>
              </a:buClr>
              <a:buSzPts val="1800"/>
              <a:buFont typeface="Georgia"/>
              <a:buChar char="●"/>
            </a:pPr>
            <a:r>
              <a:rPr lang="en" sz="1300" b="1">
                <a:solidFill>
                  <a:srgbClr val="FF0000"/>
                </a:solidFill>
                <a:latin typeface="Merriweather"/>
                <a:ea typeface="Merriweather"/>
                <a:cs typeface="Merriweather"/>
                <a:sym typeface="Merriweather"/>
              </a:rPr>
              <a:t>Network intrusion detection (NIDS)</a:t>
            </a:r>
            <a:r>
              <a:rPr lang="en" sz="1300">
                <a:solidFill>
                  <a:srgbClr val="FF0000"/>
                </a:solidFill>
                <a:latin typeface="Merriweather"/>
                <a:ea typeface="Merriweather"/>
                <a:cs typeface="Merriweather"/>
                <a:sym typeface="Merriweather"/>
              </a:rPr>
              <a:t> </a:t>
            </a:r>
            <a:r>
              <a:rPr lang="en" sz="1400">
                <a:latin typeface="Merriweather"/>
                <a:ea typeface="Merriweather"/>
                <a:cs typeface="Merriweather"/>
                <a:sym typeface="Merriweather"/>
              </a:rPr>
              <a:t>— </a:t>
            </a:r>
            <a:r>
              <a:rPr lang="en" sz="1400">
                <a:latin typeface="Comic Sans MS"/>
                <a:ea typeface="Comic Sans MS"/>
                <a:cs typeface="Comic Sans MS"/>
                <a:sym typeface="Comic Sans MS"/>
              </a:rPr>
              <a:t>It is a strategically placed (single or multiple locations) system to monitor all the network traffic.</a:t>
            </a:r>
            <a:endParaRPr sz="1400">
              <a:latin typeface="Comic Sans MS"/>
              <a:ea typeface="Comic Sans MS"/>
              <a:cs typeface="Comic Sans MS"/>
              <a:sym typeface="Comic Sans MS"/>
            </a:endParaRPr>
          </a:p>
          <a:p>
            <a:pPr marL="749300" lvl="0" indent="-342900" algn="l" rtl="0">
              <a:lnSpc>
                <a:spcPct val="218181"/>
              </a:lnSpc>
              <a:spcBef>
                <a:spcPts val="0"/>
              </a:spcBef>
              <a:spcAft>
                <a:spcPts val="0"/>
              </a:spcAft>
              <a:buClr>
                <a:srgbClr val="292929"/>
              </a:buClr>
              <a:buSzPts val="1800"/>
              <a:buFont typeface="Georgia"/>
              <a:buChar char="●"/>
            </a:pPr>
            <a:r>
              <a:rPr lang="en" sz="1300" b="1">
                <a:solidFill>
                  <a:srgbClr val="FF0000"/>
                </a:solidFill>
                <a:latin typeface="Merriweather"/>
                <a:ea typeface="Merriweather"/>
                <a:cs typeface="Merriweather"/>
                <a:sym typeface="Merriweather"/>
              </a:rPr>
              <a:t>Host intrusion detection (HIDS) </a:t>
            </a:r>
            <a:r>
              <a:rPr lang="en" sz="1400">
                <a:latin typeface="Merriweather"/>
                <a:ea typeface="Merriweather"/>
                <a:cs typeface="Merriweather"/>
                <a:sym typeface="Merriweather"/>
              </a:rPr>
              <a:t>— I</a:t>
            </a:r>
            <a:r>
              <a:rPr lang="en" sz="1400">
                <a:latin typeface="Comic Sans MS"/>
                <a:ea typeface="Comic Sans MS"/>
                <a:cs typeface="Comic Sans MS"/>
                <a:sym typeface="Comic Sans MS"/>
              </a:rPr>
              <a:t>t runs on all devices in the network which is connected to the internet/intranet of the organization. They can detect malicious traffic which originates from within (for example, when malware is trying to spread to other systems from a host in the organization)</a:t>
            </a:r>
            <a:endParaRPr sz="1400">
              <a:latin typeface="Comic Sans MS"/>
              <a:ea typeface="Comic Sans MS"/>
              <a:cs typeface="Comic Sans MS"/>
              <a:sym typeface="Comic Sans MS"/>
            </a:endParaRPr>
          </a:p>
          <a:p>
            <a:pPr marL="0" lvl="0" indent="0" algn="l" rtl="0">
              <a:spcBef>
                <a:spcPts val="600"/>
              </a:spcBef>
              <a:spcAft>
                <a:spcPts val="0"/>
              </a:spcAft>
              <a:buNone/>
            </a:pPr>
            <a:endParaRPr/>
          </a:p>
        </p:txBody>
      </p:sp>
      <p:sp>
        <p:nvSpPr>
          <p:cNvPr id="337" name="Google Shape;337;p1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338" name="Google Shape;338;p15"/>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6"/>
          <p:cNvSpPr txBox="1">
            <a:spLocks noGrp="1"/>
          </p:cNvSpPr>
          <p:nvPr>
            <p:ph type="title"/>
          </p:nvPr>
        </p:nvSpPr>
        <p:spPr>
          <a:xfrm>
            <a:off x="776450" y="338400"/>
            <a:ext cx="7546200" cy="442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latin typeface="Playfair Display"/>
                <a:ea typeface="Playfair Display"/>
                <a:cs typeface="Playfair Display"/>
                <a:sym typeface="Playfair Display"/>
              </a:rPr>
              <a:t>Classification of IDS Based on Their Action</a:t>
            </a:r>
            <a:endParaRPr>
              <a:solidFill>
                <a:srgbClr val="20124D"/>
              </a:solidFill>
            </a:endParaRPr>
          </a:p>
        </p:txBody>
      </p:sp>
      <p:sp>
        <p:nvSpPr>
          <p:cNvPr id="344" name="Google Shape;344;p16"/>
          <p:cNvSpPr txBox="1">
            <a:spLocks noGrp="1"/>
          </p:cNvSpPr>
          <p:nvPr>
            <p:ph type="body" idx="1"/>
          </p:nvPr>
        </p:nvSpPr>
        <p:spPr>
          <a:xfrm>
            <a:off x="776400" y="1456050"/>
            <a:ext cx="7591200" cy="2932500"/>
          </a:xfrm>
          <a:prstGeom prst="rect">
            <a:avLst/>
          </a:prstGeom>
        </p:spPr>
        <p:txBody>
          <a:bodyPr spcFirstLastPara="1" wrap="square" lIns="0" tIns="0" rIns="0" bIns="0" anchor="t" anchorCtr="0">
            <a:noAutofit/>
          </a:bodyPr>
          <a:lstStyle/>
          <a:p>
            <a:pPr marL="749300" lvl="0" indent="-349250" algn="l" rtl="0">
              <a:lnSpc>
                <a:spcPct val="218181"/>
              </a:lnSpc>
              <a:spcBef>
                <a:spcPts val="3200"/>
              </a:spcBef>
              <a:spcAft>
                <a:spcPts val="0"/>
              </a:spcAft>
              <a:buClr>
                <a:srgbClr val="292929"/>
              </a:buClr>
              <a:buSzPts val="1900"/>
              <a:buFont typeface="Georgia"/>
              <a:buChar char="●"/>
            </a:pPr>
            <a:r>
              <a:rPr lang="en" sz="1400" b="1">
                <a:solidFill>
                  <a:srgbClr val="FF0000"/>
                </a:solidFill>
                <a:latin typeface="Merriweather"/>
                <a:ea typeface="Merriweather"/>
                <a:cs typeface="Merriweather"/>
                <a:sym typeface="Merriweather"/>
              </a:rPr>
              <a:t>Active </a:t>
            </a:r>
            <a:r>
              <a:rPr lang="en" sz="1500">
                <a:latin typeface="Merriweather"/>
                <a:ea typeface="Merriweather"/>
                <a:cs typeface="Merriweather"/>
                <a:sym typeface="Merriweather"/>
              </a:rPr>
              <a:t>— </a:t>
            </a:r>
            <a:r>
              <a:rPr lang="en" sz="1500">
                <a:latin typeface="Comic Sans MS"/>
                <a:ea typeface="Comic Sans MS"/>
                <a:cs typeface="Comic Sans MS"/>
                <a:sym typeface="Comic Sans MS"/>
              </a:rPr>
              <a:t>it is also known as an intrusion detection and prevention system. It generates alerts and logs entries along with commands to change the configuration to protect the network</a:t>
            </a:r>
            <a:endParaRPr sz="1500">
              <a:latin typeface="Comic Sans MS"/>
              <a:ea typeface="Comic Sans MS"/>
              <a:cs typeface="Comic Sans MS"/>
              <a:sym typeface="Comic Sans MS"/>
            </a:endParaRPr>
          </a:p>
          <a:p>
            <a:pPr marL="749300" lvl="0" indent="-349250" algn="l" rtl="0">
              <a:lnSpc>
                <a:spcPct val="218181"/>
              </a:lnSpc>
              <a:spcBef>
                <a:spcPts val="0"/>
              </a:spcBef>
              <a:spcAft>
                <a:spcPts val="0"/>
              </a:spcAft>
              <a:buClr>
                <a:srgbClr val="292929"/>
              </a:buClr>
              <a:buSzPts val="1900"/>
              <a:buFont typeface="Georgia"/>
              <a:buChar char="●"/>
            </a:pPr>
            <a:r>
              <a:rPr lang="en" sz="1400" b="1">
                <a:solidFill>
                  <a:srgbClr val="FF0000"/>
                </a:solidFill>
                <a:latin typeface="Merriweather"/>
                <a:ea typeface="Merriweather"/>
                <a:cs typeface="Merriweather"/>
                <a:sym typeface="Merriweather"/>
              </a:rPr>
              <a:t>Passive </a:t>
            </a:r>
            <a:r>
              <a:rPr lang="en" sz="1500">
                <a:latin typeface="Merriweather"/>
                <a:ea typeface="Merriweather"/>
                <a:cs typeface="Merriweather"/>
                <a:sym typeface="Merriweather"/>
              </a:rPr>
              <a:t>— </a:t>
            </a:r>
            <a:r>
              <a:rPr lang="en" sz="1500">
                <a:latin typeface="Comic Sans MS"/>
                <a:ea typeface="Comic Sans MS"/>
                <a:cs typeface="Comic Sans MS"/>
                <a:sym typeface="Comic Sans MS"/>
              </a:rPr>
              <a:t>it just detects malicious activity and generates an alert or logs, but it doesn’t take any action.</a:t>
            </a:r>
            <a:endParaRPr sz="1500">
              <a:latin typeface="Comic Sans MS"/>
              <a:ea typeface="Comic Sans MS"/>
              <a:cs typeface="Comic Sans MS"/>
              <a:sym typeface="Comic Sans MS"/>
            </a:endParaRPr>
          </a:p>
          <a:p>
            <a:pPr marL="0" lvl="0" indent="0" algn="l" rtl="0">
              <a:spcBef>
                <a:spcPts val="600"/>
              </a:spcBef>
              <a:spcAft>
                <a:spcPts val="0"/>
              </a:spcAft>
              <a:buNone/>
            </a:pPr>
            <a:endParaRPr/>
          </a:p>
        </p:txBody>
      </p:sp>
      <p:sp>
        <p:nvSpPr>
          <p:cNvPr id="345" name="Google Shape;345;p1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346" name="Google Shape;346;p16"/>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7"/>
          <p:cNvSpPr txBox="1">
            <a:spLocks noGrp="1"/>
          </p:cNvSpPr>
          <p:nvPr>
            <p:ph type="title"/>
          </p:nvPr>
        </p:nvSpPr>
        <p:spPr>
          <a:xfrm>
            <a:off x="445125" y="111375"/>
            <a:ext cx="80328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600">
                <a:solidFill>
                  <a:srgbClr val="20124D"/>
                </a:solidFill>
                <a:latin typeface="Playfair Display"/>
                <a:ea typeface="Playfair Display"/>
                <a:cs typeface="Playfair Display"/>
                <a:sym typeface="Playfair Display"/>
              </a:rPr>
              <a:t>Limitations of the Above Types of IDS that We are Trying to Overcome in Our Project : </a:t>
            </a:r>
            <a:endParaRPr sz="2600">
              <a:solidFill>
                <a:srgbClr val="20124D"/>
              </a:solidFill>
              <a:latin typeface="Playfair Display"/>
              <a:ea typeface="Playfair Display"/>
              <a:cs typeface="Playfair Display"/>
              <a:sym typeface="Playfair Display"/>
            </a:endParaRPr>
          </a:p>
        </p:txBody>
      </p:sp>
      <p:sp>
        <p:nvSpPr>
          <p:cNvPr id="352" name="Google Shape;352;p17"/>
          <p:cNvSpPr txBox="1">
            <a:spLocks noGrp="1"/>
          </p:cNvSpPr>
          <p:nvPr>
            <p:ph type="body" idx="1"/>
          </p:nvPr>
        </p:nvSpPr>
        <p:spPr>
          <a:xfrm>
            <a:off x="776400" y="1433950"/>
            <a:ext cx="7591200" cy="36192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a:t>Real Attacks are far less than the number of false alarms raised causing real threats to go unnoticed.</a:t>
            </a:r>
            <a:endParaRPr/>
          </a:p>
          <a:p>
            <a:pPr marL="457200" lvl="0" indent="-355600" algn="l" rtl="0">
              <a:spcBef>
                <a:spcPts val="0"/>
              </a:spcBef>
              <a:spcAft>
                <a:spcPts val="0"/>
              </a:spcAft>
              <a:buSzPts val="2000"/>
              <a:buChar char="❑"/>
            </a:pPr>
            <a:r>
              <a:rPr lang="en"/>
              <a:t>Constant Upgrades are Needed for Signature-Based IDS to keep up with the new threats.</a:t>
            </a:r>
            <a:endParaRPr/>
          </a:p>
          <a:p>
            <a:pPr marL="457200" lvl="0" indent="-355600" algn="l" rtl="0">
              <a:spcBef>
                <a:spcPts val="0"/>
              </a:spcBef>
              <a:spcAft>
                <a:spcPts val="0"/>
              </a:spcAft>
              <a:buSzPts val="2000"/>
              <a:buChar char="❑"/>
            </a:pPr>
            <a:r>
              <a:rPr lang="en"/>
              <a:t>Protocol-Based Attacks can cause the IDS To fail as they monitor the entire network.</a:t>
            </a:r>
            <a:endParaRPr/>
          </a:p>
          <a:p>
            <a:pPr marL="457200" lvl="0" indent="-355600" algn="l" rtl="0">
              <a:spcBef>
                <a:spcPts val="0"/>
              </a:spcBef>
              <a:spcAft>
                <a:spcPts val="0"/>
              </a:spcAft>
              <a:buSzPts val="2000"/>
              <a:buChar char="❑"/>
            </a:pPr>
            <a:r>
              <a:rPr lang="en"/>
              <a:t>Network IDS can create bottleneck as all inbound &amp; outbound traffic passes through it.</a:t>
            </a:r>
            <a:endParaRPr/>
          </a:p>
          <a:p>
            <a:pPr marL="457200" lvl="0" indent="-355600" algn="l" rtl="0">
              <a:spcBef>
                <a:spcPts val="0"/>
              </a:spcBef>
              <a:spcAft>
                <a:spcPts val="0"/>
              </a:spcAft>
              <a:buSzPts val="2000"/>
              <a:buChar char="❑"/>
            </a:pPr>
            <a:r>
              <a:rPr lang="en"/>
              <a:t>Host IDS rely on audit logs hence a threat to its integrity.</a:t>
            </a:r>
            <a:endParaRPr/>
          </a:p>
        </p:txBody>
      </p:sp>
      <p:sp>
        <p:nvSpPr>
          <p:cNvPr id="353" name="Google Shape;353;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54" name="Google Shape;354;p17"/>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8"/>
          <p:cNvSpPr txBox="1">
            <a:spLocks noGrp="1"/>
          </p:cNvSpPr>
          <p:nvPr>
            <p:ph type="title"/>
          </p:nvPr>
        </p:nvSpPr>
        <p:spPr>
          <a:xfrm>
            <a:off x="776450" y="141800"/>
            <a:ext cx="75912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latin typeface="Playfair Display"/>
                <a:ea typeface="Playfair Display"/>
                <a:cs typeface="Playfair Display"/>
                <a:sym typeface="Playfair Display"/>
              </a:rPr>
              <a:t>Then, Which type of IDS are WE working on ?</a:t>
            </a:r>
            <a:endParaRPr sz="2500">
              <a:solidFill>
                <a:srgbClr val="20124D"/>
              </a:solidFill>
              <a:latin typeface="Playfair Display"/>
              <a:ea typeface="Playfair Display"/>
              <a:cs typeface="Playfair Display"/>
              <a:sym typeface="Playfair Display"/>
            </a:endParaRPr>
          </a:p>
        </p:txBody>
      </p:sp>
      <p:sp>
        <p:nvSpPr>
          <p:cNvPr id="360" name="Google Shape;360;p18"/>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a:t>We are working on the Adaptive Intrusion Detection Technology.</a:t>
            </a:r>
            <a:endParaRPr/>
          </a:p>
          <a:p>
            <a:pPr marL="457200" lvl="0" indent="-355600" algn="l" rtl="0">
              <a:spcBef>
                <a:spcPts val="0"/>
              </a:spcBef>
              <a:spcAft>
                <a:spcPts val="0"/>
              </a:spcAft>
              <a:buSzPts val="2000"/>
              <a:buChar char="❑"/>
            </a:pPr>
            <a:r>
              <a:rPr lang="en"/>
              <a:t>Here, most the previously mentioned limitations can be prevented.</a:t>
            </a:r>
            <a:endParaRPr/>
          </a:p>
          <a:p>
            <a:pPr marL="457200" lvl="0" indent="-355600" algn="l" rtl="0">
              <a:spcBef>
                <a:spcPts val="0"/>
              </a:spcBef>
              <a:spcAft>
                <a:spcPts val="0"/>
              </a:spcAft>
              <a:buSzPts val="2000"/>
              <a:buChar char="❑"/>
            </a:pPr>
            <a:r>
              <a:rPr lang="en"/>
              <a:t>It can adapt according to the threat analysis training it receives and predicts the threats in real-time in a more efficient manner. </a:t>
            </a:r>
            <a:endParaRPr/>
          </a:p>
        </p:txBody>
      </p:sp>
      <p:sp>
        <p:nvSpPr>
          <p:cNvPr id="361" name="Google Shape;361;p1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362" name="Google Shape;362;p18"/>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9"/>
          <p:cNvSpPr txBox="1">
            <a:spLocks noGrp="1"/>
          </p:cNvSpPr>
          <p:nvPr>
            <p:ph type="title"/>
          </p:nvPr>
        </p:nvSpPr>
        <p:spPr>
          <a:xfrm>
            <a:off x="418100" y="427400"/>
            <a:ext cx="76869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latin typeface="Playfair Display"/>
                <a:ea typeface="Playfair Display"/>
                <a:cs typeface="Playfair Display"/>
                <a:sym typeface="Playfair Display"/>
              </a:rPr>
              <a:t>How can Machine Learning Help in the Concept of IDS ?</a:t>
            </a:r>
            <a:endParaRPr>
              <a:solidFill>
                <a:srgbClr val="20124D"/>
              </a:solidFill>
            </a:endParaRPr>
          </a:p>
        </p:txBody>
      </p:sp>
      <p:sp>
        <p:nvSpPr>
          <p:cNvPr id="368" name="Google Shape;368;p19"/>
          <p:cNvSpPr txBox="1">
            <a:spLocks noGrp="1"/>
          </p:cNvSpPr>
          <p:nvPr>
            <p:ph type="body" idx="1"/>
          </p:nvPr>
        </p:nvSpPr>
        <p:spPr>
          <a:xfrm>
            <a:off x="776400" y="1685000"/>
            <a:ext cx="7591200" cy="29325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a:t>ML gives computers the capability to learn &amp; improve from experience without being programmed explicitly automatically.</a:t>
            </a:r>
            <a:endParaRPr/>
          </a:p>
          <a:p>
            <a:pPr marL="457200" lvl="0" indent="-355600" algn="l" rtl="0">
              <a:spcBef>
                <a:spcPts val="0"/>
              </a:spcBef>
              <a:spcAft>
                <a:spcPts val="0"/>
              </a:spcAft>
              <a:buSzPts val="2000"/>
              <a:buChar char="❑"/>
            </a:pPr>
            <a:r>
              <a:rPr lang="en"/>
              <a:t>It focuses on the development of programs using data to discover themselves.</a:t>
            </a:r>
            <a:endParaRPr/>
          </a:p>
          <a:p>
            <a:pPr marL="457200" lvl="0" indent="-355600" algn="l" rtl="0">
              <a:spcBef>
                <a:spcPts val="0"/>
              </a:spcBef>
              <a:spcAft>
                <a:spcPts val="0"/>
              </a:spcAft>
              <a:buSzPts val="2000"/>
              <a:buChar char="❑"/>
            </a:pPr>
            <a:r>
              <a:rPr lang="en"/>
              <a:t>It looks for patterns in Data and makes predictions based on examples provided in it’s training set.</a:t>
            </a:r>
            <a:endParaRPr/>
          </a:p>
        </p:txBody>
      </p:sp>
      <p:sp>
        <p:nvSpPr>
          <p:cNvPr id="369" name="Google Shape;369;p1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370" name="Google Shape;370;p19"/>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0"/>
          <p:cNvSpPr txBox="1">
            <a:spLocks noGrp="1"/>
          </p:cNvSpPr>
          <p:nvPr>
            <p:ph type="title"/>
          </p:nvPr>
        </p:nvSpPr>
        <p:spPr>
          <a:xfrm>
            <a:off x="776400" y="347750"/>
            <a:ext cx="7591200" cy="622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500">
                <a:solidFill>
                  <a:srgbClr val="20124D"/>
                </a:solidFill>
                <a:latin typeface="Playfair Display"/>
                <a:ea typeface="Playfair Display"/>
                <a:cs typeface="Playfair Display"/>
                <a:sym typeface="Playfair Display"/>
              </a:rPr>
              <a:t>Classification of ML Algorithm</a:t>
            </a:r>
            <a:r>
              <a:rPr lang="en" sz="2500">
                <a:solidFill>
                  <a:srgbClr val="20124D"/>
                </a:solidFill>
              </a:rPr>
              <a:t>s</a:t>
            </a:r>
            <a:endParaRPr sz="2500">
              <a:solidFill>
                <a:srgbClr val="20124D"/>
              </a:solidFill>
            </a:endParaRPr>
          </a:p>
        </p:txBody>
      </p:sp>
      <p:sp>
        <p:nvSpPr>
          <p:cNvPr id="376" name="Google Shape;376;p20"/>
          <p:cNvSpPr txBox="1">
            <a:spLocks noGrp="1"/>
          </p:cNvSpPr>
          <p:nvPr>
            <p:ph type="body" idx="1"/>
          </p:nvPr>
        </p:nvSpPr>
        <p:spPr>
          <a:xfrm>
            <a:off x="912375" y="1334175"/>
            <a:ext cx="7591200" cy="33999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b="1">
                <a:latin typeface="Montserrat"/>
                <a:ea typeface="Montserrat"/>
                <a:cs typeface="Montserrat"/>
                <a:sym typeface="Montserrat"/>
              </a:rPr>
              <a:t>SUPERVISED ML ALGO</a:t>
            </a:r>
            <a:r>
              <a:rPr lang="en"/>
              <a:t>: can apply what has been learnt in the past to predict future events using labelled example. After training, it can provide targets for new inputs.</a:t>
            </a:r>
            <a:endParaRPr/>
          </a:p>
          <a:p>
            <a:pPr marL="457200" lvl="0" indent="-355600" algn="l" rtl="0">
              <a:spcBef>
                <a:spcPts val="0"/>
              </a:spcBef>
              <a:spcAft>
                <a:spcPts val="0"/>
              </a:spcAft>
              <a:buSzPts val="2000"/>
              <a:buChar char="❑"/>
            </a:pPr>
            <a:r>
              <a:rPr lang="en" b="1">
                <a:latin typeface="Montserrat"/>
                <a:ea typeface="Montserrat"/>
                <a:cs typeface="Montserrat"/>
                <a:sym typeface="Montserrat"/>
              </a:rPr>
              <a:t>UNSUPERVISED ML ALGO</a:t>
            </a:r>
            <a:r>
              <a:rPr lang="en"/>
              <a:t>: are used when the information used to train is neither marked nor classified. Here, the machine groups the unsorted information according to patterns, similarities and differences without any prior training data.</a:t>
            </a:r>
            <a:endParaRPr/>
          </a:p>
        </p:txBody>
      </p:sp>
      <p:sp>
        <p:nvSpPr>
          <p:cNvPr id="377" name="Google Shape;377;p2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78" name="Google Shape;378;p20"/>
          <p:cNvPicPr preferRelativeResize="0"/>
          <p:nvPr/>
        </p:nvPicPr>
        <p:blipFill>
          <a:blip r:embed="rId3">
            <a:alphaModFix/>
          </a:blip>
          <a:stretch>
            <a:fillRect/>
          </a:stretch>
        </p:blipFill>
        <p:spPr>
          <a:xfrm>
            <a:off x="8143875" y="0"/>
            <a:ext cx="1000125" cy="600075"/>
          </a:xfrm>
          <a:prstGeom prst="rect">
            <a:avLst/>
          </a:prstGeom>
          <a:noFill/>
          <a:ln>
            <a:noFill/>
          </a:ln>
        </p:spPr>
      </p:pic>
    </p:spTree>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1566</Words>
  <Application>Microsoft Office PowerPoint</Application>
  <PresentationFormat>On-screen Show (16:9)</PresentationFormat>
  <Paragraphs>167</Paragraphs>
  <Slides>36</Slides>
  <Notes>36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36</vt:i4>
      </vt:variant>
    </vt:vector>
  </HeadingPairs>
  <TitlesOfParts>
    <vt:vector size="53" baseType="lpstr">
      <vt:lpstr>Montserrat Light</vt:lpstr>
      <vt:lpstr>Verdana</vt:lpstr>
      <vt:lpstr>Times New Roman</vt:lpstr>
      <vt:lpstr>Impact</vt:lpstr>
      <vt:lpstr>Lobster</vt:lpstr>
      <vt:lpstr>Lora</vt:lpstr>
      <vt:lpstr>Comic Sans MS</vt:lpstr>
      <vt:lpstr>Spectral</vt:lpstr>
      <vt:lpstr>Merriweather</vt:lpstr>
      <vt:lpstr>Playfair Display</vt:lpstr>
      <vt:lpstr>Arial</vt:lpstr>
      <vt:lpstr>Lato</vt:lpstr>
      <vt:lpstr>Georgia</vt:lpstr>
      <vt:lpstr>Roboto</vt:lpstr>
      <vt:lpstr>Montserrat</vt:lpstr>
      <vt:lpstr>Poppins</vt:lpstr>
      <vt:lpstr>Volsce template</vt:lpstr>
      <vt:lpstr>Adaptive IDS with Machine Learning</vt:lpstr>
      <vt:lpstr>Content Overview</vt:lpstr>
      <vt:lpstr>So, What are the Main Types of IDS  ?</vt:lpstr>
      <vt:lpstr>Main Types of IDS Based on Where They Discover Anomaly</vt:lpstr>
      <vt:lpstr>Classification of IDS Based on Their Action</vt:lpstr>
      <vt:lpstr>Limitations of the Above Types of IDS that We are Trying to Overcome in Our Project : </vt:lpstr>
      <vt:lpstr>Then, Which type of IDS are WE working on ?</vt:lpstr>
      <vt:lpstr>How can Machine Learning Help in the Concept of IDS ?</vt:lpstr>
      <vt:lpstr>Classification of ML Algorithms</vt:lpstr>
      <vt:lpstr>Contd.</vt:lpstr>
      <vt:lpstr>ABSTRACT  &amp; BRIEF SUMMARY OF PREVIOUS DISCUSSION</vt:lpstr>
      <vt:lpstr>Our progress</vt:lpstr>
      <vt:lpstr>OUR WORK  … </vt:lpstr>
      <vt:lpstr>Our Dataset Selection</vt:lpstr>
      <vt:lpstr>PowerPoint Presentation</vt:lpstr>
      <vt:lpstr>Feature Selection &amp; Model Training</vt:lpstr>
      <vt:lpstr>1. Import Required Libraries and the Infiltration Dataset</vt:lpstr>
      <vt:lpstr>PowerPoint Presentation</vt:lpstr>
      <vt:lpstr>2. Pre-Process Data</vt:lpstr>
      <vt:lpstr>3. Identify And Handle Missing Data</vt:lpstr>
      <vt:lpstr>PowerPoint Presentation</vt:lpstr>
      <vt:lpstr>4. Variable Encoding</vt:lpstr>
      <vt:lpstr>5. Data Splitting</vt:lpstr>
      <vt:lpstr>  FINAL MODEL TRAINING</vt:lpstr>
      <vt:lpstr>Decision Tree Classifier</vt:lpstr>
      <vt:lpstr>B)  Using XGBOOST To Train Model and Check predictions</vt:lpstr>
      <vt:lpstr>C)  Using Feature Importance &amp; Selection</vt:lpstr>
      <vt:lpstr>D)  Define Linear Model &amp; Import Logistic Regression</vt:lpstr>
      <vt:lpstr>PowerPoint Presentation</vt:lpstr>
      <vt:lpstr>F)  Using Random Forest Classifier</vt:lpstr>
      <vt:lpstr>G)  Prepare Sequential Deep Learning Model &amp; Add the Dense Model Layers</vt:lpstr>
      <vt:lpstr>Giving the final touches ... </vt:lpstr>
      <vt:lpstr>Novelty in our Idea </vt:lpstr>
      <vt:lpstr>CONCLUDING NOTE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IDS with Machine Learning</dc:title>
  <cp:lastModifiedBy>Chirag Ganguli</cp:lastModifiedBy>
  <cp:revision>1</cp:revision>
  <dcterms:modified xsi:type="dcterms:W3CDTF">2020-10-16T17:07:03Z</dcterms:modified>
</cp:coreProperties>
</file>