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7"/>
  </p:notesMasterIdLst>
  <p:handoutMasterIdLst>
    <p:handoutMasterId r:id="rId18"/>
  </p:handoutMasterIdLst>
  <p:sldIdLst>
    <p:sldId id="258" r:id="rId4"/>
    <p:sldId id="264" r:id="rId5"/>
    <p:sldId id="274" r:id="rId6"/>
    <p:sldId id="275" r:id="rId7"/>
    <p:sldId id="278" r:id="rId8"/>
    <p:sldId id="279" r:id="rId9"/>
    <p:sldId id="280" r:id="rId10"/>
    <p:sldId id="283" r:id="rId11"/>
    <p:sldId id="276" r:id="rId12"/>
    <p:sldId id="277" r:id="rId13"/>
    <p:sldId id="281" r:id="rId14"/>
    <p:sldId id="282" r:id="rId15"/>
    <p:sldId id="273"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93300" autoAdjust="0"/>
  </p:normalViewPr>
  <p:slideViewPr>
    <p:cSldViewPr>
      <p:cViewPr varScale="1">
        <p:scale>
          <a:sx n="62" d="100"/>
          <a:sy n="62" d="100"/>
        </p:scale>
        <p:origin x="788"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12/11/2019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12/11/2019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4227449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slideMaster" Target="../slideMasters/slideMaster3.xml"/><Relationship Id="rId21" Type="http://schemas.openxmlformats.org/officeDocument/2006/relationships/hyperlink" Target="http://www.capgemini.com/"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3.png"/><Relationship Id="rId2" Type="http://schemas.openxmlformats.org/officeDocument/2006/relationships/tags" Target="../tags/tag12.xml"/><Relationship Id="rId16" Type="http://schemas.openxmlformats.org/officeDocument/2006/relationships/hyperlink" Target="http://www.facebook.com/capgemini" TargetMode="External"/><Relationship Id="rId20" Type="http://schemas.openxmlformats.org/officeDocument/2006/relationships/hyperlink" Target="http://www.capgemini.com/about/how-we-work/rightshorer" TargetMode="External"/><Relationship Id="rId1" Type="http://schemas.openxmlformats.org/officeDocument/2006/relationships/tags" Target="../tags/tag11.xml"/><Relationship Id="rId6" Type="http://schemas.microsoft.com/office/2007/relationships/hdphoto" Target="../media/hdphoto1.wdp"/><Relationship Id="rId11" Type="http://schemas.openxmlformats.org/officeDocument/2006/relationships/image" Target="../media/image11.png"/><Relationship Id="rId5" Type="http://schemas.openxmlformats.org/officeDocument/2006/relationships/image" Target="../media/image9.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hyperlink" Target="http://www.capgemini.com/about/how-we-work/the-collaborative-business-experiencetm" TargetMode="External"/><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7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03"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27"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4"/>
          </p:cNvPr>
          <p:cNvPicPr>
            <a:picLocks noChangeAspect="1" noChangeArrowheads="1"/>
          </p:cNvPicPr>
          <p:nvPr userDrawn="1"/>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7"/>
          </p:cNvPr>
          <p:cNvPicPr>
            <a:picLocks noChangeAspect="1" noChangeArrowheads="1"/>
          </p:cNvPicPr>
          <p:nvPr userDrawn="1"/>
        </p:nvPicPr>
        <p:blipFill>
          <a:blip r:embed="rId8" cstate="print">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0"/>
          </p:cNvPr>
          <p:cNvPicPr>
            <a:picLocks noChangeAspect="1" noChangeArrowheads="1"/>
          </p:cNvPicPr>
          <p:nvPr userDrawn="1"/>
        </p:nvPicPr>
        <p:blipFill>
          <a:blip r:embed="rId11" cstate="print">
            <a:duotone>
              <a:schemeClr val="accent2">
                <a:shade val="45000"/>
                <a:satMod val="135000"/>
              </a:schemeClr>
              <a:prstClr val="white"/>
            </a:duotone>
            <a:extLst>
              <a:ext uri="{BEBA8EAE-BF5A-486C-A8C5-ECC9F3942E4B}">
                <a14:imgProps xmlns:a14="http://schemas.microsoft.com/office/drawing/2010/main">
                  <a14:imgLayer r:embed="rId12">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3"/>
          </p:cNvPr>
          <p:cNvPicPr>
            <a:picLocks noChangeAspect="1" noChangeArrowheads="1"/>
          </p:cNvPicPr>
          <p:nvPr userDrawn="1"/>
        </p:nvPicPr>
        <p: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6"/>
          </p:cNvPr>
          <p:cNvPicPr>
            <a:picLocks noChangeAspect="1" noChangeArrowheads="1"/>
          </p:cNvPicPr>
          <p:nvPr userDrawn="1"/>
        </p:nvPicPr>
        <p:blipFill>
          <a:blip r:embed="rId17" cstate="print">
            <a:duotone>
              <a:schemeClr val="accent2">
                <a:shade val="45000"/>
                <a:satMod val="135000"/>
              </a:schemeClr>
              <a:prstClr val="white"/>
            </a:duotone>
            <a:extLst>
              <a:ext uri="{BEBA8EAE-BF5A-486C-A8C5-ECC9F3942E4B}">
                <a14:imgProps xmlns:a14="http://schemas.microsoft.com/office/drawing/2010/main">
                  <a14:imgLayer r:embed="rId18">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Michael Hebert</a:t>
            </a:r>
          </a:p>
          <a:p>
            <a:pPr>
              <a:lnSpc>
                <a:spcPts val="1200"/>
              </a:lnSpc>
            </a:pPr>
            <a:r>
              <a:rPr lang="en-US" sz="1000" dirty="0">
                <a:solidFill>
                  <a:schemeClr val="accent2"/>
                </a:solidFill>
                <a:cs typeface="Arial"/>
              </a:rPr>
              <a:t>Delivery Executive</a:t>
            </a:r>
          </a:p>
          <a:p>
            <a:pPr>
              <a:lnSpc>
                <a:spcPts val="1200"/>
              </a:lnSpc>
            </a:pPr>
            <a:endParaRPr lang="en-US" sz="1000" dirty="0">
              <a:cs typeface="Arial"/>
            </a:endParaRPr>
          </a:p>
          <a:p>
            <a:pPr>
              <a:lnSpc>
                <a:spcPts val="1200"/>
              </a:lnSpc>
            </a:pPr>
            <a:r>
              <a:rPr lang="en-US" sz="1000" dirty="0">
                <a:cs typeface="Arial"/>
              </a:rPr>
              <a:t>3475 Piedmont Road NE</a:t>
            </a:r>
          </a:p>
          <a:p>
            <a:pPr>
              <a:lnSpc>
                <a:spcPts val="1200"/>
              </a:lnSpc>
            </a:pPr>
            <a:r>
              <a:rPr lang="en-US" sz="1000" dirty="0">
                <a:cs typeface="Arial"/>
              </a:rPr>
              <a:t>Suite 1400</a:t>
            </a:r>
          </a:p>
          <a:p>
            <a:pPr>
              <a:lnSpc>
                <a:spcPts val="1200"/>
              </a:lnSpc>
            </a:pPr>
            <a:r>
              <a:rPr lang="en-US" sz="1000" dirty="0">
                <a:cs typeface="Arial"/>
              </a:rPr>
              <a:t>Atlanta, GA 30305</a:t>
            </a:r>
          </a:p>
        </p:txBody>
      </p:sp>
      <p:sp>
        <p:nvSpPr>
          <p:cNvPr id="61" name="Rectangle 60"/>
          <p:cNvSpPr/>
          <p:nvPr userDrawn="1">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Pankaj Sehgal</a:t>
            </a:r>
          </a:p>
          <a:p>
            <a:pPr>
              <a:lnSpc>
                <a:spcPts val="1200"/>
              </a:lnSpc>
            </a:pPr>
            <a:r>
              <a:rPr lang="en-US" sz="1000" dirty="0">
                <a:solidFill>
                  <a:schemeClr val="accent2"/>
                </a:solidFill>
                <a:cs typeface="Arial"/>
              </a:rPr>
              <a:t>Delivery Architect – Cloud Native</a:t>
            </a:r>
          </a:p>
          <a:p>
            <a:pPr>
              <a:lnSpc>
                <a:spcPts val="1200"/>
              </a:lnSpc>
            </a:pPr>
            <a:endParaRPr lang="fr-FR" sz="1000" dirty="0">
              <a:cs typeface="Arial"/>
            </a:endParaRPr>
          </a:p>
          <a:p>
            <a:pPr>
              <a:lnSpc>
                <a:spcPts val="1200"/>
              </a:lnSpc>
            </a:pPr>
            <a:r>
              <a:rPr lang="fr-FR" sz="1000" dirty="0">
                <a:cs typeface="Arial"/>
              </a:rPr>
              <a:t>400 Broadacres Drive</a:t>
            </a:r>
          </a:p>
          <a:p>
            <a:pPr>
              <a:lnSpc>
                <a:spcPts val="1200"/>
              </a:lnSpc>
            </a:pPr>
            <a:r>
              <a:rPr lang="fr-FR" sz="1000" dirty="0">
                <a:cs typeface="Arial"/>
              </a:rPr>
              <a:t>Suite 410</a:t>
            </a:r>
          </a:p>
          <a:p>
            <a:pPr>
              <a:lnSpc>
                <a:spcPts val="1200"/>
              </a:lnSpc>
            </a:pPr>
            <a:r>
              <a:rPr lang="fr-FR" sz="1000" dirty="0">
                <a:cs typeface="Arial"/>
              </a:rPr>
              <a:t>Bloomfield, NJ 07003</a:t>
            </a:r>
            <a:endParaRPr lang="en-US" sz="1000" dirty="0">
              <a:cs typeface="Arial"/>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19"/>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0"/>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0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88950" y="433916"/>
            <a:ext cx="11214098" cy="613832"/>
          </a:xfrm>
          <a:prstGeom prst="rect">
            <a:avLst/>
          </a:prstGeom>
          <a:noFill/>
          <a:ln>
            <a:noFill/>
          </a:ln>
        </p:spPr>
        <p:txBody>
          <a:bodyPr lIns="91425" tIns="91425" rIns="91425" bIns="91425" anchor="t" anchorCtr="0"/>
          <a:lstStyle>
            <a:lvl1pPr rtl="0">
              <a:lnSpc>
                <a:spcPct val="90000"/>
              </a:lnSpc>
              <a:spcBef>
                <a:spcPts val="0"/>
              </a:spcBef>
              <a:defRPr sz="3200" b="1">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7" name="Shape 17"/>
          <p:cNvSpPr txBox="1">
            <a:spLocks noGrp="1"/>
          </p:cNvSpPr>
          <p:nvPr>
            <p:ph type="body" idx="1"/>
          </p:nvPr>
        </p:nvSpPr>
        <p:spPr>
          <a:xfrm>
            <a:off x="488952" y="1432983"/>
            <a:ext cx="11214098" cy="553968"/>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787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5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1.xml"/><Relationship Id="rId7" Type="http://schemas.openxmlformats.org/officeDocument/2006/relationships/tags" Target="../tags/tag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9.bin"/><Relationship Id="rId5" Type="http://schemas.openxmlformats.org/officeDocument/2006/relationships/tags" Target="../tags/tag10.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59"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Microservices | March 20,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66"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31"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51"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chrome.google.com/webstore/detail/postman/fhbjgbiflinjbdggehcddcbncdddomop?hl=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Microservices</a:t>
            </a:r>
            <a:br>
              <a:rPr lang="en-US" dirty="0"/>
            </a:br>
            <a:r>
              <a:rPr lang="en-US" dirty="0"/>
              <a:t>Enabling Digital Experiences and Aggressive Go to Market</a:t>
            </a:r>
            <a:endParaRPr lang="en-GB" dirty="0"/>
          </a:p>
        </p:txBody>
      </p:sp>
      <p:sp>
        <p:nvSpPr>
          <p:cNvPr id="5" name="Subtitle 4"/>
          <p:cNvSpPr>
            <a:spLocks noGrp="1"/>
          </p:cNvSpPr>
          <p:nvPr>
            <p:ph type="subTitle" idx="1"/>
          </p:nvPr>
        </p:nvSpPr>
        <p:spPr/>
        <p:txBody>
          <a:bodyPr/>
          <a:lstStyle/>
          <a:p>
            <a:r>
              <a:rPr lang="en-US" dirty="0"/>
              <a:t>Nov 13, 2019</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EB17-C19C-4B08-BED1-EDD0272282D9}"/>
              </a:ext>
            </a:extLst>
          </p:cNvPr>
          <p:cNvSpPr>
            <a:spLocks noGrp="1"/>
          </p:cNvSpPr>
          <p:nvPr>
            <p:ph type="title"/>
          </p:nvPr>
        </p:nvSpPr>
        <p:spPr>
          <a:xfrm>
            <a:off x="227349" y="76200"/>
            <a:ext cx="11125236" cy="1028700"/>
          </a:xfrm>
        </p:spPr>
        <p:txBody>
          <a:bodyPr/>
          <a:lstStyle/>
          <a:p>
            <a:r>
              <a:rPr lang="en-US" dirty="0"/>
              <a:t>Adding Dependencies</a:t>
            </a:r>
          </a:p>
        </p:txBody>
      </p:sp>
      <p:pic>
        <p:nvPicPr>
          <p:cNvPr id="5" name="Picture 4">
            <a:extLst>
              <a:ext uri="{FF2B5EF4-FFF2-40B4-BE49-F238E27FC236}">
                <a16:creationId xmlns:a16="http://schemas.microsoft.com/office/drawing/2014/main" id="{ED1A3A04-E3BD-4FCA-9D61-990020A3F47F}"/>
              </a:ext>
            </a:extLst>
          </p:cNvPr>
          <p:cNvPicPr>
            <a:picLocks noChangeAspect="1"/>
          </p:cNvPicPr>
          <p:nvPr/>
        </p:nvPicPr>
        <p:blipFill>
          <a:blip r:embed="rId2"/>
          <a:stretch>
            <a:fillRect/>
          </a:stretch>
        </p:blipFill>
        <p:spPr>
          <a:xfrm>
            <a:off x="2819400" y="914400"/>
            <a:ext cx="6195332" cy="5638800"/>
          </a:xfrm>
          <a:prstGeom prst="rect">
            <a:avLst/>
          </a:prstGeom>
        </p:spPr>
      </p:pic>
    </p:spTree>
    <p:extLst>
      <p:ext uri="{BB962C8B-B14F-4D97-AF65-F5344CB8AC3E}">
        <p14:creationId xmlns:p14="http://schemas.microsoft.com/office/powerpoint/2010/main" val="135074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AAE0-79E1-4C00-B0DD-9F22E4DCD0DA}"/>
              </a:ext>
            </a:extLst>
          </p:cNvPr>
          <p:cNvSpPr>
            <a:spLocks noGrp="1"/>
          </p:cNvSpPr>
          <p:nvPr>
            <p:ph type="title"/>
          </p:nvPr>
        </p:nvSpPr>
        <p:spPr/>
        <p:txBody>
          <a:bodyPr/>
          <a:lstStyle/>
          <a:p>
            <a:r>
              <a:rPr lang="en-US" dirty="0"/>
              <a:t>Testing with POSTMAN</a:t>
            </a:r>
          </a:p>
        </p:txBody>
      </p:sp>
      <p:pic>
        <p:nvPicPr>
          <p:cNvPr id="5" name="Picture 4">
            <a:extLst>
              <a:ext uri="{FF2B5EF4-FFF2-40B4-BE49-F238E27FC236}">
                <a16:creationId xmlns:a16="http://schemas.microsoft.com/office/drawing/2014/main" id="{39E70397-5212-4861-9666-DA492AC1CE78}"/>
              </a:ext>
            </a:extLst>
          </p:cNvPr>
          <p:cNvPicPr>
            <a:picLocks noChangeAspect="1"/>
          </p:cNvPicPr>
          <p:nvPr/>
        </p:nvPicPr>
        <p:blipFill rotWithShape="1">
          <a:blip r:embed="rId3"/>
          <a:srcRect l="-1865" t="-16456" r="1865" b="8861"/>
          <a:stretch/>
        </p:blipFill>
        <p:spPr>
          <a:xfrm>
            <a:off x="0" y="0"/>
            <a:ext cx="12192000" cy="6477000"/>
          </a:xfrm>
          <a:prstGeom prst="rect">
            <a:avLst/>
          </a:prstGeom>
        </p:spPr>
      </p:pic>
    </p:spTree>
    <p:extLst>
      <p:ext uri="{BB962C8B-B14F-4D97-AF65-F5344CB8AC3E}">
        <p14:creationId xmlns:p14="http://schemas.microsoft.com/office/powerpoint/2010/main" val="366903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208E-04CA-409D-83C2-5890D914FC8D}"/>
              </a:ext>
            </a:extLst>
          </p:cNvPr>
          <p:cNvSpPr>
            <a:spLocks noGrp="1"/>
          </p:cNvSpPr>
          <p:nvPr>
            <p:ph type="title"/>
          </p:nvPr>
        </p:nvSpPr>
        <p:spPr/>
        <p:txBody>
          <a:bodyPr/>
          <a:lstStyle/>
          <a:p>
            <a:r>
              <a:rPr lang="en-US" dirty="0"/>
              <a:t>Testing with Swagger</a:t>
            </a:r>
          </a:p>
        </p:txBody>
      </p:sp>
      <p:pic>
        <p:nvPicPr>
          <p:cNvPr id="5" name="Picture 4">
            <a:extLst>
              <a:ext uri="{FF2B5EF4-FFF2-40B4-BE49-F238E27FC236}">
                <a16:creationId xmlns:a16="http://schemas.microsoft.com/office/drawing/2014/main" id="{96055B01-4AA7-4A9C-818A-923AE0830689}"/>
              </a:ext>
            </a:extLst>
          </p:cNvPr>
          <p:cNvPicPr>
            <a:picLocks noChangeAspect="1"/>
          </p:cNvPicPr>
          <p:nvPr/>
        </p:nvPicPr>
        <p:blipFill rotWithShape="1">
          <a:blip r:embed="rId2"/>
          <a:srcRect t="5556" b="5556"/>
          <a:stretch/>
        </p:blipFill>
        <p:spPr>
          <a:xfrm>
            <a:off x="0" y="838200"/>
            <a:ext cx="12192000" cy="5638800"/>
          </a:xfrm>
          <a:prstGeom prst="rect">
            <a:avLst/>
          </a:prstGeom>
        </p:spPr>
      </p:pic>
    </p:spTree>
    <p:extLst>
      <p:ext uri="{BB962C8B-B14F-4D97-AF65-F5344CB8AC3E}">
        <p14:creationId xmlns:p14="http://schemas.microsoft.com/office/powerpoint/2010/main" val="43444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a:t>Introduction to Spring Boot</a:t>
            </a:r>
          </a:p>
        </p:txBody>
      </p:sp>
      <p:sp>
        <p:nvSpPr>
          <p:cNvPr id="5" name="Text Placeholder 4"/>
          <p:cNvSpPr>
            <a:spLocks noGrp="1"/>
          </p:cNvSpPr>
          <p:nvPr>
            <p:ph type="body" sz="quarter" idx="10"/>
          </p:nvPr>
        </p:nvSpPr>
        <p:spPr>
          <a:xfrm>
            <a:off x="152400" y="1195899"/>
            <a:ext cx="11700000" cy="5357301"/>
          </a:xfrm>
        </p:spPr>
        <p:txBody>
          <a:bodyPr>
            <a:noAutofit/>
          </a:bodyPr>
          <a:lstStyle/>
          <a:p>
            <a:pPr marL="88900" lvl="1" indent="0">
              <a:buNone/>
            </a:pPr>
            <a:r>
              <a:rPr lang="en-US" sz="1600" dirty="0"/>
              <a:t>Expectation:</a:t>
            </a:r>
          </a:p>
          <a:p>
            <a:pPr lvl="1">
              <a:buFontTx/>
              <a:buChar char="-"/>
            </a:pPr>
            <a:endParaRPr lang="en-US" sz="1600" dirty="0"/>
          </a:p>
          <a:p>
            <a:pPr lvl="1">
              <a:buFontTx/>
              <a:buChar char="-"/>
            </a:pPr>
            <a:r>
              <a:rPr lang="en-US" sz="1600" dirty="0"/>
              <a:t>You should know java and Spring Annotation.</a:t>
            </a:r>
          </a:p>
          <a:p>
            <a:pPr lvl="1">
              <a:buFontTx/>
              <a:buChar char="-"/>
            </a:pPr>
            <a:r>
              <a:rPr lang="en-US" sz="1600" dirty="0"/>
              <a:t>A basic understanding of developing web application .</a:t>
            </a:r>
          </a:p>
          <a:p>
            <a:pPr lvl="1">
              <a:buFontTx/>
              <a:buChar char="-"/>
            </a:pPr>
            <a:r>
              <a:rPr lang="en-US" sz="1600" dirty="0"/>
              <a:t>Basic understanding of JPA is bonus not mandatory.</a:t>
            </a:r>
          </a:p>
          <a:p>
            <a:pPr lvl="1">
              <a:buFontTx/>
              <a:buChar char="-"/>
            </a:pPr>
            <a:r>
              <a:rPr lang="en-US" sz="1600" dirty="0"/>
              <a:t>You are not expected to have nay experience in Eclipse, Maven or Tomcat.</a:t>
            </a:r>
          </a:p>
          <a:p>
            <a:pPr lvl="1">
              <a:buFontTx/>
              <a:buChar char="-"/>
            </a:pPr>
            <a:endParaRPr lang="en-US" sz="1600" dirty="0"/>
          </a:p>
          <a:p>
            <a:pPr marL="88900" lvl="1" indent="0">
              <a:buNone/>
            </a:pPr>
            <a:r>
              <a:rPr lang="en-US" sz="1600" dirty="0"/>
              <a:t>Installing Tools</a:t>
            </a:r>
          </a:p>
          <a:p>
            <a:pPr lvl="1">
              <a:buFontTx/>
              <a:buChar char="-"/>
            </a:pPr>
            <a:r>
              <a:rPr lang="en-US" sz="1600" dirty="0"/>
              <a:t>Eclipse &amp; Embedded with Maven</a:t>
            </a:r>
          </a:p>
          <a:p>
            <a:pPr marL="88900" lvl="1" indent="0">
              <a:buNone/>
            </a:pPr>
            <a:r>
              <a:rPr lang="en-US" sz="1600" dirty="0"/>
              <a:t>      Download Eclipse from Eclipse.org</a:t>
            </a:r>
          </a:p>
          <a:p>
            <a:pPr lvl="1">
              <a:buFontTx/>
              <a:buChar char="-"/>
            </a:pPr>
            <a:r>
              <a:rPr lang="en-US" sz="1600" dirty="0"/>
              <a:t>Installing STS[Spring Tool Suite] on Eclipse.</a:t>
            </a:r>
          </a:p>
          <a:p>
            <a:pPr lvl="1">
              <a:buFontTx/>
              <a:buChar char="-"/>
            </a:pPr>
            <a:r>
              <a:rPr lang="en-US" sz="1600" dirty="0" err="1"/>
              <a:t>PostMan</a:t>
            </a:r>
            <a:r>
              <a:rPr lang="en-US" sz="1600" dirty="0"/>
              <a:t>/Swagger</a:t>
            </a:r>
          </a:p>
          <a:p>
            <a:pPr lvl="1">
              <a:buFontTx/>
              <a:buChar char="-"/>
            </a:pPr>
            <a:endParaRPr lang="en-US" sz="1600" dirty="0"/>
          </a:p>
          <a:p>
            <a:pPr marL="88900" lvl="1" indent="0">
              <a:buNone/>
            </a:pPr>
            <a:r>
              <a:rPr lang="en-US" sz="1600" dirty="0"/>
              <a:t>-Creating a Microservice</a:t>
            </a:r>
          </a:p>
          <a:p>
            <a:pPr marL="88900" lvl="1" indent="0">
              <a:buNone/>
            </a:pPr>
            <a:r>
              <a:rPr lang="en-US" sz="1600" dirty="0"/>
              <a:t>-Testing.</a:t>
            </a:r>
          </a:p>
          <a:p>
            <a:pPr lvl="1">
              <a:buFontTx/>
              <a:buChar char="-"/>
            </a:pPr>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F211-3A3E-4555-945A-515086A4D4B0}"/>
              </a:ext>
            </a:extLst>
          </p:cNvPr>
          <p:cNvSpPr>
            <a:spLocks noGrp="1"/>
          </p:cNvSpPr>
          <p:nvPr>
            <p:ph type="title"/>
          </p:nvPr>
        </p:nvSpPr>
        <p:spPr/>
        <p:txBody>
          <a:bodyPr/>
          <a:lstStyle/>
          <a:p>
            <a:r>
              <a:rPr lang="en-US" dirty="0"/>
              <a:t>Installing STS</a:t>
            </a:r>
          </a:p>
        </p:txBody>
      </p:sp>
      <p:sp>
        <p:nvSpPr>
          <p:cNvPr id="3" name="Text Placeholder 2">
            <a:extLst>
              <a:ext uri="{FF2B5EF4-FFF2-40B4-BE49-F238E27FC236}">
                <a16:creationId xmlns:a16="http://schemas.microsoft.com/office/drawing/2014/main" id="{6DDBED6E-2923-4FB5-8C08-05CE966DD4DD}"/>
              </a:ext>
            </a:extLst>
          </p:cNvPr>
          <p:cNvSpPr>
            <a:spLocks noGrp="1"/>
          </p:cNvSpPr>
          <p:nvPr>
            <p:ph type="body" sz="quarter" idx="10"/>
          </p:nvPr>
        </p:nvSpPr>
        <p:spPr>
          <a:xfrm>
            <a:off x="227349" y="838200"/>
            <a:ext cx="11700000" cy="876299"/>
          </a:xfrm>
        </p:spPr>
        <p:txBody>
          <a:bodyPr>
            <a:normAutofit/>
          </a:bodyPr>
          <a:lstStyle/>
          <a:p>
            <a:r>
              <a:rPr lang="en-US" sz="1600" dirty="0"/>
              <a:t>Click </a:t>
            </a:r>
            <a:r>
              <a:rPr lang="en-US" sz="1600" b="1" dirty="0"/>
              <a:t>Help &gt; Eclipse Marketplace…</a:t>
            </a:r>
            <a:r>
              <a:rPr lang="en-US" sz="1600" dirty="0"/>
              <a:t> from Eclipse’s main menu. The </a:t>
            </a:r>
            <a:r>
              <a:rPr lang="en-US" sz="1600" i="1" dirty="0"/>
              <a:t>Eclipse Marketplace</a:t>
            </a:r>
            <a:r>
              <a:rPr lang="en-US" sz="1600" dirty="0"/>
              <a:t> dialog appears, type </a:t>
            </a:r>
            <a:r>
              <a:rPr lang="en-US" sz="1600" i="1" dirty="0"/>
              <a:t>Spring Tool Suite</a:t>
            </a:r>
            <a:r>
              <a:rPr lang="en-US" sz="1600" dirty="0"/>
              <a:t> or </a:t>
            </a:r>
            <a:r>
              <a:rPr lang="en-US" sz="1600" i="1" dirty="0"/>
              <a:t>STS</a:t>
            </a:r>
            <a:r>
              <a:rPr lang="en-US" sz="1600" dirty="0"/>
              <a:t> into the </a:t>
            </a:r>
            <a:r>
              <a:rPr lang="en-US" sz="1600" i="1" dirty="0"/>
              <a:t>Find</a:t>
            </a:r>
            <a:r>
              <a:rPr lang="en-US" sz="1600" dirty="0"/>
              <a:t> </a:t>
            </a:r>
            <a:r>
              <a:rPr lang="en-US" sz="1600" dirty="0" err="1"/>
              <a:t>textfield</a:t>
            </a:r>
            <a:r>
              <a:rPr lang="en-US" sz="1600" dirty="0"/>
              <a:t> and hit </a:t>
            </a:r>
            <a:r>
              <a:rPr lang="en-US" sz="1600" b="1" dirty="0"/>
              <a:t>Enter</a:t>
            </a:r>
            <a:r>
              <a:rPr lang="en-US" sz="1600" dirty="0"/>
              <a:t>. Eclipse will send query to its server and display results as shown below:</a:t>
            </a:r>
          </a:p>
        </p:txBody>
      </p:sp>
      <p:pic>
        <p:nvPicPr>
          <p:cNvPr id="10253" name="Picture 13" descr="Eclipse market Spring Tool Suite">
            <a:extLst>
              <a:ext uri="{FF2B5EF4-FFF2-40B4-BE49-F238E27FC236}">
                <a16:creationId xmlns:a16="http://schemas.microsoft.com/office/drawing/2014/main" id="{37AC887F-DC25-41E9-971D-E9E8D5C94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849" y="1371600"/>
            <a:ext cx="4953000"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65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F9884B-888B-47B6-976F-179CC939BD32}"/>
              </a:ext>
            </a:extLst>
          </p:cNvPr>
          <p:cNvSpPr>
            <a:spLocks noGrp="1"/>
          </p:cNvSpPr>
          <p:nvPr>
            <p:ph type="body" sz="quarter" idx="11"/>
          </p:nvPr>
        </p:nvSpPr>
        <p:spPr>
          <a:xfrm>
            <a:off x="227349" y="762000"/>
            <a:ext cx="11700000" cy="890663"/>
          </a:xfrm>
        </p:spPr>
        <p:txBody>
          <a:bodyPr>
            <a:normAutofit/>
          </a:bodyPr>
          <a:lstStyle/>
          <a:p>
            <a:r>
              <a:rPr lang="en-US" sz="1600" dirty="0">
                <a:solidFill>
                  <a:schemeClr val="tx1"/>
                </a:solidFill>
              </a:rPr>
              <a:t>Select the version that matches your Eclipse’s version and click </a:t>
            </a:r>
            <a:r>
              <a:rPr lang="en-US" sz="1600" b="1" dirty="0">
                <a:solidFill>
                  <a:schemeClr val="tx1"/>
                </a:solidFill>
              </a:rPr>
              <a:t>Install</a:t>
            </a:r>
            <a:r>
              <a:rPr lang="en-US" sz="1600" dirty="0">
                <a:solidFill>
                  <a:schemeClr val="tx1"/>
                </a:solidFill>
              </a:rPr>
              <a:t> button. Here we select </a:t>
            </a:r>
            <a:r>
              <a:rPr lang="en-US" sz="1600" i="1" dirty="0">
                <a:solidFill>
                  <a:schemeClr val="tx1"/>
                </a:solidFill>
              </a:rPr>
              <a:t>Spring Tool Suite (STS) for Eclipse Juno (3.8 + 4.2). </a:t>
            </a:r>
            <a:r>
              <a:rPr lang="en-US" sz="1600" dirty="0">
                <a:solidFill>
                  <a:schemeClr val="tx1"/>
                </a:solidFill>
              </a:rPr>
              <a:t>It takes a while for Eclipse to fetch the details and show the features of STS as shown below:</a:t>
            </a:r>
          </a:p>
        </p:txBody>
      </p:sp>
      <p:sp>
        <p:nvSpPr>
          <p:cNvPr id="7" name="Rectangle 5">
            <a:extLst>
              <a:ext uri="{FF2B5EF4-FFF2-40B4-BE49-F238E27FC236}">
                <a16:creationId xmlns:a16="http://schemas.microsoft.com/office/drawing/2014/main" id="{1B62C400-12C5-46E0-B061-296B34DDC10D}"/>
              </a:ext>
            </a:extLst>
          </p:cNvPr>
          <p:cNvSpPr>
            <a:spLocks noChangeArrowheads="1"/>
          </p:cNvSpPr>
          <p:nvPr/>
        </p:nvSpPr>
        <p:spPr bwMode="auto">
          <a:xfrm>
            <a:off x="3343275" y="3810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panose="020B0604020202020204" pitchFamily="34" charset="0"/>
                <a:cs typeface="Arial" panose="020B0604020202020204" pitchFamily="34" charset="0"/>
              </a:rPr>
              <a:t>:  </a:t>
            </a:r>
            <a:r>
              <a:rPr kumimoji="0" lang="en-US" altLang="en-US" sz="800" b="0" i="0" u="none" strike="noStrike" cap="none" normalizeH="0" baseline="0">
                <a:ln>
                  <a:noFill/>
                </a:ln>
                <a:solidFill>
                  <a:schemeClr val="tx1"/>
                </a:solidFill>
                <a:effectLst/>
              </a:rPr>
              <a:t>  </a:t>
            </a:r>
            <a:r>
              <a:rPr kumimoji="0" lang="en-US" altLang="en-US" sz="30000" b="0" i="0" u="none" strike="noStrike" cap="none" normalizeH="0" baseline="0">
                <a:ln>
                  <a:noFill/>
                </a:ln>
                <a:solidFill>
                  <a:schemeClr val="tx1"/>
                </a:solidFill>
                <a:effectLst/>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pic>
        <p:nvPicPr>
          <p:cNvPr id="11270" name="Picture 6" descr="STS features">
            <a:extLst>
              <a:ext uri="{FF2B5EF4-FFF2-40B4-BE49-F238E27FC236}">
                <a16:creationId xmlns:a16="http://schemas.microsoft.com/office/drawing/2014/main" id="{B966587B-5D43-4D67-BEAF-ECDF1198B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524000"/>
            <a:ext cx="495300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69088E4-15B6-4CC3-B104-51851475F285}"/>
              </a:ext>
            </a:extLst>
          </p:cNvPr>
          <p:cNvSpPr>
            <a:spLocks noGrp="1"/>
          </p:cNvSpPr>
          <p:nvPr>
            <p:ph type="body" sz="quarter" idx="11"/>
          </p:nvPr>
        </p:nvSpPr>
        <p:spPr>
          <a:xfrm>
            <a:off x="199094" y="576448"/>
            <a:ext cx="11700000" cy="504056"/>
          </a:xfrm>
        </p:spPr>
        <p:txBody>
          <a:bodyPr/>
          <a:lstStyle/>
          <a:p>
            <a:r>
              <a:rPr lang="en-US" dirty="0">
                <a:solidFill>
                  <a:schemeClr val="tx1"/>
                </a:solidFill>
              </a:rPr>
              <a:t>All features are selected by default, click </a:t>
            </a:r>
            <a:r>
              <a:rPr lang="en-US" b="1" dirty="0">
                <a:solidFill>
                  <a:schemeClr val="tx1"/>
                </a:solidFill>
              </a:rPr>
              <a:t>Next</a:t>
            </a:r>
            <a:r>
              <a:rPr lang="en-US" dirty="0">
                <a:solidFill>
                  <a:schemeClr val="tx1"/>
                </a:solidFill>
              </a:rPr>
              <a:t>. The </a:t>
            </a:r>
            <a:r>
              <a:rPr lang="en-US" b="1" dirty="0">
                <a:solidFill>
                  <a:schemeClr val="tx1"/>
                </a:solidFill>
              </a:rPr>
              <a:t>Review </a:t>
            </a:r>
            <a:r>
              <a:rPr lang="en-US" b="1" dirty="0" err="1">
                <a:solidFill>
                  <a:schemeClr val="tx1"/>
                </a:solidFill>
              </a:rPr>
              <a:t>Licenses</a:t>
            </a:r>
            <a:r>
              <a:rPr lang="en-US" dirty="0" err="1">
                <a:solidFill>
                  <a:schemeClr val="tx1"/>
                </a:solidFill>
              </a:rPr>
              <a:t>screen</a:t>
            </a:r>
            <a:r>
              <a:rPr lang="en-US" dirty="0">
                <a:solidFill>
                  <a:schemeClr val="tx1"/>
                </a:solidFill>
              </a:rPr>
              <a:t> appears: </a:t>
            </a:r>
          </a:p>
        </p:txBody>
      </p:sp>
      <p:pic>
        <p:nvPicPr>
          <p:cNvPr id="12290" name="Picture 2" descr="install STS - accept license">
            <a:extLst>
              <a:ext uri="{FF2B5EF4-FFF2-40B4-BE49-F238E27FC236}">
                <a16:creationId xmlns:a16="http://schemas.microsoft.com/office/drawing/2014/main" id="{31608654-C724-44BE-99B8-63067C10C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499" y="1138238"/>
            <a:ext cx="6184319" cy="495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18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377CB2-5946-4F1B-A4ED-F45EBAF3B346}"/>
              </a:ext>
            </a:extLst>
          </p:cNvPr>
          <p:cNvSpPr>
            <a:spLocks noGrp="1"/>
          </p:cNvSpPr>
          <p:nvPr>
            <p:ph type="body" sz="quarter" idx="11"/>
          </p:nvPr>
        </p:nvSpPr>
        <p:spPr>
          <a:xfrm>
            <a:off x="36816" y="678671"/>
            <a:ext cx="11700000" cy="504056"/>
          </a:xfrm>
        </p:spPr>
        <p:txBody>
          <a:bodyPr/>
          <a:lstStyle/>
          <a:p>
            <a:r>
              <a:rPr lang="en-US" dirty="0"/>
              <a:t>After STS installation:</a:t>
            </a:r>
          </a:p>
        </p:txBody>
      </p:sp>
      <p:pic>
        <p:nvPicPr>
          <p:cNvPr id="13314" name="Picture 2" descr="Spring perspective in Eclipse">
            <a:extLst>
              <a:ext uri="{FF2B5EF4-FFF2-40B4-BE49-F238E27FC236}">
                <a16:creationId xmlns:a16="http://schemas.microsoft.com/office/drawing/2014/main" id="{F9D1F374-41B1-4F17-BBE2-B8314E9FA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82728"/>
            <a:ext cx="9980985" cy="505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83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ECF6-F9AE-4C94-83A4-0A7E5BB1B341}"/>
              </a:ext>
            </a:extLst>
          </p:cNvPr>
          <p:cNvSpPr>
            <a:spLocks noGrp="1"/>
          </p:cNvSpPr>
          <p:nvPr>
            <p:ph type="title"/>
          </p:nvPr>
        </p:nvSpPr>
        <p:spPr/>
        <p:txBody>
          <a:bodyPr/>
          <a:lstStyle/>
          <a:p>
            <a:r>
              <a:rPr lang="en-US" dirty="0"/>
              <a:t>Adding POST Man to Chrome/IE</a:t>
            </a:r>
          </a:p>
        </p:txBody>
      </p:sp>
      <p:sp>
        <p:nvSpPr>
          <p:cNvPr id="4" name="Text Placeholder 3">
            <a:extLst>
              <a:ext uri="{FF2B5EF4-FFF2-40B4-BE49-F238E27FC236}">
                <a16:creationId xmlns:a16="http://schemas.microsoft.com/office/drawing/2014/main" id="{66E71296-FE71-42C1-A9D7-F263241DE762}"/>
              </a:ext>
            </a:extLst>
          </p:cNvPr>
          <p:cNvSpPr>
            <a:spLocks noGrp="1"/>
          </p:cNvSpPr>
          <p:nvPr>
            <p:ph type="body" sz="quarter" idx="11"/>
          </p:nvPr>
        </p:nvSpPr>
        <p:spPr/>
        <p:txBody>
          <a:bodyPr>
            <a:normAutofit lnSpcReduction="10000"/>
          </a:bodyPr>
          <a:lstStyle/>
          <a:p>
            <a:r>
              <a:rPr lang="en-US" b="1" dirty="0">
                <a:hlinkClick r:id="rId2"/>
              </a:rPr>
              <a:t>https://chrome.google.com/webstore/detail/postman/fhbjgbiflinjbdggehcddcbncdddomop?hl=en</a:t>
            </a:r>
            <a:endParaRPr lang="en-US" dirty="0"/>
          </a:p>
        </p:txBody>
      </p:sp>
      <p:pic>
        <p:nvPicPr>
          <p:cNvPr id="5" name="Picture 4">
            <a:extLst>
              <a:ext uri="{FF2B5EF4-FFF2-40B4-BE49-F238E27FC236}">
                <a16:creationId xmlns:a16="http://schemas.microsoft.com/office/drawing/2014/main" id="{47EA391C-961F-4ABA-8716-836682EEBC87}"/>
              </a:ext>
            </a:extLst>
          </p:cNvPr>
          <p:cNvPicPr>
            <a:picLocks noChangeAspect="1"/>
          </p:cNvPicPr>
          <p:nvPr/>
        </p:nvPicPr>
        <p:blipFill rotWithShape="1">
          <a:blip r:embed="rId3"/>
          <a:srcRect b="5732"/>
          <a:stretch/>
        </p:blipFill>
        <p:spPr>
          <a:xfrm>
            <a:off x="229918" y="1696370"/>
            <a:ext cx="11697431" cy="4953000"/>
          </a:xfrm>
          <a:prstGeom prst="rect">
            <a:avLst/>
          </a:prstGeom>
        </p:spPr>
      </p:pic>
    </p:spTree>
    <p:extLst>
      <p:ext uri="{BB962C8B-B14F-4D97-AF65-F5344CB8AC3E}">
        <p14:creationId xmlns:p14="http://schemas.microsoft.com/office/powerpoint/2010/main" val="351892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DED5-9BED-4850-99AA-7844DB6B0400}"/>
              </a:ext>
            </a:extLst>
          </p:cNvPr>
          <p:cNvSpPr>
            <a:spLocks noGrp="1"/>
          </p:cNvSpPr>
          <p:nvPr>
            <p:ph type="title"/>
          </p:nvPr>
        </p:nvSpPr>
        <p:spPr/>
        <p:txBody>
          <a:bodyPr/>
          <a:lstStyle/>
          <a:p>
            <a:r>
              <a:rPr lang="en-US" dirty="0"/>
              <a:t>Create sample project from Spring site</a:t>
            </a:r>
          </a:p>
        </p:txBody>
      </p:sp>
      <p:sp>
        <p:nvSpPr>
          <p:cNvPr id="4" name="Text Placeholder 3">
            <a:extLst>
              <a:ext uri="{FF2B5EF4-FFF2-40B4-BE49-F238E27FC236}">
                <a16:creationId xmlns:a16="http://schemas.microsoft.com/office/drawing/2014/main" id="{63D46615-4198-4FF7-A8D5-CB0890A573E5}"/>
              </a:ext>
            </a:extLst>
          </p:cNvPr>
          <p:cNvSpPr>
            <a:spLocks noGrp="1"/>
          </p:cNvSpPr>
          <p:nvPr>
            <p:ph type="body" sz="quarter" idx="11"/>
          </p:nvPr>
        </p:nvSpPr>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https://start.spring.io/</a:t>
            </a:r>
            <a:endParaRPr lang="en-US" dirty="0">
              <a:solidFill>
                <a:schemeClr val="tx1"/>
              </a:solidFill>
            </a:endParaRPr>
          </a:p>
        </p:txBody>
      </p:sp>
      <p:pic>
        <p:nvPicPr>
          <p:cNvPr id="5" name="Picture 4">
            <a:extLst>
              <a:ext uri="{FF2B5EF4-FFF2-40B4-BE49-F238E27FC236}">
                <a16:creationId xmlns:a16="http://schemas.microsoft.com/office/drawing/2014/main" id="{1D4FE65F-0CDA-4F29-90CB-85D55A97C2A0}"/>
              </a:ext>
            </a:extLst>
          </p:cNvPr>
          <p:cNvPicPr>
            <a:picLocks noChangeAspect="1"/>
          </p:cNvPicPr>
          <p:nvPr/>
        </p:nvPicPr>
        <p:blipFill rotWithShape="1">
          <a:blip r:embed="rId3"/>
          <a:srcRect t="5555" r="4036" b="6667"/>
          <a:stretch/>
        </p:blipFill>
        <p:spPr>
          <a:xfrm>
            <a:off x="0" y="1447800"/>
            <a:ext cx="11700000" cy="5181600"/>
          </a:xfrm>
          <a:prstGeom prst="rect">
            <a:avLst/>
          </a:prstGeom>
        </p:spPr>
      </p:pic>
    </p:spTree>
    <p:extLst>
      <p:ext uri="{BB962C8B-B14F-4D97-AF65-F5344CB8AC3E}">
        <p14:creationId xmlns:p14="http://schemas.microsoft.com/office/powerpoint/2010/main" val="281785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C67F-1982-4BA3-B51D-2F262B1CC53C}"/>
              </a:ext>
            </a:extLst>
          </p:cNvPr>
          <p:cNvSpPr>
            <a:spLocks noGrp="1"/>
          </p:cNvSpPr>
          <p:nvPr>
            <p:ph type="title"/>
          </p:nvPr>
        </p:nvSpPr>
        <p:spPr/>
        <p:txBody>
          <a:bodyPr/>
          <a:lstStyle/>
          <a:p>
            <a:r>
              <a:rPr lang="en-US" dirty="0"/>
              <a:t>Creating HelloWorld Microservice</a:t>
            </a:r>
          </a:p>
        </p:txBody>
      </p:sp>
      <p:pic>
        <p:nvPicPr>
          <p:cNvPr id="5" name="Picture 4">
            <a:extLst>
              <a:ext uri="{FF2B5EF4-FFF2-40B4-BE49-F238E27FC236}">
                <a16:creationId xmlns:a16="http://schemas.microsoft.com/office/drawing/2014/main" id="{88CFC471-ED2D-4541-981B-2CADDD2BAC94}"/>
              </a:ext>
            </a:extLst>
          </p:cNvPr>
          <p:cNvPicPr>
            <a:picLocks noChangeAspect="1"/>
          </p:cNvPicPr>
          <p:nvPr/>
        </p:nvPicPr>
        <p:blipFill>
          <a:blip r:embed="rId2"/>
          <a:stretch>
            <a:fillRect/>
          </a:stretch>
        </p:blipFill>
        <p:spPr>
          <a:xfrm>
            <a:off x="3183047" y="1447800"/>
            <a:ext cx="5825905" cy="5410200"/>
          </a:xfrm>
          <a:prstGeom prst="rect">
            <a:avLst/>
          </a:prstGeom>
        </p:spPr>
      </p:pic>
    </p:spTree>
    <p:extLst>
      <p:ext uri="{BB962C8B-B14F-4D97-AF65-F5344CB8AC3E}">
        <p14:creationId xmlns:p14="http://schemas.microsoft.com/office/powerpoint/2010/main" val="31032842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1826</TotalTime>
  <Words>163</Words>
  <Application>Microsoft Office PowerPoint</Application>
  <PresentationFormat>Widescreen</PresentationFormat>
  <Paragraphs>33</Paragraphs>
  <Slides>13</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21" baseType="lpstr">
      <vt:lpstr>Arial</vt:lpstr>
      <vt:lpstr>Noto Symbol</vt:lpstr>
      <vt:lpstr>Verdana</vt:lpstr>
      <vt:lpstr>Wingdings</vt:lpstr>
      <vt:lpstr>Capgemini Master</vt:lpstr>
      <vt:lpstr>Cover options</vt:lpstr>
      <vt:lpstr>Final slides</vt:lpstr>
      <vt:lpstr>think-cell Slide</vt:lpstr>
      <vt:lpstr>Microservices Enabling Digital Experiences and Aggressive Go to Market</vt:lpstr>
      <vt:lpstr>Introduction to Spring Boot</vt:lpstr>
      <vt:lpstr>Installing STS</vt:lpstr>
      <vt:lpstr>PowerPoint Presentation</vt:lpstr>
      <vt:lpstr>PowerPoint Presentation</vt:lpstr>
      <vt:lpstr>PowerPoint Presentation</vt:lpstr>
      <vt:lpstr>Adding POST Man to Chrome/IE</vt:lpstr>
      <vt:lpstr>Create sample project from Spring site</vt:lpstr>
      <vt:lpstr>Creating HelloWorld Microservice</vt:lpstr>
      <vt:lpstr>Adding Dependencies</vt:lpstr>
      <vt:lpstr>Testing with POSTMAN</vt:lpstr>
      <vt:lpstr>Testing with Swagger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Enabling Digital and Go to Market</dc:title>
  <dc:creator>Michael Hebert</dc:creator>
  <cp:lastModifiedBy>Kar, Yadav</cp:lastModifiedBy>
  <cp:revision>51</cp:revision>
  <dcterms:created xsi:type="dcterms:W3CDTF">2017-12-07T12:35:42Z</dcterms:created>
  <dcterms:modified xsi:type="dcterms:W3CDTF">2019-11-13T12:24:22Z</dcterms:modified>
</cp:coreProperties>
</file>