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0" y="1295400"/>
            <a:ext cx="914400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dirty="0"/>
              <a:t>EXAMPLE OF FINDING POSTERIOR PROABILITY USING </a:t>
            </a:r>
            <a:r>
              <a:rPr lang="en-US" sz="4800" dirty="0">
                <a:solidFill>
                  <a:srgbClr val="FF0000"/>
                </a:solidFill>
              </a:rPr>
              <a:t>WATER FALL DIAGRAM, </a:t>
            </a:r>
            <a:r>
              <a:rPr lang="en-US" sz="4800" dirty="0"/>
              <a:t>NOT THE FORMULA FOR BAYES’ THEOREM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1"/>
          <p:cNvSpPr>
            <a:spLocks noChangeArrowheads="1"/>
          </p:cNvSpPr>
          <p:nvPr/>
        </p:nvSpPr>
        <p:spPr bwMode="auto">
          <a:xfrm>
            <a:off x="0" y="0"/>
            <a:ext cx="9144000" cy="698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Example  of Using Waterfall diagram:</a:t>
            </a:r>
          </a:p>
          <a:p>
            <a:endParaRPr lang="en-US" sz="2800" b="1"/>
          </a:p>
          <a:p>
            <a:r>
              <a:rPr lang="en-US" sz="2800" b="1"/>
              <a:t>1000 women, each 40 years old go in for screening</a:t>
            </a:r>
          </a:p>
          <a:p>
            <a:endParaRPr lang="en-US" sz="2800" b="1"/>
          </a:p>
          <a:p>
            <a:r>
              <a:rPr lang="en-US" sz="2800" b="1">
                <a:solidFill>
                  <a:srgbClr val="FF0000"/>
                </a:solidFill>
              </a:rPr>
              <a:t>Prevalence is 1 % </a:t>
            </a:r>
            <a:r>
              <a:rPr lang="en-US" sz="2800" b="1"/>
              <a:t>so  990 are healthy , 10 of them actually have cancer</a:t>
            </a:r>
          </a:p>
          <a:p>
            <a:endParaRPr lang="en-US" sz="2800" b="1"/>
          </a:p>
          <a:p>
            <a:r>
              <a:rPr lang="en-US" sz="2800" b="1"/>
              <a:t>Out of 10 cases having cancer, </a:t>
            </a:r>
            <a:r>
              <a:rPr lang="en-US" sz="2800" b="1">
                <a:solidFill>
                  <a:srgbClr val="FF0000"/>
                </a:solidFill>
              </a:rPr>
              <a:t>recall rate is 80% </a:t>
            </a:r>
            <a:r>
              <a:rPr lang="en-US" sz="2800" b="1"/>
              <a:t>so 8 cases </a:t>
            </a:r>
            <a:r>
              <a:rPr lang="en-US" sz="2800" b="1">
                <a:solidFill>
                  <a:srgbClr val="FF0000"/>
                </a:solidFill>
              </a:rPr>
              <a:t>(TP=8)  </a:t>
            </a:r>
            <a:r>
              <a:rPr lang="en-US" sz="2800" b="1"/>
              <a:t>are detected, 2 are missed (FN)</a:t>
            </a:r>
          </a:p>
          <a:p>
            <a:endParaRPr lang="en-US" sz="2800" b="1"/>
          </a:p>
          <a:p>
            <a:endParaRPr lang="en-US" sz="2800" b="1"/>
          </a:p>
          <a:p>
            <a:r>
              <a:rPr lang="en-US" sz="2800" b="1"/>
              <a:t>since </a:t>
            </a:r>
            <a:r>
              <a:rPr lang="en-US" sz="2800" b="1">
                <a:solidFill>
                  <a:srgbClr val="FF0000"/>
                </a:solidFill>
              </a:rPr>
              <a:t>FPR is 10%, </a:t>
            </a:r>
            <a:r>
              <a:rPr lang="en-US" sz="2800" b="1"/>
              <a:t>100</a:t>
            </a:r>
            <a:r>
              <a:rPr lang="en-US" sz="2800" b="1">
                <a:solidFill>
                  <a:srgbClr val="FF0000"/>
                </a:solidFill>
              </a:rPr>
              <a:t> </a:t>
            </a:r>
            <a:r>
              <a:rPr lang="en-US" sz="2800" b="1"/>
              <a:t>out of 1000 are </a:t>
            </a:r>
            <a:r>
              <a:rPr lang="en-US" sz="2800" b="1">
                <a:solidFill>
                  <a:srgbClr val="FF0000"/>
                </a:solidFill>
              </a:rPr>
              <a:t>FP(=100) </a:t>
            </a:r>
            <a:r>
              <a:rPr lang="en-US" sz="2800" b="1"/>
              <a:t>, so 890 (990-100) are cleared (</a:t>
            </a:r>
            <a:r>
              <a:rPr lang="en-US" sz="2800" b="1">
                <a:solidFill>
                  <a:srgbClr val="FF0000"/>
                </a:solidFill>
              </a:rPr>
              <a:t>TN=890</a:t>
            </a:r>
            <a:r>
              <a:rPr lang="en-US" sz="2800" b="1"/>
              <a:t> )</a:t>
            </a:r>
          </a:p>
          <a:p>
            <a:endParaRPr lang="en-US" sz="2800" b="1"/>
          </a:p>
          <a:p>
            <a:r>
              <a:rPr lang="en-US" sz="2800" b="1"/>
              <a:t> So </a:t>
            </a:r>
            <a:r>
              <a:rPr lang="en-US" sz="2800" b="1">
                <a:solidFill>
                  <a:srgbClr val="FF0000"/>
                </a:solidFill>
              </a:rPr>
              <a:t>total positive cases are </a:t>
            </a:r>
            <a:r>
              <a:rPr lang="en-US" sz="2800" b="1"/>
              <a:t>TP+FP=8+100=</a:t>
            </a:r>
            <a:r>
              <a:rPr lang="en-US" sz="2800" b="1">
                <a:solidFill>
                  <a:srgbClr val="FF0000"/>
                </a:solidFill>
              </a:rPr>
              <a:t>108</a:t>
            </a:r>
            <a:endParaRPr lang="en-US" sz="2000" b="1">
              <a:solidFill>
                <a:srgbClr val="FF0000"/>
              </a:solidFill>
            </a:endParaRPr>
          </a:p>
          <a:p>
            <a:endParaRPr 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1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1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1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1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1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1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1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1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1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1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1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1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5314" name="Object 2"/>
          <p:cNvGraphicFramePr>
            <a:graphicFrameLocks noChangeAspect="1"/>
          </p:cNvGraphicFramePr>
          <p:nvPr/>
        </p:nvGraphicFramePr>
        <p:xfrm>
          <a:off x="0" y="2286000"/>
          <a:ext cx="8550275" cy="1732527"/>
        </p:xfrm>
        <a:graphic>
          <a:graphicData uri="http://schemas.openxmlformats.org/presentationml/2006/ole">
            <p:oleObj spid="_x0000_s1026" name="Equation" r:id="rId3" imgW="3873240" imgH="863280" progId="Equation.DSMT4">
              <p:embed/>
            </p:oleObj>
          </a:graphicData>
        </a:graphic>
      </p:graphicFrame>
      <p:graphicFrame>
        <p:nvGraphicFramePr>
          <p:cNvPr id="525315" name="Object 2"/>
          <p:cNvGraphicFramePr>
            <a:graphicFrameLocks noChangeAspect="1"/>
          </p:cNvGraphicFramePr>
          <p:nvPr/>
        </p:nvGraphicFramePr>
        <p:xfrm>
          <a:off x="0" y="4800600"/>
          <a:ext cx="9031288" cy="1665940"/>
        </p:xfrm>
        <a:graphic>
          <a:graphicData uri="http://schemas.openxmlformats.org/presentationml/2006/ole">
            <p:oleObj spid="_x0000_s1027" name="Equation" r:id="rId4" imgW="4254480" imgH="86328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1000" y="304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Calculate Pr(C/P) and Pr(NC/P) using </a:t>
            </a:r>
            <a:r>
              <a:rPr lang="en-US" sz="3600" dirty="0" err="1" smtClean="0">
                <a:solidFill>
                  <a:srgbClr val="FF0000"/>
                </a:solidFill>
              </a:rPr>
              <a:t>Bayes’s</a:t>
            </a:r>
            <a:r>
              <a:rPr lang="en-US" sz="3600" dirty="0" smtClean="0">
                <a:solidFill>
                  <a:srgbClr val="FF0000"/>
                </a:solidFill>
              </a:rPr>
              <a:t> Theorem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TextBox 1"/>
          <p:cNvSpPr txBox="1">
            <a:spLocks noChangeArrowheads="1"/>
          </p:cNvSpPr>
          <p:nvPr/>
        </p:nvSpPr>
        <p:spPr bwMode="auto">
          <a:xfrm>
            <a:off x="0" y="990600"/>
            <a:ext cx="9144000" cy="7663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Pr(C/P)</a:t>
            </a:r>
          </a:p>
          <a:p>
            <a:r>
              <a:rPr lang="en-US" sz="2800" b="1" dirty="0"/>
              <a:t>Of these 108 positive mammograms, 8 are real cancer cases, while 100 are FP</a:t>
            </a:r>
          </a:p>
          <a:p>
            <a:endParaRPr lang="en-US" sz="2800" b="1" dirty="0"/>
          </a:p>
          <a:p>
            <a:r>
              <a:rPr lang="en-US" sz="2800" b="1" dirty="0"/>
              <a:t>Therefore posterior probability that Alice has cancer P(cancer/positive mammogram) , is about (8/108)x100 approximately 7.4%  </a:t>
            </a:r>
            <a:r>
              <a:rPr lang="en-US" sz="2800" dirty="0">
                <a:solidFill>
                  <a:srgbClr val="FF0000"/>
                </a:solidFill>
              </a:rPr>
              <a:t>Pr(C/P)</a:t>
            </a:r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What  about </a:t>
            </a:r>
            <a:r>
              <a:rPr lang="en-US" sz="2800" dirty="0">
                <a:solidFill>
                  <a:srgbClr val="FF0000"/>
                </a:solidFill>
              </a:rPr>
              <a:t>Pr(NC/P) 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Out of 108 P cases </a:t>
            </a:r>
            <a:r>
              <a:rPr lang="en-US" sz="2800" b="1" dirty="0" smtClean="0">
                <a:solidFill>
                  <a:srgbClr val="FF0000"/>
                </a:solidFill>
              </a:rPr>
              <a:t> 100(FP) are healthy</a:t>
            </a:r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Pr(NC/P)= </a:t>
            </a:r>
            <a:r>
              <a:rPr lang="en-US" sz="2800" b="1" dirty="0" smtClean="0">
                <a:solidFill>
                  <a:srgbClr val="FF0000"/>
                </a:solidFill>
              </a:rPr>
              <a:t>(100/108)x100=92.5%</a:t>
            </a:r>
            <a:endParaRPr lang="en-US" sz="2800" b="1" dirty="0"/>
          </a:p>
          <a:p>
            <a:r>
              <a:rPr lang="en-US" sz="2800" b="1" dirty="0"/>
              <a:t>That is </a:t>
            </a:r>
            <a:r>
              <a:rPr lang="en-US" sz="2800" b="1" dirty="0" err="1">
                <a:solidFill>
                  <a:srgbClr val="FF0000"/>
                </a:solidFill>
              </a:rPr>
              <a:t>Bayes’s</a:t>
            </a:r>
            <a:r>
              <a:rPr lang="en-US" sz="2800" b="1" dirty="0">
                <a:solidFill>
                  <a:srgbClr val="FF0000"/>
                </a:solidFill>
              </a:rPr>
              <a:t> Rule.</a:t>
            </a:r>
          </a:p>
          <a:p>
            <a:endParaRPr lang="en-US" sz="3200" b="1" dirty="0"/>
          </a:p>
          <a:p>
            <a:endParaRPr lang="en-US" sz="3200" b="1" dirty="0">
              <a:solidFill>
                <a:srgbClr val="FF0000"/>
              </a:solidFill>
            </a:endParaRP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Calculate Pr(C/P) and Pr(NC/P) using  </a:t>
            </a:r>
            <a:r>
              <a:rPr lang="en-US" sz="3200" dirty="0" err="1" smtClean="0">
                <a:solidFill>
                  <a:srgbClr val="FF0000"/>
                </a:solidFill>
              </a:rPr>
              <a:t>WaterFall</a:t>
            </a:r>
            <a:r>
              <a:rPr lang="en-US" sz="3200" dirty="0" smtClean="0">
                <a:solidFill>
                  <a:srgbClr val="FF0000"/>
                </a:solidFill>
              </a:rPr>
              <a:t> Diagram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1"/>
          <p:cNvSpPr>
            <a:spLocks noChangeArrowheads="1"/>
          </p:cNvSpPr>
          <p:nvPr/>
        </p:nvSpPr>
        <p:spPr bwMode="auto">
          <a:xfrm>
            <a:off x="0" y="0"/>
            <a:ext cx="9144000" cy="723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/>
              <a:t>Why most of the doctors were away by factor of 10 ??</a:t>
            </a:r>
          </a:p>
          <a:p>
            <a:endParaRPr lang="en-US" sz="3600" b="1" dirty="0"/>
          </a:p>
          <a:p>
            <a:r>
              <a:rPr lang="en-US" sz="3600" b="1" dirty="0"/>
              <a:t>Doctors were ignoring the </a:t>
            </a:r>
            <a:r>
              <a:rPr lang="en-US" sz="3600" b="1" dirty="0">
                <a:solidFill>
                  <a:srgbClr val="FF0000"/>
                </a:solidFill>
              </a:rPr>
              <a:t>prior </a:t>
            </a:r>
            <a:r>
              <a:rPr lang="en-US" sz="3600" b="1" dirty="0" err="1">
                <a:solidFill>
                  <a:srgbClr val="FF0000"/>
                </a:solidFill>
              </a:rPr>
              <a:t>probabilty</a:t>
            </a:r>
            <a:r>
              <a:rPr lang="en-US" sz="3600" b="1" dirty="0">
                <a:solidFill>
                  <a:srgbClr val="FF0000"/>
                </a:solidFill>
              </a:rPr>
              <a:t>, a fallacy called “base rate neglect</a:t>
            </a:r>
            <a:r>
              <a:rPr lang="en-US" sz="3600" b="1" dirty="0" smtClean="0">
                <a:solidFill>
                  <a:srgbClr val="FF0000"/>
                </a:solidFill>
              </a:rPr>
              <a:t>”.</a:t>
            </a:r>
          </a:p>
          <a:p>
            <a:endParaRPr lang="en-US" sz="3600" b="1" dirty="0">
              <a:solidFill>
                <a:srgbClr val="FF0000"/>
              </a:solidFill>
            </a:endParaRPr>
          </a:p>
          <a:p>
            <a:r>
              <a:rPr lang="en-US" sz="3600" b="1" dirty="0" smtClean="0">
                <a:solidFill>
                  <a:srgbClr val="FF0000"/>
                </a:solidFill>
              </a:rPr>
              <a:t>Do not ask your doctor “How accurate is this test?” Instead </a:t>
            </a:r>
            <a:r>
              <a:rPr lang="en-US" sz="3600" b="1" dirty="0" err="1" smtClean="0">
                <a:solidFill>
                  <a:srgbClr val="FF0000"/>
                </a:solidFill>
              </a:rPr>
              <a:t>ask”What</a:t>
            </a:r>
            <a:r>
              <a:rPr lang="en-US" sz="3600" b="1" dirty="0" smtClean="0">
                <a:solidFill>
                  <a:srgbClr val="FF0000"/>
                </a:solidFill>
              </a:rPr>
              <a:t> is the posterior probability that I have the disease?” </a:t>
            </a:r>
            <a:r>
              <a:rPr lang="en-US" sz="2400" b="1" dirty="0" smtClean="0">
                <a:solidFill>
                  <a:srgbClr val="FF0000"/>
                </a:solidFill>
              </a:rPr>
              <a:t>( be prepared for a scowl, since your doctor may not know what this is)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MathType 6.0 Equation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prof. surekha bhanot</dc:creator>
  <cp:lastModifiedBy>prof. surekha bhanot</cp:lastModifiedBy>
  <cp:revision>1</cp:revision>
  <dcterms:created xsi:type="dcterms:W3CDTF">2006-08-16T00:00:00Z</dcterms:created>
  <dcterms:modified xsi:type="dcterms:W3CDTF">2020-01-25T05:32:31Z</dcterms:modified>
</cp:coreProperties>
</file>