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9AD2-2BBE-401F-A6C4-BDA61CD60A13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36E69-7ECE-46CC-A8CC-C2BF95E711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36E69-7ECE-46CC-A8CC-C2BF95E711C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7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1.png"/><Relationship Id="rId4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4" descr="đę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4582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5784" name="Rectangle 7"/>
          <p:cNvSpPr>
            <a:spLocks noChangeArrowheads="1"/>
          </p:cNvSpPr>
          <p:nvPr/>
        </p:nvSpPr>
        <p:spPr bwMode="auto">
          <a:xfrm>
            <a:off x="5943600" y="0"/>
            <a:ext cx="542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E</a:t>
            </a:r>
            <a:r>
              <a:rPr lang="en-US" b="1" baseline="-25000">
                <a:solidFill>
                  <a:srgbClr val="FF0000"/>
                </a:solidFill>
                <a:latin typeface="Tahoma" pitchFamily="34" charset="0"/>
              </a:rPr>
              <a:t>2 </a:t>
            </a:r>
            <a:endParaRPr lang="en-US"/>
          </a:p>
        </p:txBody>
      </p:sp>
      <p:sp>
        <p:nvSpPr>
          <p:cNvPr id="715785" name="Rectangle 8"/>
          <p:cNvSpPr>
            <a:spLocks noChangeArrowheads="1"/>
          </p:cNvSpPr>
          <p:nvPr/>
        </p:nvSpPr>
        <p:spPr bwMode="auto">
          <a:xfrm>
            <a:off x="3048000" y="0"/>
            <a:ext cx="492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E</a:t>
            </a:r>
            <a:r>
              <a:rPr lang="en-US" b="1" baseline="-25000">
                <a:solidFill>
                  <a:srgbClr val="FF0000"/>
                </a:solidFill>
                <a:latin typeface="Tahoma" pitchFamily="34" charset="0"/>
              </a:rPr>
              <a:t>1</a:t>
            </a: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 </a:t>
            </a:r>
            <a:endParaRPr lang="en-US"/>
          </a:p>
        </p:txBody>
      </p:sp>
      <p:graphicFrame>
        <p:nvGraphicFramePr>
          <p:cNvPr id="801793" name="Object 1"/>
          <p:cNvGraphicFramePr>
            <a:graphicFrameLocks noChangeAspect="1"/>
          </p:cNvGraphicFramePr>
          <p:nvPr/>
        </p:nvGraphicFramePr>
        <p:xfrm>
          <a:off x="136525" y="2971800"/>
          <a:ext cx="8589963" cy="3065463"/>
        </p:xfrm>
        <a:graphic>
          <a:graphicData uri="http://schemas.openxmlformats.org/presentationml/2006/ole">
            <p:oleObj spid="_x0000_s7170" name="Equation" r:id="rId4" imgW="177768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0" y="1752600"/>
            <a:ext cx="9144000" cy="3505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3600" dirty="0">
                <a:latin typeface="+mn-lt"/>
                <a:cs typeface="+mn-cs"/>
                <a:sym typeface="Symbol" pitchFamily="18" charset="2"/>
              </a:rPr>
              <a:t>w</a:t>
            </a:r>
            <a:r>
              <a:rPr lang="en-US" sz="3600" baseline="-25000" dirty="0">
                <a:latin typeface="+mn-lt"/>
                <a:cs typeface="+mn-cs"/>
                <a:sym typeface="Symbol" pitchFamily="18" charset="2"/>
              </a:rPr>
              <a:t>46</a:t>
            </a:r>
            <a:r>
              <a:rPr lang="en-US" sz="3600" dirty="0">
                <a:latin typeface="+mn-lt"/>
                <a:cs typeface="+mn-cs"/>
                <a:sym typeface="Symbol" pitchFamily="18" charset="2"/>
              </a:rPr>
              <a:t>			-0.3+(0.9)(0.1311)(0.332)= -</a:t>
            </a:r>
            <a:r>
              <a:rPr lang="en-US" sz="3600" dirty="0" smtClean="0">
                <a:latin typeface="+mn-lt"/>
                <a:cs typeface="+mn-cs"/>
                <a:sym typeface="Symbol" pitchFamily="18" charset="2"/>
              </a:rPr>
              <a:t>0.261</a:t>
            </a:r>
            <a:endParaRPr lang="en-US" sz="3600" dirty="0">
              <a:latin typeface="+mn-lt"/>
              <a:cs typeface="+mn-cs"/>
              <a:sym typeface="Symbol" pitchFamily="18" charset="2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3600" dirty="0">
                <a:latin typeface="+mn-lt"/>
                <a:cs typeface="+mn-cs"/>
                <a:sym typeface="Symbol" pitchFamily="18" charset="2"/>
              </a:rPr>
              <a:t>w</a:t>
            </a:r>
            <a:r>
              <a:rPr lang="en-US" sz="3600" baseline="-25000" dirty="0">
                <a:latin typeface="+mn-lt"/>
                <a:cs typeface="+mn-cs"/>
                <a:sym typeface="Symbol" pitchFamily="18" charset="2"/>
              </a:rPr>
              <a:t>56</a:t>
            </a:r>
            <a:r>
              <a:rPr lang="en-US" sz="3600" dirty="0">
                <a:latin typeface="+mn-lt"/>
                <a:cs typeface="+mn-cs"/>
                <a:sym typeface="Symbol" pitchFamily="18" charset="2"/>
              </a:rPr>
              <a:t>			-0.2+(0.9)(0.1311)(0.525)= -</a:t>
            </a:r>
            <a:r>
              <a:rPr lang="en-US" sz="3600" dirty="0" smtClean="0">
                <a:latin typeface="+mn-lt"/>
                <a:cs typeface="+mn-cs"/>
                <a:sym typeface="Symbol" pitchFamily="18" charset="2"/>
              </a:rPr>
              <a:t>0.138</a:t>
            </a:r>
            <a:endParaRPr lang="en-US" sz="3600" dirty="0">
              <a:solidFill>
                <a:srgbClr val="FF0000"/>
              </a:solidFill>
              <a:sym typeface="Symbol" pitchFamily="18" charset="2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600" dirty="0">
                <a:sym typeface="Symbol" pitchFamily="18" charset="2"/>
              </a:rPr>
              <a:t>w</a:t>
            </a:r>
            <a:r>
              <a:rPr lang="en-US" sz="3600" baseline="-25000" dirty="0">
                <a:sym typeface="Symbol" pitchFamily="18" charset="2"/>
              </a:rPr>
              <a:t>06</a:t>
            </a:r>
            <a:r>
              <a:rPr lang="en-US" sz="3600" dirty="0">
                <a:sym typeface="Symbol" pitchFamily="18" charset="2"/>
              </a:rPr>
              <a:t>			0.1 + (0.9)(0.1311)(</a:t>
            </a:r>
            <a:r>
              <a:rPr lang="en-US" sz="36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3600" dirty="0">
                <a:sym typeface="Symbol" pitchFamily="18" charset="2"/>
              </a:rPr>
              <a:t>) = 0.218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3600" dirty="0">
              <a:latin typeface="+mn-lt"/>
              <a:cs typeface="+mn-cs"/>
              <a:sym typeface="Symbol" pitchFamily="18" charset="2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3600" dirty="0">
                <a:latin typeface="+mn-lt"/>
                <a:cs typeface="+mn-cs"/>
                <a:sym typeface="Symbol" pitchFamily="18" charset="2"/>
              </a:rPr>
              <a:t>	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300" dirty="0">
              <a:latin typeface="+mn-lt"/>
              <a:cs typeface="+mn-cs"/>
              <a:sym typeface="Symbol" pitchFamily="18" charset="2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000" dirty="0">
                <a:latin typeface="+mn-lt"/>
                <a:cs typeface="+mn-cs"/>
                <a:sym typeface="Symbol" pitchFamily="18" charset="2"/>
              </a:rPr>
              <a:t>				</a:t>
            </a:r>
          </a:p>
        </p:txBody>
      </p:sp>
      <p:pic>
        <p:nvPicPr>
          <p:cNvPr id="3409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581400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09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0"/>
            <a:ext cx="15144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42" name="Equation" r:id="rId5" imgW="114120" imgH="215640" progId="Equation.3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013450" y="0"/>
          <a:ext cx="3081338" cy="1676400"/>
        </p:xfrm>
        <a:graphic>
          <a:graphicData uri="http://schemas.openxmlformats.org/presentationml/2006/ole">
            <p:oleObj spid="_x0000_s10243" name="Equation" r:id="rId6" imgW="1218960" imgH="711000" progId="Equation.DSMT4">
              <p:embed/>
            </p:oleObj>
          </a:graphicData>
        </a:graphic>
      </p:graphicFrame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429000"/>
            <a:ext cx="91249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0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0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0" y="609600"/>
            <a:ext cx="9144000" cy="3505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300" dirty="0">
              <a:latin typeface="+mn-lt"/>
              <a:cs typeface="+mn-cs"/>
              <a:sym typeface="Symbol" pitchFamily="18" charset="2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lt"/>
                <a:cs typeface="+mn-cs"/>
                <a:sym typeface="Symbol" pitchFamily="18" charset="2"/>
              </a:rPr>
              <a:t>w</a:t>
            </a:r>
            <a:r>
              <a:rPr lang="en-US" sz="2800" b="1" baseline="-25000" dirty="0" smtClean="0">
                <a:latin typeface="+mn-lt"/>
                <a:cs typeface="+mn-cs"/>
                <a:sym typeface="Symbol" pitchFamily="18" charset="2"/>
              </a:rPr>
              <a:t>14 </a:t>
            </a:r>
            <a:r>
              <a:rPr lang="en-US" sz="2800" b="1" dirty="0" smtClean="0">
                <a:latin typeface="+mn-lt"/>
                <a:cs typeface="+mn-cs"/>
                <a:sym typeface="Symbol" pitchFamily="18" charset="2"/>
              </a:rPr>
              <a:t>= 0.2 </a:t>
            </a:r>
            <a:r>
              <a:rPr lang="en-US" sz="2800" b="1" dirty="0">
                <a:latin typeface="+mn-lt"/>
                <a:cs typeface="+mn-cs"/>
                <a:sym typeface="Symbol" pitchFamily="18" charset="2"/>
              </a:rPr>
              <a:t>+(0.9)(-0.0087)(1) = 0.192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lt"/>
                <a:cs typeface="+mn-cs"/>
                <a:sym typeface="Symbol" pitchFamily="18" charset="2"/>
              </a:rPr>
              <a:t>W</a:t>
            </a:r>
            <a:r>
              <a:rPr lang="en-US" sz="2800" b="1" baseline="-25000" dirty="0" smtClean="0">
                <a:latin typeface="+mn-lt"/>
                <a:cs typeface="+mn-cs"/>
                <a:sym typeface="Symbol" pitchFamily="18" charset="2"/>
              </a:rPr>
              <a:t>15</a:t>
            </a:r>
            <a:r>
              <a:rPr lang="en-US" sz="2800" b="1" dirty="0" smtClean="0">
                <a:latin typeface="+mn-lt"/>
                <a:cs typeface="+mn-cs"/>
                <a:sym typeface="Symbol" pitchFamily="18" charset="2"/>
              </a:rPr>
              <a:t>= -</a:t>
            </a:r>
            <a:r>
              <a:rPr lang="en-US" sz="2800" b="1" dirty="0">
                <a:latin typeface="+mn-lt"/>
                <a:cs typeface="+mn-cs"/>
                <a:sym typeface="Symbol" pitchFamily="18" charset="2"/>
              </a:rPr>
              <a:t>0.3 +(0.9)(-0.0065)(1) = -0.306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lt"/>
                <a:cs typeface="+mn-cs"/>
                <a:sym typeface="Symbol" pitchFamily="18" charset="2"/>
              </a:rPr>
              <a:t>W</a:t>
            </a:r>
            <a:r>
              <a:rPr lang="en-US" sz="2800" b="1" baseline="-25000" dirty="0" smtClean="0">
                <a:latin typeface="+mn-lt"/>
                <a:cs typeface="+mn-cs"/>
                <a:sym typeface="Symbol" pitchFamily="18" charset="2"/>
              </a:rPr>
              <a:t>24</a:t>
            </a:r>
            <a:r>
              <a:rPr lang="en-US" sz="2800" b="1" dirty="0" smtClean="0">
                <a:latin typeface="+mn-lt"/>
                <a:cs typeface="+mn-cs"/>
                <a:sym typeface="Symbol" pitchFamily="18" charset="2"/>
              </a:rPr>
              <a:t>= 0.4</a:t>
            </a:r>
            <a:r>
              <a:rPr lang="en-US" sz="2800" b="1" dirty="0">
                <a:latin typeface="+mn-lt"/>
                <a:cs typeface="+mn-cs"/>
                <a:sym typeface="Symbol" pitchFamily="18" charset="2"/>
              </a:rPr>
              <a:t>+ (0.9)(-0.0087)(0) = 0.4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lt"/>
                <a:cs typeface="+mn-cs"/>
                <a:sym typeface="Symbol" pitchFamily="18" charset="2"/>
              </a:rPr>
              <a:t>W</a:t>
            </a:r>
            <a:r>
              <a:rPr lang="en-US" sz="2800" b="1" baseline="-25000" dirty="0" smtClean="0">
                <a:latin typeface="+mn-lt"/>
                <a:cs typeface="+mn-cs"/>
                <a:sym typeface="Symbol" pitchFamily="18" charset="2"/>
              </a:rPr>
              <a:t>25</a:t>
            </a:r>
            <a:r>
              <a:rPr lang="en-US" sz="2800" b="1" dirty="0" smtClean="0">
                <a:latin typeface="+mn-lt"/>
                <a:cs typeface="+mn-cs"/>
                <a:sym typeface="Symbol" pitchFamily="18" charset="2"/>
              </a:rPr>
              <a:t>= 0.1</a:t>
            </a:r>
            <a:r>
              <a:rPr lang="en-US" sz="2800" b="1" dirty="0">
                <a:latin typeface="+mn-lt"/>
                <a:cs typeface="+mn-cs"/>
                <a:sym typeface="Symbol" pitchFamily="18" charset="2"/>
              </a:rPr>
              <a:t>+ (0.9)(-0.0065)(0) = 0.1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lt"/>
                <a:cs typeface="+mn-cs"/>
                <a:sym typeface="Symbol" pitchFamily="18" charset="2"/>
              </a:rPr>
              <a:t>w</a:t>
            </a:r>
            <a:r>
              <a:rPr lang="en-US" sz="2800" b="1" baseline="-25000" dirty="0" smtClean="0">
                <a:latin typeface="+mn-lt"/>
                <a:cs typeface="+mn-cs"/>
                <a:sym typeface="Symbol" pitchFamily="18" charset="2"/>
              </a:rPr>
              <a:t>34</a:t>
            </a:r>
            <a:r>
              <a:rPr lang="en-US" sz="2800" b="1" dirty="0" smtClean="0">
                <a:latin typeface="+mn-lt"/>
                <a:cs typeface="+mn-cs"/>
                <a:sym typeface="Symbol" pitchFamily="18" charset="2"/>
              </a:rPr>
              <a:t>= -</a:t>
            </a:r>
            <a:r>
              <a:rPr lang="en-US" sz="2800" b="1" dirty="0">
                <a:latin typeface="+mn-lt"/>
                <a:cs typeface="+mn-cs"/>
                <a:sym typeface="Symbol" pitchFamily="18" charset="2"/>
              </a:rPr>
              <a:t>0.5+ (0.9)(-0.0087)(1) = -0.508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 smtClean="0">
                <a:latin typeface="+mn-lt"/>
                <a:cs typeface="+mn-cs"/>
                <a:sym typeface="Symbol" pitchFamily="18" charset="2"/>
              </a:rPr>
              <a:t>w</a:t>
            </a:r>
            <a:r>
              <a:rPr lang="en-US" sz="2800" b="1" baseline="-25000" dirty="0" smtClean="0">
                <a:latin typeface="+mn-lt"/>
                <a:cs typeface="+mn-cs"/>
                <a:sym typeface="Symbol" pitchFamily="18" charset="2"/>
              </a:rPr>
              <a:t>35</a:t>
            </a:r>
            <a:r>
              <a:rPr lang="en-US" sz="2800" b="1" dirty="0" smtClean="0">
                <a:latin typeface="+mn-lt"/>
                <a:cs typeface="+mn-cs"/>
                <a:sym typeface="Symbol" pitchFamily="18" charset="2"/>
              </a:rPr>
              <a:t>= 0.2 </a:t>
            </a:r>
            <a:r>
              <a:rPr lang="en-US" sz="2800" b="1" dirty="0">
                <a:latin typeface="+mn-lt"/>
                <a:cs typeface="+mn-cs"/>
                <a:sym typeface="Symbol" pitchFamily="18" charset="2"/>
              </a:rPr>
              <a:t>+ (0.9)(-0.0065)(1) = 0.194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+mn-lt"/>
                <a:cs typeface="+mn-cs"/>
                <a:sym typeface="Symbol" pitchFamily="18" charset="2"/>
              </a:rPr>
              <a:t>w</a:t>
            </a:r>
            <a:r>
              <a:rPr lang="en-US" sz="2800" b="1" baseline="-25000" dirty="0" smtClean="0">
                <a:solidFill>
                  <a:srgbClr val="FF0000"/>
                </a:solidFill>
                <a:latin typeface="+mn-lt"/>
                <a:cs typeface="+mn-cs"/>
                <a:sym typeface="Symbol" pitchFamily="18" charset="2"/>
              </a:rPr>
              <a:t>05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  <a:cs typeface="+mn-cs"/>
                <a:sym typeface="Symbol" pitchFamily="18" charset="2"/>
              </a:rPr>
              <a:t>= 0.2 </a:t>
            </a:r>
            <a:r>
              <a:rPr lang="en-US" sz="2800" b="1" dirty="0">
                <a:solidFill>
                  <a:srgbClr val="FF0000"/>
                </a:solidFill>
                <a:latin typeface="+mn-lt"/>
                <a:cs typeface="+mn-cs"/>
                <a:sym typeface="Symbol" pitchFamily="18" charset="2"/>
              </a:rPr>
              <a:t>+ (0.9)(-0.0065) (1)  =0.194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+mn-lt"/>
                <a:cs typeface="+mn-cs"/>
                <a:sym typeface="Symbol" pitchFamily="18" charset="2"/>
              </a:rPr>
              <a:t>w</a:t>
            </a:r>
            <a:r>
              <a:rPr lang="en-US" sz="2800" b="1" baseline="-25000" dirty="0" smtClean="0">
                <a:solidFill>
                  <a:srgbClr val="FF0000"/>
                </a:solidFill>
                <a:latin typeface="+mn-lt"/>
                <a:cs typeface="+mn-cs"/>
                <a:sym typeface="Symbol" pitchFamily="18" charset="2"/>
              </a:rPr>
              <a:t>04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  <a:cs typeface="+mn-cs"/>
                <a:sym typeface="Symbol" pitchFamily="18" charset="2"/>
              </a:rPr>
              <a:t>= -</a:t>
            </a:r>
            <a:r>
              <a:rPr lang="en-US" sz="2800" b="1" dirty="0">
                <a:solidFill>
                  <a:srgbClr val="FF0000"/>
                </a:solidFill>
                <a:latin typeface="+mn-lt"/>
                <a:cs typeface="+mn-cs"/>
                <a:sym typeface="Symbol" pitchFamily="18" charset="2"/>
              </a:rPr>
              <a:t>0.4 +(0.9)(-0.0087) (1)= -0.408</a:t>
            </a:r>
            <a:r>
              <a:rPr lang="en-US" sz="2300" dirty="0">
                <a:latin typeface="+mn-lt"/>
                <a:cs typeface="+mn-cs"/>
                <a:sym typeface="Symbol" pitchFamily="18" charset="2"/>
              </a:rPr>
              <a:t>	</a:t>
            </a: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300" dirty="0">
              <a:latin typeface="+mn-lt"/>
              <a:cs typeface="+mn-cs"/>
              <a:sym typeface="Symbol" pitchFamily="18" charset="2"/>
            </a:endParaRPr>
          </a:p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000" dirty="0">
                <a:latin typeface="+mn-lt"/>
                <a:cs typeface="+mn-cs"/>
                <a:sym typeface="Symbol" pitchFamily="18" charset="2"/>
              </a:rPr>
              <a:t>				</a:t>
            </a: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266" name="Equation" r:id="rId3" imgW="114120" imgH="215640" progId="Equation.3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096000" y="0"/>
          <a:ext cx="2895600" cy="3505200"/>
        </p:xfrm>
        <a:graphic>
          <a:graphicData uri="http://schemas.openxmlformats.org/presentationml/2006/ole">
            <p:oleObj spid="_x0000_s11267" name="Equation" r:id="rId4" imgW="1333440" imgH="1384200" progId="Equation.DSMT4">
              <p:embed/>
            </p:oleObj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752850"/>
            <a:ext cx="91249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447800" y="5334000"/>
          <a:ext cx="5838825" cy="965200"/>
        </p:xfrm>
        <a:graphic>
          <a:graphicData uri="http://schemas.openxmlformats.org/presentationml/2006/ole">
            <p:oleObj spid="_x0000_s12290" name="Equation" r:id="rId3" imgW="1536480" imgH="253800" progId="Equation.DSMT4">
              <p:embed/>
            </p:oleObj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58140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3. </a:t>
            </a:r>
            <a:r>
              <a:rPr lang="en-US" sz="2800" b="1" dirty="0">
                <a:solidFill>
                  <a:srgbClr val="FF0000"/>
                </a:solidFill>
              </a:rPr>
              <a:t>Compute error for the pattern </a:t>
            </a:r>
            <a:r>
              <a:rPr lang="en-US" sz="2800" b="1" dirty="0" smtClean="0">
                <a:solidFill>
                  <a:srgbClr val="FF0000"/>
                </a:solidFill>
              </a:rPr>
              <a:t>‘p’ </a:t>
            </a:r>
            <a:r>
              <a:rPr lang="en-US" sz="2800" b="1" dirty="0">
                <a:solidFill>
                  <a:srgbClr val="FF0000"/>
                </a:solidFill>
              </a:rPr>
              <a:t>across all nodes at  output layer</a:t>
            </a:r>
            <a:r>
              <a:rPr lang="en-US" sz="2800" b="1" dirty="0"/>
              <a:t> </a:t>
            </a:r>
            <a:r>
              <a:rPr lang="en-US" sz="2800" b="1" dirty="0" smtClean="0"/>
              <a:t>.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Error component at k</a:t>
            </a:r>
            <a:r>
              <a:rPr lang="en-US" sz="2800" baseline="30000" dirty="0" smtClean="0">
                <a:solidFill>
                  <a:srgbClr val="FF0000"/>
                </a:solidFill>
              </a:rPr>
              <a:t> </a:t>
            </a:r>
            <a:r>
              <a:rPr lang="en-US" sz="2800" baseline="30000" dirty="0" err="1" smtClean="0">
                <a:solidFill>
                  <a:srgbClr val="FF0000"/>
                </a:solidFill>
              </a:rPr>
              <a:t>th</a:t>
            </a:r>
            <a:r>
              <a:rPr lang="en-US" sz="2800" dirty="0" smtClean="0">
                <a:solidFill>
                  <a:srgbClr val="FF0000"/>
                </a:solidFill>
              </a:rPr>
              <a:t> output node for  </a:t>
            </a:r>
            <a:r>
              <a:rPr lang="en-US" sz="2800" dirty="0" err="1" smtClean="0">
                <a:solidFill>
                  <a:srgbClr val="FF0000"/>
                </a:solidFill>
              </a:rPr>
              <a:t>p</a:t>
            </a:r>
            <a:r>
              <a:rPr lang="en-US" sz="2800" baseline="30000" dirty="0" err="1" smtClean="0">
                <a:solidFill>
                  <a:srgbClr val="FF0000"/>
                </a:solidFill>
              </a:rPr>
              <a:t>th</a:t>
            </a:r>
            <a:r>
              <a:rPr lang="en-US" sz="2800" dirty="0" smtClean="0">
                <a:solidFill>
                  <a:srgbClr val="FF0000"/>
                </a:solidFill>
              </a:rPr>
              <a:t> pattern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964611" name="Object 3"/>
          <p:cNvGraphicFramePr>
            <a:graphicFrameLocks noChangeAspect="1"/>
          </p:cNvGraphicFramePr>
          <p:nvPr/>
        </p:nvGraphicFramePr>
        <p:xfrm>
          <a:off x="7620000" y="4343400"/>
          <a:ext cx="800100" cy="889000"/>
        </p:xfrm>
        <a:graphic>
          <a:graphicData uri="http://schemas.openxmlformats.org/presentationml/2006/ole">
            <p:oleObj spid="_x0000_s12291" name="Equation" r:id="rId4" imgW="228600" imgH="2538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48400" y="1524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GENERAL  BPA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"/>
            <a:ext cx="914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295400" y="5330825"/>
          <a:ext cx="5029200" cy="1527175"/>
        </p:xfrm>
        <a:graphic>
          <a:graphicData uri="http://schemas.openxmlformats.org/presentationml/2006/ole">
            <p:oleObj spid="_x0000_s13314" name="Equation" r:id="rId3" imgW="1422360" imgH="431640" progId="Equation.DSMT4">
              <p:embed/>
            </p:oleObj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4114800"/>
            <a:ext cx="9372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/>
              <a:t>4. </a:t>
            </a:r>
            <a:r>
              <a:rPr lang="en-US" sz="3200" b="1" dirty="0" smtClean="0">
                <a:solidFill>
                  <a:srgbClr val="FF0000"/>
                </a:solidFill>
              </a:rPr>
              <a:t>Write expression for error  component at </a:t>
            </a:r>
          </a:p>
          <a:p>
            <a:r>
              <a:rPr lang="en-US" sz="3200" b="1" dirty="0" err="1" smtClean="0">
                <a:solidFill>
                  <a:srgbClr val="FF0000"/>
                </a:solidFill>
              </a:rPr>
              <a:t>j</a:t>
            </a:r>
            <a:r>
              <a:rPr lang="en-US" sz="3200" b="1" baseline="30000" dirty="0" err="1" smtClean="0">
                <a:solidFill>
                  <a:srgbClr val="FF0000"/>
                </a:solidFill>
              </a:rPr>
              <a:t>th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hidden </a:t>
            </a:r>
            <a:r>
              <a:rPr lang="en-US" sz="3200" b="1" dirty="0" smtClean="0">
                <a:solidFill>
                  <a:srgbClr val="FF0000"/>
                </a:solidFill>
              </a:rPr>
              <a:t>node for pattern p</a:t>
            </a:r>
            <a:r>
              <a:rPr lang="en-US" sz="3200" dirty="0" smtClean="0">
                <a:solidFill>
                  <a:srgbClr val="FF0000"/>
                </a:solidFill>
              </a:rPr>
              <a:t>. 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965635" name="Object 3"/>
          <p:cNvGraphicFramePr>
            <a:graphicFrameLocks noChangeAspect="1"/>
          </p:cNvGraphicFramePr>
          <p:nvPr/>
        </p:nvGraphicFramePr>
        <p:xfrm>
          <a:off x="5029200" y="4572000"/>
          <a:ext cx="717550" cy="844550"/>
        </p:xfrm>
        <a:graphic>
          <a:graphicData uri="http://schemas.openxmlformats.org/presentationml/2006/ole">
            <p:oleObj spid="_x0000_s13315" name="Equation" r:id="rId4" imgW="215640" imgH="253800" progId="Equation.DSMT4">
              <p:embed/>
            </p:oleObj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3"/>
          <p:cNvGraphicFramePr>
            <a:graphicFrameLocks noChangeAspect="1"/>
          </p:cNvGraphicFramePr>
          <p:nvPr/>
        </p:nvGraphicFramePr>
        <p:xfrm>
          <a:off x="1590675" y="5740400"/>
          <a:ext cx="5365750" cy="1117600"/>
        </p:xfrm>
        <a:graphic>
          <a:graphicData uri="http://schemas.openxmlformats.org/presentationml/2006/ole">
            <p:oleObj spid="_x0000_s14338" name="Equation" r:id="rId3" imgW="1218960" imgH="253800" progId="Equation.DSMT4">
              <p:embed/>
            </p:oleObj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4196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5613" indent="-455613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5.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Update the connection-weight values to the  output  layer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0" y="4724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5613" indent="-455613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6.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Update the connection-weight values 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input to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hidden layer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789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581400" y="5410200"/>
          <a:ext cx="3633787" cy="1117600"/>
        </p:xfrm>
        <a:graphic>
          <a:graphicData uri="http://schemas.openxmlformats.org/presentationml/2006/ole">
            <p:oleObj spid="_x0000_s15362" name="Equation" r:id="rId4" imgW="825480" imgH="253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9144000" cy="2057400"/>
          </a:xfrm>
        </p:spPr>
        <p:txBody>
          <a:bodyPr>
            <a:noAutofit/>
          </a:bodyPr>
          <a:lstStyle/>
          <a:p>
            <a:pPr marL="0" indent="0">
              <a:spcBef>
                <a:spcPct val="10000"/>
              </a:spcBef>
              <a:spcAft>
                <a:spcPct val="30000"/>
              </a:spcAft>
            </a:pPr>
            <a:r>
              <a:rPr lang="en-US" sz="3600" b="1" dirty="0" smtClean="0">
                <a:sym typeface="Symbol" pitchFamily="18" charset="2"/>
              </a:rPr>
              <a:t>Repeat steps 1 to 6 for all vector pairs in the training set; this is called an </a:t>
            </a:r>
            <a:r>
              <a:rPr lang="en-US" sz="3600" b="1" dirty="0" smtClean="0">
                <a:solidFill>
                  <a:srgbClr val="FF0000"/>
                </a:solidFill>
                <a:sym typeface="Symbol" pitchFamily="18" charset="2"/>
              </a:rPr>
              <a:t>EPOCH</a:t>
            </a:r>
            <a:r>
              <a:rPr lang="en-US" sz="3600" b="1" dirty="0" smtClean="0">
                <a:sym typeface="Symbol" pitchFamily="18" charset="2"/>
              </a:rPr>
              <a:t>.</a:t>
            </a:r>
          </a:p>
          <a:p>
            <a:pPr marL="0" indent="0">
              <a:spcBef>
                <a:spcPct val="10000"/>
              </a:spcBef>
              <a:spcAft>
                <a:spcPct val="30000"/>
              </a:spcAft>
            </a:pPr>
            <a:r>
              <a:rPr lang="en-US" sz="3600" b="1" dirty="0" smtClean="0">
                <a:sym typeface="Symbol" pitchFamily="18" charset="2"/>
              </a:rPr>
              <a:t>Run as many epochs as required to reduce the network error </a:t>
            </a:r>
            <a:r>
              <a:rPr lang="en-US" sz="3600" b="1" dirty="0" smtClean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en-US" sz="3600" b="1" dirty="0" smtClean="0">
                <a:sym typeface="Symbol" pitchFamily="18" charset="2"/>
              </a:rPr>
              <a:t> to fall below a Threshold </a:t>
            </a:r>
            <a:r>
              <a:rPr lang="en-US" sz="3600" b="1" dirty="0" smtClean="0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US" sz="3600" b="1" dirty="0" smtClean="0">
                <a:sym typeface="Symbol" pitchFamily="18" charset="2"/>
              </a:rPr>
              <a:t>:</a:t>
            </a:r>
          </a:p>
          <a:p>
            <a:pPr marL="0" indent="0">
              <a:spcBef>
                <a:spcPct val="10000"/>
              </a:spcBef>
              <a:spcAft>
                <a:spcPct val="30000"/>
              </a:spcAft>
            </a:pPr>
            <a:endParaRPr lang="en-US" sz="2800" b="1" dirty="0" smtClean="0">
              <a:sym typeface="Symbol" pitchFamily="18" charset="2"/>
            </a:endParaRPr>
          </a:p>
          <a:p>
            <a:pPr marL="0" indent="0">
              <a:spcBef>
                <a:spcPct val="10000"/>
              </a:spcBef>
              <a:spcAft>
                <a:spcPct val="30000"/>
              </a:spcAft>
            </a:pPr>
            <a:r>
              <a:rPr lang="en-US" sz="3600" b="1" dirty="0" smtClean="0">
                <a:sym typeface="Symbol" pitchFamily="18" charset="2"/>
              </a:rPr>
              <a:t>Write Expression of SSE</a:t>
            </a:r>
          </a:p>
        </p:txBody>
      </p:sp>
      <p:graphicFrame>
        <p:nvGraphicFramePr>
          <p:cNvPr id="68610" name="Object 7"/>
          <p:cNvGraphicFramePr>
            <a:graphicFrameLocks noChangeAspect="1"/>
          </p:cNvGraphicFramePr>
          <p:nvPr/>
        </p:nvGraphicFramePr>
        <p:xfrm>
          <a:off x="1176338" y="4267200"/>
          <a:ext cx="6321425" cy="2127250"/>
        </p:xfrm>
        <a:graphic>
          <a:graphicData uri="http://schemas.openxmlformats.org/presentationml/2006/ole">
            <p:oleObj spid="_x0000_s16386" name="Equation" r:id="rId3" imgW="1320480" imgH="4442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Example : BPA</a:t>
            </a:r>
          </a:p>
          <a:p>
            <a:endParaRPr lang="en-US" sz="4000" b="1" dirty="0"/>
          </a:p>
          <a:p>
            <a:r>
              <a:rPr lang="en-US" sz="3600" b="1" dirty="0"/>
              <a:t>Two dimensional input </a:t>
            </a:r>
            <a:r>
              <a:rPr lang="en-US" sz="3600" b="1" dirty="0" smtClean="0"/>
              <a:t>data( Two </a:t>
            </a:r>
            <a:r>
              <a:rPr lang="en-US" sz="3600" b="1" dirty="0"/>
              <a:t>features of </a:t>
            </a:r>
            <a:r>
              <a:rPr lang="en-US" sz="3600" b="1" dirty="0" smtClean="0"/>
              <a:t>fruits : </a:t>
            </a:r>
            <a:r>
              <a:rPr lang="en-US" sz="3600" b="1" dirty="0" smtClean="0">
                <a:solidFill>
                  <a:srgbClr val="FF0000"/>
                </a:solidFill>
              </a:rPr>
              <a:t>Shape, Texture</a:t>
            </a:r>
            <a:r>
              <a:rPr lang="en-US" sz="3600" b="1" dirty="0" smtClean="0"/>
              <a:t>)</a:t>
            </a:r>
            <a:endParaRPr lang="en-US" sz="3600" b="1" dirty="0"/>
          </a:p>
          <a:p>
            <a:r>
              <a:rPr lang="en-US" sz="3600" b="1" dirty="0"/>
              <a:t> </a:t>
            </a: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/>
              <a:t>Output : </a:t>
            </a:r>
            <a:r>
              <a:rPr lang="en-US" sz="3600" b="1" dirty="0">
                <a:solidFill>
                  <a:srgbClr val="FF0000"/>
                </a:solidFill>
              </a:rPr>
              <a:t>Class 1(Banana)  Class 2(Orange) </a:t>
            </a:r>
          </a:p>
          <a:p>
            <a:endParaRPr lang="en-US" sz="3600" b="1" dirty="0"/>
          </a:p>
          <a:p>
            <a:r>
              <a:rPr lang="en-US" sz="3600" b="1" dirty="0"/>
              <a:t>Pattern </a:t>
            </a:r>
            <a:r>
              <a:rPr lang="en-US" sz="3600" b="1" dirty="0" smtClean="0"/>
              <a:t>1:   </a:t>
            </a:r>
            <a:r>
              <a:rPr lang="en-US" sz="3600" b="1" dirty="0"/>
              <a:t>0.6, 0.1   target Class 1(Banana)</a:t>
            </a:r>
          </a:p>
          <a:p>
            <a:r>
              <a:rPr lang="en-US" sz="3600" b="1" dirty="0"/>
              <a:t>Pattern 2 </a:t>
            </a:r>
            <a:r>
              <a:rPr lang="en-US" sz="3600" b="1" dirty="0" smtClean="0"/>
              <a:t>:  </a:t>
            </a:r>
            <a:r>
              <a:rPr lang="en-US" sz="3600" b="1" dirty="0"/>
              <a:t>0.2 </a:t>
            </a:r>
            <a:r>
              <a:rPr lang="en-US" sz="3600" b="1" dirty="0" smtClean="0"/>
              <a:t>, </a:t>
            </a:r>
            <a:r>
              <a:rPr lang="en-US" sz="3600" b="1" dirty="0"/>
              <a:t>0.3  target class 2 (Orange)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2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388"/>
            <a:ext cx="9144000" cy="675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0"/>
            <a:ext cx="19462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47244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Calibri" pitchFamily="34" charset="0"/>
              </a:rPr>
              <a:t>Banana</a:t>
            </a:r>
            <a:r>
              <a:rPr lang="en-US" sz="3200" b="1" dirty="0" smtClean="0">
                <a:latin typeface="Calibri" pitchFamily="34" charset="0"/>
              </a:rPr>
              <a:t>(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pattern1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sz="3200" b="1" baseline="-25000" dirty="0" smtClean="0">
                <a:solidFill>
                  <a:srgbClr val="FF0000"/>
                </a:solidFill>
                <a:latin typeface="Calibri" pitchFamily="34" charset="0"/>
              </a:rPr>
              <a:t>1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= 0.6,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sz="3200" b="1" baseline="-25000" dirty="0" smtClean="0">
                <a:solidFill>
                  <a:srgbClr val="FF0000"/>
                </a:solidFill>
                <a:latin typeface="Calibri" pitchFamily="34" charset="0"/>
              </a:rPr>
              <a:t>2 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=0.1</a:t>
            </a:r>
            <a:r>
              <a:rPr lang="en-US" sz="3200" b="1" dirty="0">
                <a:latin typeface="Calibri" pitchFamily="34" charset="0"/>
              </a:rPr>
              <a:t>)  (d</a:t>
            </a:r>
            <a:r>
              <a:rPr lang="en-US" sz="3200" b="1" baseline="-25000" dirty="0">
                <a:latin typeface="Calibri" pitchFamily="34" charset="0"/>
              </a:rPr>
              <a:t>6</a:t>
            </a:r>
            <a:r>
              <a:rPr lang="en-US" sz="3200" b="1" dirty="0">
                <a:latin typeface="Calibri" pitchFamily="34" charset="0"/>
              </a:rPr>
              <a:t>) = 1,  (d</a:t>
            </a:r>
            <a:r>
              <a:rPr lang="en-US" sz="3200" b="1" baseline="-25000" dirty="0">
                <a:latin typeface="Calibri" pitchFamily="34" charset="0"/>
              </a:rPr>
              <a:t>7 </a:t>
            </a:r>
            <a:r>
              <a:rPr lang="en-US" sz="3200" b="1" dirty="0">
                <a:latin typeface="Calibri" pitchFamily="34" charset="0"/>
              </a:rPr>
              <a:t>) = 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53340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Calibri" pitchFamily="34" charset="0"/>
              </a:rPr>
              <a:t>Orange</a:t>
            </a:r>
            <a:r>
              <a:rPr lang="en-US" sz="3200" b="1" dirty="0" smtClean="0">
                <a:latin typeface="Calibri" pitchFamily="34" charset="0"/>
              </a:rPr>
              <a:t>(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pattern2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sz="3200" b="1" baseline="-25000" dirty="0" smtClean="0">
                <a:solidFill>
                  <a:srgbClr val="FF0000"/>
                </a:solidFill>
                <a:latin typeface="Calibri" pitchFamily="34" charset="0"/>
              </a:rPr>
              <a:t>1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= 0.2, </a:t>
            </a: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sz="3200" b="1" baseline="-25000" dirty="0" smtClean="0">
                <a:solidFill>
                  <a:srgbClr val="FF0000"/>
                </a:solidFill>
                <a:latin typeface="Calibri" pitchFamily="34" charset="0"/>
              </a:rPr>
              <a:t>2 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=0.3</a:t>
            </a:r>
            <a:r>
              <a:rPr lang="en-US" sz="3200" b="1" dirty="0">
                <a:latin typeface="Calibri" pitchFamily="34" charset="0"/>
              </a:rPr>
              <a:t>)  (d</a:t>
            </a:r>
            <a:r>
              <a:rPr lang="en-US" sz="3200" b="1" baseline="-25000" dirty="0">
                <a:latin typeface="Calibri" pitchFamily="34" charset="0"/>
              </a:rPr>
              <a:t>6</a:t>
            </a:r>
            <a:r>
              <a:rPr lang="en-US" sz="3200" b="1" dirty="0">
                <a:latin typeface="Calibri" pitchFamily="34" charset="0"/>
              </a:rPr>
              <a:t>) = 0,  (d</a:t>
            </a:r>
            <a:r>
              <a:rPr lang="en-US" sz="3200" b="1" baseline="-25000" dirty="0">
                <a:latin typeface="Calibri" pitchFamily="34" charset="0"/>
              </a:rPr>
              <a:t>7 </a:t>
            </a:r>
            <a:r>
              <a:rPr lang="en-US" sz="3200" b="1" dirty="0">
                <a:latin typeface="Calibri" pitchFamily="34" charset="0"/>
              </a:rPr>
              <a:t>) = 1</a:t>
            </a:r>
          </a:p>
        </p:txBody>
      </p:sp>
      <p:sp>
        <p:nvSpPr>
          <p:cNvPr id="327684" name="TextBox 10"/>
          <p:cNvSpPr txBox="1">
            <a:spLocks noChangeArrowheads="1"/>
          </p:cNvSpPr>
          <p:nvPr/>
        </p:nvSpPr>
        <p:spPr bwMode="auto">
          <a:xfrm>
            <a:off x="0" y="6172200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Do Forward Pass, Calculate inputs/outputs at node 3,4,5,6,7</a:t>
            </a:r>
          </a:p>
        </p:txBody>
      </p:sp>
      <p:pic>
        <p:nvPicPr>
          <p:cNvPr id="7352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276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4" descr="đę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4582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0" y="3962400"/>
            <a:ext cx="91440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itchFamily="34" charset="0"/>
              </a:rPr>
              <a:t>If output layer has linear activation function </a:t>
            </a:r>
            <a:r>
              <a:rPr lang="en-US" sz="3600" b="1" dirty="0" smtClean="0">
                <a:latin typeface="Calibri" pitchFamily="34" charset="0"/>
              </a:rPr>
              <a:t>and hidden layer has </a:t>
            </a:r>
            <a:r>
              <a:rPr lang="en-US" sz="3600" b="1" dirty="0" err="1" smtClean="0">
                <a:latin typeface="Calibri" pitchFamily="34" charset="0"/>
              </a:rPr>
              <a:t>tansigmoid</a:t>
            </a:r>
            <a:r>
              <a:rPr lang="en-US" sz="3600" b="1" dirty="0" smtClean="0">
                <a:latin typeface="Calibri" pitchFamily="34" charset="0"/>
              </a:rPr>
              <a:t> , Write expression for E</a:t>
            </a:r>
            <a:r>
              <a:rPr lang="en-US" sz="3600" b="1" baseline="-25000" dirty="0" smtClean="0">
                <a:latin typeface="Calibri" pitchFamily="34" charset="0"/>
              </a:rPr>
              <a:t>2</a:t>
            </a:r>
            <a:r>
              <a:rPr lang="en-US" sz="3600" b="1" dirty="0" smtClean="0">
                <a:latin typeface="Calibri" pitchFamily="34" charset="0"/>
              </a:rPr>
              <a:t> and E</a:t>
            </a:r>
            <a:r>
              <a:rPr lang="en-US" sz="3600" b="1" baseline="-25000" dirty="0" smtClean="0">
                <a:latin typeface="Calibri" pitchFamily="34" charset="0"/>
              </a:rPr>
              <a:t>1</a:t>
            </a:r>
            <a:endParaRPr lang="en-US" sz="3600" b="1" dirty="0" smtClean="0">
              <a:latin typeface="Calibri" pitchFamily="34" charset="0"/>
            </a:endParaRPr>
          </a:p>
          <a:p>
            <a:r>
              <a:rPr lang="en-US" sz="3200" b="1" dirty="0" smtClean="0">
                <a:latin typeface="Calibri" pitchFamily="34" charset="0"/>
              </a:rPr>
              <a:t>		E</a:t>
            </a:r>
            <a:r>
              <a:rPr lang="en-US" sz="3200" b="1" baseline="-25000" dirty="0" smtClean="0">
                <a:latin typeface="Calibri" pitchFamily="34" charset="0"/>
              </a:rPr>
              <a:t>2</a:t>
            </a:r>
            <a:r>
              <a:rPr lang="en-US" sz="3200" b="1" dirty="0" smtClean="0">
                <a:latin typeface="Calibri" pitchFamily="34" charset="0"/>
              </a:rPr>
              <a:t> = (</a:t>
            </a:r>
            <a:r>
              <a:rPr lang="en-US" sz="3200" b="1" dirty="0">
                <a:latin typeface="Calibri" pitchFamily="34" charset="0"/>
              </a:rPr>
              <a:t>y</a:t>
            </a:r>
            <a:r>
              <a:rPr lang="en-US" sz="3200" b="1" baseline="-25000" dirty="0">
                <a:latin typeface="Calibri" pitchFamily="34" charset="0"/>
              </a:rPr>
              <a:t>d</a:t>
            </a:r>
            <a:r>
              <a:rPr lang="en-US" sz="3200" b="1" dirty="0">
                <a:latin typeface="Calibri" pitchFamily="34" charset="0"/>
              </a:rPr>
              <a:t> - </a:t>
            </a:r>
            <a:r>
              <a:rPr lang="en-US" sz="3200" b="1" dirty="0" smtClean="0">
                <a:latin typeface="Calibri" pitchFamily="34" charset="0"/>
              </a:rPr>
              <a:t>y), as f’(net)=1 </a:t>
            </a:r>
          </a:p>
          <a:p>
            <a:r>
              <a:rPr lang="en-US" sz="3200" b="1" dirty="0" smtClean="0">
                <a:latin typeface="Calibri" pitchFamily="34" charset="0"/>
              </a:rPr>
              <a:t>		E</a:t>
            </a:r>
            <a:r>
              <a:rPr lang="en-US" sz="3200" b="1" baseline="-25000" dirty="0" smtClean="0">
                <a:latin typeface="Calibri" pitchFamily="34" charset="0"/>
              </a:rPr>
              <a:t>1</a:t>
            </a:r>
            <a:r>
              <a:rPr lang="en-US" sz="3200" b="1" dirty="0" smtClean="0">
                <a:latin typeface="Calibri" pitchFamily="34" charset="0"/>
              </a:rPr>
              <a:t> = 0.5(1-v</a:t>
            </a:r>
            <a:r>
              <a:rPr lang="en-US" sz="3200" b="1" baseline="30000" dirty="0" smtClean="0">
                <a:latin typeface="Calibri" pitchFamily="34" charset="0"/>
              </a:rPr>
              <a:t>2</a:t>
            </a:r>
            <a:r>
              <a:rPr lang="en-US" sz="3200" b="1" dirty="0" smtClean="0">
                <a:latin typeface="Calibri" pitchFamily="34" charset="0"/>
              </a:rPr>
              <a:t>)E</a:t>
            </a:r>
            <a:r>
              <a:rPr lang="en-US" sz="3200" b="1" baseline="-25000" dirty="0" smtClean="0">
                <a:latin typeface="Calibri" pitchFamily="34" charset="0"/>
              </a:rPr>
              <a:t>2</a:t>
            </a:r>
            <a:r>
              <a:rPr lang="en-US" sz="3200" b="1" dirty="0" smtClean="0">
                <a:latin typeface="Calibri" pitchFamily="34" charset="0"/>
              </a:rPr>
              <a:t> g</a:t>
            </a:r>
            <a:endParaRPr lang="en-US" sz="3200" b="1" dirty="0">
              <a:latin typeface="Calibri" pitchFamily="34" charset="0"/>
            </a:endParaRPr>
          </a:p>
        </p:txBody>
      </p:sp>
      <p:sp>
        <p:nvSpPr>
          <p:cNvPr id="715784" name="Rectangle 7"/>
          <p:cNvSpPr>
            <a:spLocks noChangeArrowheads="1"/>
          </p:cNvSpPr>
          <p:nvPr/>
        </p:nvSpPr>
        <p:spPr bwMode="auto">
          <a:xfrm>
            <a:off x="5943600" y="0"/>
            <a:ext cx="542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E</a:t>
            </a:r>
            <a:r>
              <a:rPr lang="en-US" b="1" baseline="-25000">
                <a:solidFill>
                  <a:srgbClr val="FF0000"/>
                </a:solidFill>
                <a:latin typeface="Tahoma" pitchFamily="34" charset="0"/>
              </a:rPr>
              <a:t>2 </a:t>
            </a:r>
            <a:endParaRPr lang="en-US"/>
          </a:p>
        </p:txBody>
      </p:sp>
      <p:sp>
        <p:nvSpPr>
          <p:cNvPr id="715785" name="Rectangle 8"/>
          <p:cNvSpPr>
            <a:spLocks noChangeArrowheads="1"/>
          </p:cNvSpPr>
          <p:nvPr/>
        </p:nvSpPr>
        <p:spPr bwMode="auto">
          <a:xfrm>
            <a:off x="3048000" y="0"/>
            <a:ext cx="492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E</a:t>
            </a:r>
            <a:r>
              <a:rPr lang="en-US" b="1" baseline="-25000">
                <a:solidFill>
                  <a:srgbClr val="FF0000"/>
                </a:solidFill>
                <a:latin typeface="Tahoma" pitchFamily="34" charset="0"/>
              </a:rPr>
              <a:t>1</a:t>
            </a: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 </a:t>
            </a:r>
            <a:endParaRPr lang="en-US"/>
          </a:p>
        </p:txBody>
      </p:sp>
      <p:graphicFrame>
        <p:nvGraphicFramePr>
          <p:cNvPr id="801793" name="Object 1"/>
          <p:cNvGraphicFramePr>
            <a:graphicFrameLocks noChangeAspect="1"/>
          </p:cNvGraphicFramePr>
          <p:nvPr/>
        </p:nvGraphicFramePr>
        <p:xfrm>
          <a:off x="2362200" y="1295400"/>
          <a:ext cx="3673475" cy="2514600"/>
        </p:xfrm>
        <a:graphic>
          <a:graphicData uri="http://schemas.openxmlformats.org/presentationml/2006/ole">
            <p:oleObj spid="_x0000_s8194" name="Equation" r:id="rId4" imgW="92700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261" name="Picture 3"/>
          <p:cNvPicPr>
            <a:picLocks noChangeAspect="1" noChangeArrowheads="1"/>
          </p:cNvPicPr>
          <p:nvPr/>
        </p:nvPicPr>
        <p:blipFill>
          <a:blip r:embed="rId2" cstate="print">
            <a:lum bright="-5000"/>
          </a:blip>
          <a:srcRect/>
          <a:stretch>
            <a:fillRect/>
          </a:stretch>
        </p:blipFill>
        <p:spPr bwMode="auto">
          <a:xfrm>
            <a:off x="0" y="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535867" y="2286000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b="1" baseline="-25000" dirty="0" smtClean="0">
                <a:solidFill>
                  <a:srgbClr val="FF0000"/>
                </a:solidFill>
                <a:latin typeface="Calibri" pitchFamily="34" charset="0"/>
              </a:rPr>
              <a:t>1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 = 0.6, I</a:t>
            </a:r>
            <a:r>
              <a:rPr lang="en-US" b="1" baseline="-25000" dirty="0" smtClean="0">
                <a:solidFill>
                  <a:srgbClr val="FF0000"/>
                </a:solidFill>
                <a:latin typeface="Calibri" pitchFamily="34" charset="0"/>
              </a:rPr>
              <a:t>2 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=0.1</a:t>
            </a:r>
            <a:endParaRPr lang="en-US" dirty="0"/>
          </a:p>
        </p:txBody>
      </p:sp>
      <p:pic>
        <p:nvPicPr>
          <p:cNvPr id="8335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05200"/>
            <a:ext cx="86677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35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48200"/>
            <a:ext cx="89344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35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772150"/>
            <a:ext cx="90773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2766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/>
              <a:t>O</a:t>
            </a:r>
            <a:r>
              <a:rPr lang="en-US" sz="3200" baseline="-25000" dirty="0"/>
              <a:t>3</a:t>
            </a:r>
            <a:r>
              <a:rPr lang="en-US" sz="3200" dirty="0"/>
              <a:t> =0.53    O</a:t>
            </a:r>
            <a:r>
              <a:rPr lang="en-US" sz="3200" baseline="-25000" dirty="0"/>
              <a:t>4</a:t>
            </a:r>
            <a:r>
              <a:rPr lang="en-US" sz="3200" dirty="0"/>
              <a:t>  =0.55   O</a:t>
            </a:r>
            <a:r>
              <a:rPr lang="en-US" sz="3200" baseline="-25000" dirty="0"/>
              <a:t>5</a:t>
            </a:r>
            <a:r>
              <a:rPr lang="en-US" sz="3200" dirty="0"/>
              <a:t>  = 0.65</a:t>
            </a:r>
          </a:p>
        </p:txBody>
      </p:sp>
      <p:pic>
        <p:nvPicPr>
          <p:cNvPr id="6328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0"/>
            <a:ext cx="90678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283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10200"/>
            <a:ext cx="90963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285" name="Picture 3"/>
          <p:cNvPicPr>
            <a:picLocks noChangeAspect="1" noChangeArrowheads="1"/>
          </p:cNvPicPr>
          <p:nvPr/>
        </p:nvPicPr>
        <p:blipFill>
          <a:blip r:embed="rId4" cstate="print">
            <a:lum bright="-17000"/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8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88677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58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38400"/>
            <a:ext cx="898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0" y="0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O</a:t>
            </a:r>
            <a:r>
              <a:rPr lang="en-US" sz="3200" baseline="-25000">
                <a:solidFill>
                  <a:srgbClr val="FF0000"/>
                </a:solidFill>
              </a:rPr>
              <a:t>6</a:t>
            </a:r>
            <a:r>
              <a:rPr lang="en-US" sz="3200">
                <a:solidFill>
                  <a:srgbClr val="FF0000"/>
                </a:solidFill>
              </a:rPr>
              <a:t> =0.53</a:t>
            </a:r>
          </a:p>
          <a:p>
            <a:r>
              <a:rPr lang="en-US" sz="3200">
                <a:solidFill>
                  <a:srgbClr val="FF0000"/>
                </a:solidFill>
              </a:rPr>
              <a:t> O</a:t>
            </a:r>
            <a:r>
              <a:rPr lang="en-US" sz="3200" baseline="-25000">
                <a:solidFill>
                  <a:srgbClr val="FF0000"/>
                </a:solidFill>
              </a:rPr>
              <a:t>7</a:t>
            </a:r>
            <a:r>
              <a:rPr lang="en-US" sz="3200">
                <a:solidFill>
                  <a:srgbClr val="FF0000"/>
                </a:solidFill>
              </a:rPr>
              <a:t>  =0.63</a:t>
            </a:r>
          </a:p>
        </p:txBody>
      </p:sp>
      <p:pic>
        <p:nvPicPr>
          <p:cNvPr id="7372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848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8310" name="Picture 3"/>
          <p:cNvPicPr>
            <a:picLocks noChangeAspect="1" noChangeArrowheads="1"/>
          </p:cNvPicPr>
          <p:nvPr/>
        </p:nvPicPr>
        <p:blipFill>
          <a:blip r:embed="rId5" cstate="print">
            <a:lum bright="-15000"/>
          </a:blip>
          <a:srcRect/>
          <a:stretch>
            <a:fillRect/>
          </a:stretch>
        </p:blipFill>
        <p:spPr bwMode="auto">
          <a:xfrm>
            <a:off x="0" y="3276600"/>
            <a:ext cx="9144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0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81400"/>
            <a:ext cx="85439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61925" y="5562600"/>
          <a:ext cx="5216525" cy="1295400"/>
        </p:xfrm>
        <a:graphic>
          <a:graphicData uri="http://schemas.openxmlformats.org/presentationml/2006/ole">
            <p:oleObj spid="_x0000_s17410" name="Equation" r:id="rId4" imgW="1841400" imgH="457200" progId="Equation.DSMT4">
              <p:embed/>
            </p:oleObj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</a:t>
            </a:r>
            <a:r>
              <a:rPr lang="en-US" sz="2400" b="1" baseline="-25000" dirty="0">
                <a:solidFill>
                  <a:srgbClr val="FF0000"/>
                </a:solidFill>
              </a:rPr>
              <a:t>3</a:t>
            </a:r>
            <a:r>
              <a:rPr lang="en-US" sz="2400" b="1" dirty="0">
                <a:solidFill>
                  <a:srgbClr val="FF0000"/>
                </a:solidFill>
              </a:rPr>
              <a:t> =0.53    O</a:t>
            </a:r>
            <a:r>
              <a:rPr lang="en-US" sz="2400" b="1" baseline="-25000" dirty="0">
                <a:solidFill>
                  <a:srgbClr val="FF0000"/>
                </a:solidFill>
              </a:rPr>
              <a:t>4</a:t>
            </a:r>
            <a:r>
              <a:rPr lang="en-US" sz="2400" b="1" dirty="0">
                <a:solidFill>
                  <a:srgbClr val="FF0000"/>
                </a:solidFill>
              </a:rPr>
              <a:t>  =0.55   O</a:t>
            </a:r>
            <a:r>
              <a:rPr lang="en-US" sz="2400" b="1" baseline="-25000" dirty="0">
                <a:solidFill>
                  <a:srgbClr val="FF0000"/>
                </a:solidFill>
              </a:rPr>
              <a:t>5</a:t>
            </a:r>
            <a:r>
              <a:rPr lang="en-US" sz="2400" b="1" dirty="0">
                <a:solidFill>
                  <a:srgbClr val="FF0000"/>
                </a:solidFill>
              </a:rPr>
              <a:t>  = 0.65</a:t>
            </a:r>
          </a:p>
        </p:txBody>
      </p:sp>
      <p:pic>
        <p:nvPicPr>
          <p:cNvPr id="74757" name="Picture 3"/>
          <p:cNvPicPr>
            <a:picLocks noChangeAspect="1" noChangeArrowheads="1"/>
          </p:cNvPicPr>
          <p:nvPr/>
        </p:nvPicPr>
        <p:blipFill>
          <a:blip r:embed="rId5" cstate="print">
            <a:lum bright="-7000"/>
          </a:blip>
          <a:srcRect/>
          <a:stretch>
            <a:fillRect/>
          </a:stretch>
        </p:blipFill>
        <p:spPr bwMode="auto">
          <a:xfrm>
            <a:off x="0" y="457200"/>
            <a:ext cx="9144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3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40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28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7725" y="0"/>
            <a:ext cx="19462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</a:t>
            </a:r>
            <a:r>
              <a:rPr lang="en-US" sz="2400" b="1" baseline="-25000" dirty="0">
                <a:solidFill>
                  <a:srgbClr val="FF0000"/>
                </a:solidFill>
              </a:rPr>
              <a:t>3</a:t>
            </a:r>
            <a:r>
              <a:rPr lang="en-US" sz="2400" b="1" dirty="0">
                <a:solidFill>
                  <a:srgbClr val="FF0000"/>
                </a:solidFill>
              </a:rPr>
              <a:t> =0.53    O</a:t>
            </a:r>
            <a:r>
              <a:rPr lang="en-US" sz="2400" b="1" baseline="-25000" dirty="0">
                <a:solidFill>
                  <a:srgbClr val="FF0000"/>
                </a:solidFill>
              </a:rPr>
              <a:t>4</a:t>
            </a:r>
            <a:r>
              <a:rPr lang="en-US" sz="2400" b="1" dirty="0">
                <a:solidFill>
                  <a:srgbClr val="FF0000"/>
                </a:solidFill>
              </a:rPr>
              <a:t>  =0.55   O</a:t>
            </a:r>
            <a:r>
              <a:rPr lang="en-US" sz="2400" b="1" baseline="-25000" dirty="0">
                <a:solidFill>
                  <a:srgbClr val="FF0000"/>
                </a:solidFill>
              </a:rPr>
              <a:t>5</a:t>
            </a:r>
            <a:r>
              <a:rPr lang="en-US" sz="2400" b="1" dirty="0">
                <a:solidFill>
                  <a:srgbClr val="FF0000"/>
                </a:solidFill>
              </a:rPr>
              <a:t>  = 0.65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35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035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981200"/>
            <a:ext cx="26670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973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4384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97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63436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81800" y="1752600"/>
            <a:ext cx="2362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 smtClean="0"/>
              <a:t>I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smtClean="0"/>
              <a:t>I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</a:t>
            </a:r>
            <a:r>
              <a:rPr lang="en-US" sz="3200" dirty="0"/>
              <a:t>are </a:t>
            </a:r>
            <a:r>
              <a:rPr lang="en-US" sz="3200" dirty="0" smtClean="0"/>
              <a:t>inputs: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0.6, 0.1</a:t>
            </a:r>
          </a:p>
        </p:txBody>
      </p:sp>
      <p:pic>
        <p:nvPicPr>
          <p:cNvPr id="8663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48175"/>
            <a:ext cx="91916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6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6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n-US" sz="4000" b="1" dirty="0" smtClean="0"/>
              <a:t>The order in which the training vectors are presented is important. </a:t>
            </a: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>
                <a:solidFill>
                  <a:srgbClr val="FF0000"/>
                </a:solidFill>
              </a:rPr>
              <a:t>Randomizing is generally preferable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In </a:t>
            </a:r>
            <a:r>
              <a:rPr lang="en-US" sz="4000" b="1" dirty="0" err="1" smtClean="0"/>
              <a:t>Multilayers</a:t>
            </a:r>
            <a:r>
              <a:rPr lang="en-US" sz="4000" b="1" dirty="0" smtClean="0"/>
              <a:t>, it is accepted that more than two layers are rarely used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49" name="Rectangle 1"/>
          <p:cNvSpPr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b="1" dirty="0">
                <a:latin typeface="Calibri" pitchFamily="34" charset="0"/>
                <a:ea typeface="Calibri" pitchFamily="34" charset="0"/>
                <a:cs typeface="Mangal" pitchFamily="18" charset="0"/>
              </a:rPr>
              <a:t>  Two numbers X and Y are to be compared on the cross space [-2,2] 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Mangal" pitchFamily="18" charset="0"/>
              </a:rPr>
              <a:t>x [-</a:t>
            </a:r>
            <a:r>
              <a:rPr lang="en-US" sz="2800" b="1" dirty="0">
                <a:latin typeface="Calibri" pitchFamily="34" charset="0"/>
                <a:ea typeface="Calibri" pitchFamily="34" charset="0"/>
                <a:cs typeface="Mangal" pitchFamily="18" charset="0"/>
              </a:rPr>
              <a:t>2,2]. Output of network is a 3 bit pattern corresponding to ( top node : X &gt;Y, middle node : X&lt;Y, bottom node : X = Y) taking value 0 if false and value 1 for true.</a:t>
            </a:r>
          </a:p>
          <a:p>
            <a:endParaRPr lang="en-US" sz="2800" dirty="0">
              <a:ea typeface="Calibri" pitchFamily="34" charset="0"/>
              <a:cs typeface="Mangal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sz="2800" b="1" dirty="0">
                <a:latin typeface="Calibri" pitchFamily="34" charset="0"/>
                <a:ea typeface="Calibri" pitchFamily="34" charset="0"/>
                <a:cs typeface="Mangal" pitchFamily="18" charset="0"/>
              </a:rPr>
              <a:t> Use BPA algorithm for  input pair ( X,Y) = ( -2, -1) for one epoch with neural architecture  in which there is a single  neuron in single hidden layer. Learning coefficient is 0.1, initial weights and biases at all hidden and output nodes are 0.5,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Mangal" pitchFamily="18" charset="0"/>
              </a:rPr>
              <a:t>activation function for all layers is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Mangal" pitchFamily="18" charset="0"/>
              </a:rPr>
              <a:t>logsigmoid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Mangal" pitchFamily="18" charset="0"/>
              </a:rPr>
              <a:t>.</a:t>
            </a:r>
          </a:p>
          <a:p>
            <a:pPr eaLnBrk="0" hangingPunct="0">
              <a:buFontTx/>
              <a:buChar char="•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Mangal" pitchFamily="18" charset="0"/>
              </a:rPr>
              <a:t> </a:t>
            </a:r>
            <a:r>
              <a:rPr lang="en-US" sz="2800" b="1" dirty="0">
                <a:latin typeface="Calibri" pitchFamily="34" charset="0"/>
                <a:ea typeface="Calibri" pitchFamily="34" charset="0"/>
                <a:cs typeface="Mangal" pitchFamily="18" charset="0"/>
              </a:rPr>
              <a:t>(</a:t>
            </a:r>
            <a:r>
              <a:rPr lang="en-US" sz="2800" b="1" dirty="0" err="1">
                <a:latin typeface="Calibri" pitchFamily="34" charset="0"/>
                <a:ea typeface="Calibri" pitchFamily="34" charset="0"/>
                <a:cs typeface="Mangal" pitchFamily="18" charset="0"/>
              </a:rPr>
              <a:t>i</a:t>
            </a:r>
            <a:r>
              <a:rPr lang="en-US" sz="2800" b="1" dirty="0">
                <a:latin typeface="Calibri" pitchFamily="34" charset="0"/>
                <a:ea typeface="Calibri" pitchFamily="34" charset="0"/>
                <a:cs typeface="Mangal" pitchFamily="18" charset="0"/>
              </a:rPr>
              <a:t>) Draw the ANN network with weights, biases and  inputs/outputs </a:t>
            </a:r>
            <a:endParaRPr lang="en-US" sz="2800" b="1" dirty="0" smtClean="0">
              <a:latin typeface="Calibri" pitchFamily="34" charset="0"/>
              <a:ea typeface="Calibri" pitchFamily="34" charset="0"/>
              <a:cs typeface="Mangal" pitchFamily="18" charset="0"/>
            </a:endParaRPr>
          </a:p>
          <a:p>
            <a:pPr eaLnBrk="0" hangingPunct="0">
              <a:buFontTx/>
              <a:buChar char="•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Mangal" pitchFamily="18" charset="0"/>
              </a:rPr>
              <a:t>(</a:t>
            </a:r>
            <a:r>
              <a:rPr lang="en-US" sz="2800" b="1" dirty="0">
                <a:latin typeface="Calibri" pitchFamily="34" charset="0"/>
                <a:ea typeface="Calibri" pitchFamily="34" charset="0"/>
                <a:cs typeface="Mangal" pitchFamily="18" charset="0"/>
              </a:rPr>
              <a:t>ii) Find Error vectors at output and hidden nodes 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Mangal" pitchFamily="18" charset="0"/>
              </a:rPr>
              <a:t>and</a:t>
            </a:r>
          </a:p>
          <a:p>
            <a:pPr eaLnBrk="0" hangingPunct="0">
              <a:buFontTx/>
              <a:buChar char="•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Mangal" pitchFamily="18" charset="0"/>
              </a:rPr>
              <a:t> </a:t>
            </a:r>
            <a:r>
              <a:rPr lang="en-US" sz="2800" b="1" dirty="0">
                <a:latin typeface="Calibri" pitchFamily="34" charset="0"/>
                <a:ea typeface="Calibri" pitchFamily="34" charset="0"/>
                <a:cs typeface="Mangal" pitchFamily="18" charset="0"/>
              </a:rPr>
              <a:t>(iii) Find new weights and biases. </a:t>
            </a:r>
          </a:p>
          <a:p>
            <a:pPr eaLnBrk="0" hangingPunct="0">
              <a:buFontTx/>
              <a:buChar char="•"/>
            </a:pPr>
            <a:r>
              <a:rPr lang="en-US" sz="2800" b="1" dirty="0">
                <a:latin typeface="Calibri" pitchFamily="34" charset="0"/>
                <a:ea typeface="Calibri" pitchFamily="34" charset="0"/>
                <a:cs typeface="Mangal" pitchFamily="18" charset="0"/>
              </a:rPr>
              <a:t>						</a:t>
            </a:r>
            <a:endParaRPr lang="en-US" sz="2800" dirty="0">
              <a:ea typeface="Calibri" pitchFamily="34" charset="0"/>
              <a:cs typeface="Manga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7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7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7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7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7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7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8055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5562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Desired outputs :   starting from upper node [  0 1 0 ]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81200" y="6273800"/>
            <a:ext cx="5673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Note Bias inputs at node 4,5,6</a:t>
            </a:r>
          </a:p>
        </p:txBody>
      </p:sp>
      <p:pic>
        <p:nvPicPr>
          <p:cNvPr id="550914" name="Picture 2"/>
          <p:cNvPicPr>
            <a:picLocks noChangeAspect="1" noChangeArrowheads="1"/>
          </p:cNvPicPr>
          <p:nvPr/>
        </p:nvPicPr>
        <p:blipFill>
          <a:blip r:embed="rId2" cstate="print">
            <a:lum bright="-8000"/>
          </a:blip>
          <a:srcRect/>
          <a:stretch>
            <a:fillRect/>
          </a:stretch>
        </p:blipFill>
        <p:spPr bwMode="auto">
          <a:xfrm>
            <a:off x="0" y="4648200"/>
            <a:ext cx="91725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" y="0"/>
            <a:ext cx="91249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0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0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1"/>
          <p:cNvSpPr>
            <a:spLocks noChangeArrowheads="1"/>
          </p:cNvSpPr>
          <p:nvPr/>
        </p:nvSpPr>
        <p:spPr bwMode="auto">
          <a:xfrm>
            <a:off x="228600" y="0"/>
            <a:ext cx="457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dirty="0">
                <a:cs typeface="Times New Roman" pitchFamily="18" charset="0"/>
              </a:rPr>
              <a:t>Letter B</a:t>
            </a:r>
          </a:p>
          <a:p>
            <a:pPr eaLnBrk="0" hangingPunct="0"/>
            <a:r>
              <a:rPr lang="en-US" sz="3200" b="1" dirty="0">
                <a:cs typeface="Times New Roman" pitchFamily="18" charset="0"/>
              </a:rPr>
              <a:t>1 1 1 1</a:t>
            </a:r>
            <a:r>
              <a:rPr lang="en-US" sz="3200" dirty="0">
                <a:cs typeface="Times New Roman" pitchFamily="18" charset="0"/>
              </a:rPr>
              <a:t> 0</a:t>
            </a:r>
          </a:p>
          <a:p>
            <a:pPr eaLnBrk="0" hangingPunct="0"/>
            <a:r>
              <a:rPr lang="en-US" sz="3200" b="1" dirty="0">
                <a:cs typeface="Times New Roman" pitchFamily="18" charset="0"/>
              </a:rPr>
              <a:t>1</a:t>
            </a:r>
            <a:r>
              <a:rPr lang="en-US" sz="3200" dirty="0">
                <a:cs typeface="Times New Roman" pitchFamily="18" charset="0"/>
              </a:rPr>
              <a:t> 0 0 0 </a:t>
            </a:r>
            <a:r>
              <a:rPr lang="en-US" sz="3200" b="1" dirty="0">
                <a:cs typeface="Times New Roman" pitchFamily="18" charset="0"/>
              </a:rPr>
              <a:t>1</a:t>
            </a:r>
            <a:r>
              <a:rPr lang="en-US" sz="3200" dirty="0">
                <a:cs typeface="Times New Roman" pitchFamily="18" charset="0"/>
              </a:rPr>
              <a:t> </a:t>
            </a:r>
          </a:p>
          <a:p>
            <a:pPr eaLnBrk="0" hangingPunct="0"/>
            <a:r>
              <a:rPr lang="en-US" sz="3200" b="1" dirty="0">
                <a:cs typeface="Times New Roman" pitchFamily="18" charset="0"/>
              </a:rPr>
              <a:t>1</a:t>
            </a:r>
            <a:r>
              <a:rPr lang="en-US" sz="3200" dirty="0">
                <a:cs typeface="Times New Roman" pitchFamily="18" charset="0"/>
              </a:rPr>
              <a:t> 0 0 0 </a:t>
            </a:r>
            <a:r>
              <a:rPr lang="en-US" sz="3200" b="1" dirty="0">
                <a:cs typeface="Times New Roman" pitchFamily="18" charset="0"/>
              </a:rPr>
              <a:t>1 </a:t>
            </a:r>
            <a:endParaRPr lang="en-US" sz="3200" dirty="0">
              <a:cs typeface="Times New Roman" pitchFamily="18" charset="0"/>
            </a:endParaRPr>
          </a:p>
          <a:p>
            <a:pPr eaLnBrk="0" hangingPunct="0"/>
            <a:r>
              <a:rPr lang="en-US" sz="3200" b="1" dirty="0">
                <a:cs typeface="Times New Roman" pitchFamily="18" charset="0"/>
              </a:rPr>
              <a:t>1 1 1 1 </a:t>
            </a:r>
            <a:r>
              <a:rPr lang="en-US" sz="3200" dirty="0">
                <a:cs typeface="Times New Roman" pitchFamily="18" charset="0"/>
              </a:rPr>
              <a:t>0 </a:t>
            </a:r>
          </a:p>
          <a:p>
            <a:pPr eaLnBrk="0" hangingPunct="0"/>
            <a:r>
              <a:rPr lang="en-US" sz="3200" b="1" dirty="0">
                <a:cs typeface="Times New Roman" pitchFamily="18" charset="0"/>
              </a:rPr>
              <a:t>1 </a:t>
            </a:r>
            <a:r>
              <a:rPr lang="en-US" sz="3200" dirty="0">
                <a:cs typeface="Times New Roman" pitchFamily="18" charset="0"/>
              </a:rPr>
              <a:t>0 0 0 </a:t>
            </a:r>
            <a:r>
              <a:rPr lang="en-US" sz="3200" b="1" dirty="0">
                <a:cs typeface="Times New Roman" pitchFamily="18" charset="0"/>
              </a:rPr>
              <a:t>1</a:t>
            </a:r>
            <a:r>
              <a:rPr lang="en-US" sz="3200" dirty="0">
                <a:cs typeface="Times New Roman" pitchFamily="18" charset="0"/>
              </a:rPr>
              <a:t> </a:t>
            </a:r>
          </a:p>
          <a:p>
            <a:pPr eaLnBrk="0" hangingPunct="0"/>
            <a:r>
              <a:rPr lang="en-US" sz="3200" b="1" dirty="0">
                <a:cs typeface="Times New Roman" pitchFamily="18" charset="0"/>
              </a:rPr>
              <a:t>1 </a:t>
            </a:r>
            <a:r>
              <a:rPr lang="en-US" sz="3200" dirty="0">
                <a:cs typeface="Times New Roman" pitchFamily="18" charset="0"/>
              </a:rPr>
              <a:t>0 0 0 </a:t>
            </a:r>
            <a:r>
              <a:rPr lang="en-US" sz="3200" b="1" dirty="0">
                <a:cs typeface="Times New Roman" pitchFamily="18" charset="0"/>
              </a:rPr>
              <a:t>1 </a:t>
            </a:r>
            <a:endParaRPr lang="en-US" sz="3200" dirty="0">
              <a:cs typeface="Times New Roman" pitchFamily="18" charset="0"/>
            </a:endParaRPr>
          </a:p>
          <a:p>
            <a:pPr eaLnBrk="0" hangingPunct="0"/>
            <a:r>
              <a:rPr lang="en-US" sz="3200" b="1" dirty="0">
                <a:cs typeface="Times New Roman" pitchFamily="18" charset="0"/>
              </a:rPr>
              <a:t>1 1 1 1 </a:t>
            </a:r>
            <a:r>
              <a:rPr lang="en-US" sz="3200" dirty="0">
                <a:cs typeface="Times New Roman" pitchFamily="18" charset="0"/>
              </a:rPr>
              <a:t>0 </a:t>
            </a:r>
          </a:p>
          <a:p>
            <a:pPr eaLnBrk="0" hangingPunct="0"/>
            <a:endParaRPr lang="en-US" sz="3200" dirty="0"/>
          </a:p>
        </p:txBody>
      </p:sp>
      <p:sp>
        <p:nvSpPr>
          <p:cNvPr id="745475" name="TextBox 2"/>
          <p:cNvSpPr txBox="1">
            <a:spLocks noChangeArrowheads="1"/>
          </p:cNvSpPr>
          <p:nvPr/>
        </p:nvSpPr>
        <p:spPr bwMode="auto">
          <a:xfrm>
            <a:off x="0" y="3886200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INPUT NEURONS </a:t>
            </a:r>
            <a:r>
              <a:rPr lang="en-US" sz="2800" dirty="0" smtClean="0"/>
              <a:t>??</a:t>
            </a:r>
            <a:endParaRPr lang="en-US" sz="2800" dirty="0" smtClean="0"/>
          </a:p>
          <a:p>
            <a:r>
              <a:rPr lang="en-US" sz="2800" dirty="0" smtClean="0"/>
              <a:t> 7x5=35</a:t>
            </a:r>
          </a:p>
          <a:p>
            <a:r>
              <a:rPr lang="en-US" sz="2800" dirty="0" smtClean="0"/>
              <a:t>Output </a:t>
            </a:r>
            <a:r>
              <a:rPr lang="en-US" sz="2800" dirty="0" smtClean="0"/>
              <a:t>Neurons?? </a:t>
            </a:r>
            <a:endParaRPr lang="en-US" sz="2800" dirty="0" smtClean="0"/>
          </a:p>
          <a:p>
            <a:r>
              <a:rPr lang="en-US" sz="2800" dirty="0" smtClean="0"/>
              <a:t>PATTERNS </a:t>
            </a:r>
            <a:r>
              <a:rPr lang="en-US" sz="2800" dirty="0"/>
              <a:t>:  36 (=26 alphabets + 10 numerals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why </a:t>
            </a:r>
            <a:r>
              <a:rPr lang="en-US" sz="2800" dirty="0" smtClean="0"/>
              <a:t>not 6?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200400" y="533400"/>
            <a:ext cx="594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600" b="1" dirty="0" smtClean="0">
                <a:cs typeface="Times New Roman" pitchFamily="18" charset="0"/>
              </a:rPr>
              <a:t>Pattern Recognition</a:t>
            </a:r>
            <a:endParaRPr lang="en-US" sz="3600" dirty="0" smtClean="0"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sz="3600" dirty="0" smtClean="0">
                <a:cs typeface="Times New Roman" pitchFamily="18" charset="0"/>
              </a:rPr>
              <a:t>For alphabets(A-Z) </a:t>
            </a:r>
            <a:r>
              <a:rPr lang="en-US" sz="3600" dirty="0" smtClean="0">
                <a:cs typeface="Times New Roman" pitchFamily="18" charset="0"/>
              </a:rPr>
              <a:t>and </a:t>
            </a:r>
            <a:r>
              <a:rPr lang="en-US" sz="3600" dirty="0" smtClean="0">
                <a:cs typeface="Times New Roman" pitchFamily="18" charset="0"/>
              </a:rPr>
              <a:t>numerals(0-9)  </a:t>
            </a:r>
            <a:r>
              <a:rPr lang="en-US" sz="3600" dirty="0" smtClean="0">
                <a:cs typeface="Times New Roman" pitchFamily="18" charset="0"/>
              </a:rPr>
              <a:t>are modeled using a </a:t>
            </a: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5x7 matrix</a:t>
            </a:r>
          </a:p>
          <a:p>
            <a:pPr eaLnBrk="0" hangingPunct="0">
              <a:defRPr/>
            </a:pPr>
            <a:r>
              <a:rPr lang="en-US" sz="3600" dirty="0" smtClean="0">
                <a:solidFill>
                  <a:srgbClr val="FF0000"/>
                </a:solidFill>
                <a:cs typeface="Times New Roman" pitchFamily="18" charset="0"/>
              </a:rPr>
              <a:t>One hot shot output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da-DK" sz="2400" b="1" dirty="0" smtClean="0">
                <a:cs typeface="Times New Roman" pitchFamily="18" charset="0"/>
              </a:rPr>
              <a:t>letterB =</a:t>
            </a:r>
          </a:p>
          <a:p>
            <a:pPr eaLnBrk="0" hangingPunct="0"/>
            <a:r>
              <a:rPr lang="da-DK" sz="2400" b="1" dirty="0" smtClean="0">
                <a:cs typeface="Times New Roman" pitchFamily="18" charset="0"/>
              </a:rPr>
              <a:t>  [1 1 1 1 0 1 0 0 0 1 1 0 0 0 1 1 1 1 1 0 1 0 0 0 1 1 0 0 0 1 1 1 1 1 0 ]’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4" grpId="0"/>
      <p:bldP spid="74547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If the number of classes exceed 2, use one node for each class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Suppose 8 different classes. </a:t>
            </a:r>
            <a:r>
              <a:rPr lang="en-US" sz="2800" b="1" dirty="0" smtClean="0"/>
              <a:t> Though it is sufficient </a:t>
            </a:r>
            <a:r>
              <a:rPr lang="en-US" sz="2800" b="1" dirty="0" smtClean="0"/>
              <a:t>to use three output nodes to generate eight possible output vectors?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[ (0 0 0), (0 0 1), (0 1 0),(0 1 1), (1 0 0), (1 0 1), (1 10), (1 1 1)]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BUT, this </a:t>
            </a:r>
            <a:r>
              <a:rPr lang="en-US" sz="2800" b="1" dirty="0" smtClean="0"/>
              <a:t>requires training the network so that in some cases the outputs of multiple outermost layer nodes are simultaneously High.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Such a binary encoding scheme is feasible, but </a:t>
            </a:r>
            <a:r>
              <a:rPr lang="en-US" sz="2800" b="1" dirty="0" smtClean="0">
                <a:solidFill>
                  <a:srgbClr val="FF0000"/>
                </a:solidFill>
              </a:rPr>
              <a:t>training such a network is more difficult than training the network with as many output nodes as the number of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1"/>
          <p:cNvSpPr>
            <a:spLocks noChangeArrowheads="1"/>
          </p:cNvSpPr>
          <p:nvPr/>
        </p:nvSpPr>
        <p:spPr bwMode="auto">
          <a:xfrm>
            <a:off x="0" y="-107950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800" dirty="0">
                <a:cs typeface="Times New Roman" pitchFamily="18" charset="0"/>
              </a:rPr>
              <a:t>alphabet =</a:t>
            </a:r>
          </a:p>
          <a:p>
            <a:pPr eaLnBrk="0" hangingPunct="0"/>
            <a:r>
              <a:rPr lang="en-US" sz="2800" dirty="0">
                <a:cs typeface="Times New Roman" pitchFamily="18" charset="0"/>
              </a:rPr>
              <a:t> [</a:t>
            </a:r>
            <a:r>
              <a:rPr lang="en-US" sz="2800" dirty="0" err="1">
                <a:cs typeface="Times New Roman" pitchFamily="18" charset="0"/>
              </a:rPr>
              <a:t>letterA,letterB,letterC,letterD,letterE,letterF</a:t>
            </a:r>
            <a:r>
              <a:rPr lang="en-US" sz="2800" dirty="0">
                <a:cs typeface="Times New Roman" pitchFamily="18" charset="0"/>
              </a:rPr>
              <a:t>,….number5,number6,number7,number8,number9];</a:t>
            </a:r>
          </a:p>
          <a:p>
            <a:pPr eaLnBrk="0" hangingPunct="0"/>
            <a:endParaRPr lang="en-US" sz="1400" dirty="0"/>
          </a:p>
          <a:p>
            <a:pPr eaLnBrk="0" hangingPunct="0"/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targets = eye(36);</a:t>
            </a:r>
          </a:p>
          <a:p>
            <a:pPr eaLnBrk="0" hangingPunct="0"/>
            <a:endParaRPr lang="en-US" sz="1400" dirty="0"/>
          </a:p>
          <a:p>
            <a:pPr eaLnBrk="0" hangingPunct="0"/>
            <a:r>
              <a:rPr lang="en-US" sz="2800" dirty="0">
                <a:cs typeface="Times New Roman" pitchFamily="18" charset="0"/>
              </a:rPr>
              <a:t>%    the eye function takes a number argument and returns an identity matrix of dimension equal to the number passed to it</a:t>
            </a:r>
            <a:endParaRPr lang="en-US" sz="1400" dirty="0"/>
          </a:p>
          <a:p>
            <a:pPr eaLnBrk="0" hangingPunct="0"/>
            <a:r>
              <a:rPr lang="en-US" sz="2800" dirty="0">
                <a:cs typeface="Times New Roman" pitchFamily="18" charset="0"/>
              </a:rPr>
              <a:t>%    </a:t>
            </a:r>
            <a:r>
              <a:rPr lang="en-US" sz="2800" dirty="0" err="1">
                <a:cs typeface="Times New Roman" pitchFamily="18" charset="0"/>
              </a:rPr>
              <a:t>eg</a:t>
            </a:r>
            <a:r>
              <a:rPr lang="en-US" sz="2800" dirty="0">
                <a:cs typeface="Times New Roman" pitchFamily="18" charset="0"/>
              </a:rPr>
              <a:t> eye(4)</a:t>
            </a:r>
            <a:endParaRPr lang="en-US" sz="1400" dirty="0"/>
          </a:p>
          <a:p>
            <a:pPr eaLnBrk="0" hangingPunct="0"/>
            <a:r>
              <a:rPr lang="en-US" sz="2800" dirty="0">
                <a:cs typeface="Times New Roman" pitchFamily="18" charset="0"/>
              </a:rPr>
              <a:t>%</a:t>
            </a:r>
            <a:r>
              <a:rPr lang="en-US" sz="2800" dirty="0" err="1">
                <a:cs typeface="Times New Roman" pitchFamily="18" charset="0"/>
              </a:rPr>
              <a:t>ans</a:t>
            </a:r>
            <a:r>
              <a:rPr lang="en-US" sz="2800" dirty="0">
                <a:cs typeface="Times New Roman" pitchFamily="18" charset="0"/>
              </a:rPr>
              <a:t> =</a:t>
            </a:r>
            <a:endParaRPr lang="en-US" sz="1400" dirty="0"/>
          </a:p>
          <a:p>
            <a:pPr eaLnBrk="0" hangingPunct="0"/>
            <a:r>
              <a:rPr lang="en-US" sz="2800" dirty="0">
                <a:cs typeface="Times New Roman" pitchFamily="18" charset="0"/>
              </a:rPr>
              <a:t> %    1     0     0     0</a:t>
            </a:r>
            <a:endParaRPr lang="en-US" sz="1400" dirty="0"/>
          </a:p>
          <a:p>
            <a:pPr eaLnBrk="0" hangingPunct="0"/>
            <a:r>
              <a:rPr lang="en-US" sz="2800" dirty="0">
                <a:cs typeface="Times New Roman" pitchFamily="18" charset="0"/>
              </a:rPr>
              <a:t> %    0     1     0     0</a:t>
            </a:r>
            <a:endParaRPr lang="en-US" sz="1400" dirty="0"/>
          </a:p>
          <a:p>
            <a:pPr eaLnBrk="0" hangingPunct="0"/>
            <a:r>
              <a:rPr lang="en-US" sz="2800" dirty="0">
                <a:cs typeface="Times New Roman" pitchFamily="18" charset="0"/>
              </a:rPr>
              <a:t> %    0     0     1     0</a:t>
            </a:r>
            <a:endParaRPr lang="en-US" sz="1400" dirty="0"/>
          </a:p>
          <a:p>
            <a:pPr eaLnBrk="0" hangingPunct="0"/>
            <a:r>
              <a:rPr lang="en-US" sz="2800" dirty="0">
                <a:cs typeface="Times New Roman" pitchFamily="18" charset="0"/>
              </a:rPr>
              <a:t> %    0     0     0     1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March 15, 2019   </a:t>
            </a:r>
          </a:p>
          <a:p>
            <a:endParaRPr lang="en-US" sz="2400" b="1" dirty="0" smtClean="0"/>
          </a:p>
          <a:p>
            <a:r>
              <a:rPr lang="en-US" sz="3200" b="1" dirty="0" smtClean="0"/>
              <a:t>To available data of Sales (in millions)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years (2011 to 2015</a:t>
            </a:r>
            <a:r>
              <a:rPr lang="en-US" sz="3200" b="1" dirty="0" smtClean="0"/>
              <a:t>),  </a:t>
            </a:r>
            <a:r>
              <a:rPr lang="en-US" sz="3200" b="1" dirty="0" smtClean="0"/>
              <a:t>linear regression equation is applied to find coefficients for best fit as a = 8.4, b =11.6.</a:t>
            </a:r>
          </a:p>
          <a:p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sales = y= ax + b, x =year (0 to 4)</a:t>
            </a:r>
          </a:p>
          <a:p>
            <a:r>
              <a:rPr lang="en-US" sz="3200" b="1" dirty="0" smtClean="0"/>
              <a:t>For  year 2011, </a:t>
            </a:r>
            <a:r>
              <a:rPr lang="en-US" sz="3200" b="1" dirty="0" smtClean="0"/>
              <a:t>x = 2011 – 2011 = 0</a:t>
            </a:r>
            <a:r>
              <a:rPr lang="en-US" sz="3200" b="1" dirty="0" smtClean="0"/>
              <a:t>, </a:t>
            </a:r>
            <a:endParaRPr lang="en-US" sz="3200" b="1" dirty="0" smtClean="0"/>
          </a:p>
          <a:p>
            <a:r>
              <a:rPr lang="en-US" sz="3200" b="1" dirty="0" smtClean="0"/>
              <a:t>year </a:t>
            </a:r>
            <a:r>
              <a:rPr lang="en-US" sz="3200" b="1" dirty="0" smtClean="0"/>
              <a:t>2012, </a:t>
            </a:r>
            <a:r>
              <a:rPr lang="en-US" sz="3200" b="1" dirty="0" smtClean="0"/>
              <a:t>x =</a:t>
            </a:r>
            <a:r>
              <a:rPr lang="en-US" sz="3200" b="1" dirty="0" smtClean="0"/>
              <a:t>1, </a:t>
            </a:r>
            <a:r>
              <a:rPr lang="en-US" sz="3200" b="1" dirty="0" smtClean="0"/>
              <a:t>Year </a:t>
            </a:r>
            <a:r>
              <a:rPr lang="en-US" sz="3200" b="1" dirty="0" smtClean="0"/>
              <a:t>2013, </a:t>
            </a:r>
            <a:r>
              <a:rPr lang="en-US" sz="3200" b="1" dirty="0" smtClean="0"/>
              <a:t>x = 2</a:t>
            </a:r>
            <a:r>
              <a:rPr lang="en-US" sz="3200" b="1" dirty="0" smtClean="0"/>
              <a:t>, Year 2014, </a:t>
            </a:r>
            <a:endParaRPr lang="en-US" sz="3200" b="1" dirty="0" smtClean="0"/>
          </a:p>
          <a:p>
            <a:r>
              <a:rPr lang="en-US" sz="3200" b="1" dirty="0" smtClean="0"/>
              <a:t>x=3</a:t>
            </a:r>
            <a:r>
              <a:rPr lang="en-US" sz="3200" b="1" dirty="0" smtClean="0"/>
              <a:t>, Year  2015, </a:t>
            </a:r>
            <a:r>
              <a:rPr lang="en-US" sz="3200" b="1" dirty="0" smtClean="0"/>
              <a:t>x = 4</a:t>
            </a:r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 smtClean="0"/>
              <a:t>Neural network </a:t>
            </a:r>
            <a:r>
              <a:rPr lang="en-US" sz="3200" b="1" dirty="0" smtClean="0"/>
              <a:t>having one </a:t>
            </a:r>
            <a:r>
              <a:rPr lang="en-US" sz="3200" b="1" dirty="0" smtClean="0"/>
              <a:t>hidden layer </a:t>
            </a:r>
            <a:r>
              <a:rPr lang="en-US" sz="3200" b="1" dirty="0" smtClean="0"/>
              <a:t> with </a:t>
            </a:r>
            <a:r>
              <a:rPr lang="en-US" sz="3200" b="1" dirty="0" smtClean="0"/>
              <a:t>one node, is to be trained to </a:t>
            </a:r>
            <a:r>
              <a:rPr lang="en-US" sz="3200" b="1" dirty="0" smtClean="0">
                <a:solidFill>
                  <a:srgbClr val="FF0000"/>
                </a:solidFill>
              </a:rPr>
              <a:t>predict the sales in present plus two next years, given the present year.</a:t>
            </a:r>
          </a:p>
          <a:p>
            <a:r>
              <a:rPr lang="en-US" sz="32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Activation function at </a:t>
            </a:r>
            <a:r>
              <a:rPr lang="en-US" sz="3200" b="1" dirty="0" smtClean="0">
                <a:solidFill>
                  <a:srgbClr val="FF0000"/>
                </a:solidFill>
              </a:rPr>
              <a:t>hidden and output layers is </a:t>
            </a:r>
            <a:r>
              <a:rPr lang="en-US" sz="3200" b="1" dirty="0" err="1" smtClean="0">
                <a:solidFill>
                  <a:srgbClr val="FF0000"/>
                </a:solidFill>
              </a:rPr>
              <a:t>logsig</a:t>
            </a:r>
            <a:r>
              <a:rPr lang="en-US" sz="3200" b="1" dirty="0" smtClean="0">
                <a:solidFill>
                  <a:srgbClr val="FF0000"/>
                </a:solidFill>
              </a:rPr>
              <a:t>, </a:t>
            </a:r>
            <a:r>
              <a:rPr lang="en-US" sz="3200" b="1" dirty="0" err="1" smtClean="0">
                <a:solidFill>
                  <a:srgbClr val="FF0000"/>
                </a:solidFill>
              </a:rPr>
              <a:t>ReLu</a:t>
            </a:r>
            <a:r>
              <a:rPr lang="en-US" sz="3200" b="1" dirty="0" smtClean="0">
                <a:solidFill>
                  <a:srgbClr val="FF0000"/>
                </a:solidFill>
              </a:rPr>
              <a:t> respectively</a:t>
            </a:r>
            <a:r>
              <a:rPr lang="en-US" sz="3200" b="1" dirty="0" smtClean="0"/>
              <a:t>. 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Learning rate is 0.1, momentum factor is 0.6. </a:t>
            </a:r>
          </a:p>
          <a:p>
            <a:r>
              <a:rPr lang="en-US" sz="3200" b="1" dirty="0" smtClean="0"/>
              <a:t>All initial weights are 0.5 and there is bias only at hidden layer having value 0.5.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All </a:t>
            </a:r>
            <a:r>
              <a:rPr lang="en-US" sz="3200" b="1" dirty="0" err="1" smtClean="0">
                <a:solidFill>
                  <a:srgbClr val="FF0000"/>
                </a:solidFill>
              </a:rPr>
              <a:t>datapresented</a:t>
            </a:r>
            <a:r>
              <a:rPr lang="en-US" sz="3200" b="1" dirty="0" smtClean="0">
                <a:solidFill>
                  <a:srgbClr val="FF0000"/>
                </a:solidFill>
              </a:rPr>
              <a:t> to ANN is to be preprocessed to lie between 0-1. </a:t>
            </a:r>
          </a:p>
          <a:p>
            <a:endParaRPr lang="en-US" sz="3200" b="1" dirty="0" smtClean="0"/>
          </a:p>
          <a:p>
            <a:pPr marL="342900" indent="-342900">
              <a:buAutoNum type="alphaLcParenBoth"/>
            </a:pPr>
            <a:r>
              <a:rPr lang="en-US" sz="3200" b="1" dirty="0" smtClean="0"/>
              <a:t>Draw the network architecture </a:t>
            </a:r>
          </a:p>
          <a:p>
            <a:r>
              <a:rPr lang="en-US" sz="3200" b="1" dirty="0" smtClean="0"/>
              <a:t>(b) Do one forward –backward pass for the year 2013. </a:t>
            </a:r>
          </a:p>
          <a:p>
            <a:r>
              <a:rPr lang="en-US" sz="3200" b="1" dirty="0" smtClean="0"/>
              <a:t>©Calculate change in weights and biases after one iteration 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"/>
          <a:ext cx="9144000" cy="531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2286000"/>
                <a:gridCol w="1371600"/>
              </a:tblGrid>
              <a:tr h="2199734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year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Rep of year(x)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Normal </a:t>
                      </a:r>
                      <a:r>
                        <a:rPr lang="en-US" sz="3200" b="1" dirty="0" smtClean="0"/>
                        <a:t>year-input to NW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Sales=</a:t>
                      </a:r>
                      <a:r>
                        <a:rPr lang="en-US" sz="3200" b="1" dirty="0" err="1" smtClean="0"/>
                        <a:t>ax+b</a:t>
                      </a:r>
                      <a:endParaRPr lang="en-US" sz="3200" b="1" dirty="0" smtClean="0"/>
                    </a:p>
                    <a:p>
                      <a:r>
                        <a:rPr lang="en-US" sz="3200" b="1" dirty="0" smtClean="0"/>
                        <a:t>a=8.4 b=11.6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Norm sales-output of NW</a:t>
                      </a:r>
                      <a:endParaRPr lang="en-US" sz="3200" b="1" dirty="0"/>
                    </a:p>
                  </a:txBody>
                  <a:tcPr/>
                </a:tc>
              </a:tr>
              <a:tr h="623805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2011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0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0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11.6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0</a:t>
                      </a:r>
                      <a:endParaRPr lang="en-US" sz="3200" b="1" dirty="0"/>
                    </a:p>
                  </a:txBody>
                  <a:tcPr/>
                </a:tc>
              </a:tr>
              <a:tr h="623805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2012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0.25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20.0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0.25</a:t>
                      </a:r>
                      <a:endParaRPr lang="en-US" sz="3200" b="1" dirty="0"/>
                    </a:p>
                  </a:txBody>
                  <a:tcPr/>
                </a:tc>
              </a:tr>
              <a:tr h="623805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2013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2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0.5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28.4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0.5</a:t>
                      </a:r>
                      <a:endParaRPr lang="en-US" sz="3200" b="1" dirty="0"/>
                    </a:p>
                  </a:txBody>
                  <a:tcPr/>
                </a:tc>
              </a:tr>
              <a:tr h="623805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2014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3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0.75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36.8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0.75</a:t>
                      </a:r>
                      <a:endParaRPr lang="en-US" sz="3200" b="1" dirty="0"/>
                    </a:p>
                  </a:txBody>
                  <a:tcPr/>
                </a:tc>
              </a:tr>
              <a:tr h="623805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2015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4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45.2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1</a:t>
                      </a:r>
                      <a:endParaRPr lang="en-US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9436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Draw the architecture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7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8" y="61913"/>
            <a:ext cx="9077325" cy="673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1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723" y="0"/>
            <a:ext cx="915572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p:oleObj spid="_x0000_s18434" name="Equation" r:id="rId4" imgW="114120" imgH="177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1828800"/>
            <a:ext cx="541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Feedforward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 </a:t>
            </a:r>
            <a:r>
              <a:rPr lang="en-US" sz="2400" b="1" dirty="0" err="1" smtClean="0"/>
              <a:t>H</a:t>
            </a:r>
            <a:r>
              <a:rPr lang="en-US" sz="2400" b="1" baseline="-25000" dirty="0" err="1" smtClean="0"/>
              <a:t>in</a:t>
            </a:r>
            <a:r>
              <a:rPr lang="en-US" sz="2400" b="1" dirty="0" smtClean="0"/>
              <a:t>  </a:t>
            </a:r>
            <a:r>
              <a:rPr lang="en-US" sz="2400" b="1" dirty="0" smtClean="0"/>
              <a:t>= 0.5x0.5+0.5x1 </a:t>
            </a:r>
            <a:r>
              <a:rPr lang="en-US" sz="2400" b="1" dirty="0" smtClean="0"/>
              <a:t>= 0.75</a:t>
            </a:r>
            <a:endParaRPr lang="en-US" sz="2400" b="1" dirty="0" smtClean="0"/>
          </a:p>
          <a:p>
            <a:r>
              <a:rPr lang="en-US" sz="2400" b="1" dirty="0" smtClean="0"/>
              <a:t> </a:t>
            </a:r>
            <a:r>
              <a:rPr lang="en-US" sz="2400" b="1" dirty="0" err="1" smtClean="0"/>
              <a:t>H</a:t>
            </a:r>
            <a:r>
              <a:rPr lang="en-US" sz="2400" b="1" baseline="-25000" dirty="0" err="1" smtClean="0"/>
              <a:t>out</a:t>
            </a:r>
            <a:r>
              <a:rPr lang="en-US" sz="2400" b="1" dirty="0" smtClean="0"/>
              <a:t>    </a:t>
            </a:r>
            <a:r>
              <a:rPr lang="en-US" sz="2400" b="1" dirty="0" smtClean="0"/>
              <a:t>=  1/[(1+exp(-0.75)]  = 0.679</a:t>
            </a:r>
          </a:p>
          <a:p>
            <a:r>
              <a:rPr lang="en-US" sz="2400" b="1" dirty="0" smtClean="0"/>
              <a:t>O</a:t>
            </a:r>
            <a:r>
              <a:rPr lang="en-US" sz="2400" b="1" baseline="-25000" dirty="0" smtClean="0"/>
              <a:t>1-in</a:t>
            </a:r>
            <a:r>
              <a:rPr lang="en-US" sz="2400" b="1" dirty="0" smtClean="0"/>
              <a:t>  = O</a:t>
            </a:r>
            <a:r>
              <a:rPr lang="en-US" sz="2400" b="1" baseline="-25000" dirty="0" smtClean="0"/>
              <a:t>2-in</a:t>
            </a:r>
            <a:r>
              <a:rPr lang="en-US" sz="2400" b="1" dirty="0" smtClean="0"/>
              <a:t>   = O</a:t>
            </a:r>
            <a:r>
              <a:rPr lang="en-US" sz="2400" b="1" baseline="-25000" dirty="0" smtClean="0"/>
              <a:t>3-in</a:t>
            </a:r>
            <a:r>
              <a:rPr lang="en-US" sz="2400" b="1" dirty="0" smtClean="0"/>
              <a:t>  =0.5x0.679 </a:t>
            </a:r>
            <a:r>
              <a:rPr lang="en-US" sz="2400" b="1" dirty="0" smtClean="0"/>
              <a:t>= 0.3395     </a:t>
            </a:r>
            <a:r>
              <a:rPr lang="en-US" sz="2400" b="1" baseline="-25000" dirty="0" smtClean="0"/>
              <a:t> </a:t>
            </a:r>
            <a:endParaRPr lang="en-US" sz="2400" b="1" baseline="-25000" dirty="0" smtClean="0"/>
          </a:p>
          <a:p>
            <a:r>
              <a:rPr lang="en-US" sz="2400" b="1" baseline="-25000" dirty="0" smtClean="0"/>
              <a:t> </a:t>
            </a:r>
            <a:r>
              <a:rPr lang="en-US" sz="2400" b="1" dirty="0" smtClean="0"/>
              <a:t> O</a:t>
            </a:r>
            <a:r>
              <a:rPr lang="en-US" sz="2400" b="1" baseline="-25000" dirty="0" smtClean="0"/>
              <a:t>1-out</a:t>
            </a:r>
            <a:r>
              <a:rPr lang="en-US" sz="2400" b="1" dirty="0" smtClean="0"/>
              <a:t>    = O</a:t>
            </a:r>
            <a:r>
              <a:rPr lang="en-US" sz="2400" b="1" baseline="-25000" dirty="0" smtClean="0"/>
              <a:t>2-out</a:t>
            </a:r>
            <a:r>
              <a:rPr lang="en-US" sz="2400" b="1" dirty="0" smtClean="0"/>
              <a:t>  = O</a:t>
            </a:r>
            <a:r>
              <a:rPr lang="en-US" sz="2400" b="1" baseline="-25000" dirty="0" smtClean="0"/>
              <a:t>3-out</a:t>
            </a:r>
            <a:r>
              <a:rPr lang="en-US" sz="2400" b="1" dirty="0" smtClean="0"/>
              <a:t>   </a:t>
            </a:r>
            <a:r>
              <a:rPr lang="en-US" sz="2400" b="1" dirty="0" smtClean="0"/>
              <a:t>= 0.3395</a:t>
            </a:r>
            <a:endParaRPr lang="en-US" sz="2400" b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20574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Error Vector at output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ReLu</a:t>
            </a:r>
            <a:r>
              <a:rPr lang="en-US" sz="2400" b="1" dirty="0" smtClean="0">
                <a:solidFill>
                  <a:srgbClr val="FF0000"/>
                </a:solidFill>
              </a:rPr>
              <a:t> so f’(net)=1</a:t>
            </a:r>
          </a:p>
          <a:p>
            <a:r>
              <a:rPr lang="en-US" sz="2400" b="1" dirty="0" smtClean="0"/>
              <a:t>0.5-0.3395=0.1605</a:t>
            </a:r>
          </a:p>
          <a:p>
            <a:r>
              <a:rPr lang="en-US" sz="2400" b="1" dirty="0" smtClean="0"/>
              <a:t>0.75-0.3395= 0.4105</a:t>
            </a:r>
          </a:p>
          <a:p>
            <a:r>
              <a:rPr lang="en-US" sz="2400" b="1" dirty="0" smtClean="0"/>
              <a:t>1.0-0.3395=0.6605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657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Error vector at Hidden Node</a:t>
            </a:r>
          </a:p>
          <a:p>
            <a:r>
              <a:rPr lang="en-US" sz="2400" b="1" dirty="0" smtClean="0"/>
              <a:t> =0.697 (1-0.679)[0.5(0.1604+0.4105+0.6605)]=0.3141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4549676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Change in weights</a:t>
            </a:r>
          </a:p>
          <a:p>
            <a:r>
              <a:rPr lang="el-GR" sz="2400" b="1" dirty="0" smtClean="0"/>
              <a:t>Δ</a:t>
            </a:r>
            <a:r>
              <a:rPr lang="en-US" sz="2400" b="1" dirty="0" smtClean="0"/>
              <a:t>W</a:t>
            </a:r>
            <a:r>
              <a:rPr lang="en-US" sz="2400" b="1" baseline="-25000" dirty="0" smtClean="0"/>
              <a:t>H-O1</a:t>
            </a:r>
            <a:r>
              <a:rPr lang="en-US" sz="2400" b="1" dirty="0" smtClean="0"/>
              <a:t>    =(0.1)(0.1605)(0.679) =(0.01809)</a:t>
            </a:r>
          </a:p>
          <a:p>
            <a:r>
              <a:rPr lang="el-GR" sz="2400" b="1" dirty="0" smtClean="0"/>
              <a:t>Δ</a:t>
            </a:r>
            <a:r>
              <a:rPr lang="en-US" sz="2400" b="1" dirty="0" smtClean="0"/>
              <a:t>W</a:t>
            </a:r>
            <a:r>
              <a:rPr lang="en-US" sz="2400" b="1" baseline="-25000" dirty="0" smtClean="0"/>
              <a:t>H-O2</a:t>
            </a:r>
            <a:r>
              <a:rPr lang="en-US" sz="2400" b="1" dirty="0" smtClean="0"/>
              <a:t>  = (0.1)(0.4105)(0.679) =0.02787</a:t>
            </a:r>
          </a:p>
          <a:p>
            <a:r>
              <a:rPr lang="el-GR" sz="2400" b="1" dirty="0" smtClean="0"/>
              <a:t>Δ</a:t>
            </a:r>
            <a:r>
              <a:rPr lang="en-US" sz="2400" b="1" dirty="0" smtClean="0"/>
              <a:t>W</a:t>
            </a:r>
            <a:r>
              <a:rPr lang="en-US" sz="2400" b="1" baseline="-25000" dirty="0" smtClean="0"/>
              <a:t>H-O3</a:t>
            </a:r>
            <a:r>
              <a:rPr lang="en-US" sz="2400" b="1" dirty="0" smtClean="0"/>
              <a:t>   = (0.1) (0.6605) (0.679)=0.04484)</a:t>
            </a:r>
          </a:p>
          <a:p>
            <a:r>
              <a:rPr lang="el-GR" sz="2400" b="1" dirty="0" smtClean="0"/>
              <a:t>Δ</a:t>
            </a:r>
            <a:r>
              <a:rPr lang="en-US" sz="2400" b="1" dirty="0" smtClean="0"/>
              <a:t>b    =(0.1) (0.3141)(1) =0.03141</a:t>
            </a:r>
          </a:p>
          <a:p>
            <a:r>
              <a:rPr lang="el-GR" sz="2400" b="1" dirty="0" smtClean="0"/>
              <a:t>Δ</a:t>
            </a:r>
            <a:r>
              <a:rPr lang="en-US" sz="2400" b="1" dirty="0" err="1" smtClean="0"/>
              <a:t>w</a:t>
            </a:r>
            <a:r>
              <a:rPr lang="en-US" sz="2400" b="1" baseline="-25000" dirty="0" err="1" smtClean="0"/>
              <a:t>year</a:t>
            </a:r>
            <a:r>
              <a:rPr lang="en-US" sz="2400" b="1" baseline="-25000" dirty="0" smtClean="0"/>
              <a:t>-H</a:t>
            </a:r>
            <a:r>
              <a:rPr lang="en-US" sz="2400" b="1" dirty="0" smtClean="0"/>
              <a:t> =(0.1)(0.3141)(0.5)=0.0157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5"/>
          <p:cNvSpPr>
            <a:spLocks noChangeArrowheads="1"/>
          </p:cNvSpPr>
          <p:nvPr/>
        </p:nvSpPr>
        <p:spPr bwMode="auto">
          <a:xfrm>
            <a:off x="0" y="240952"/>
            <a:ext cx="91440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800" dirty="0" err="1">
                <a:latin typeface="Calibri" pitchFamily="34" charset="0"/>
              </a:rPr>
              <a:t>Compre</a:t>
            </a:r>
            <a:r>
              <a:rPr lang="en-US" sz="2800" dirty="0">
                <a:latin typeface="Calibri" pitchFamily="34" charset="0"/>
              </a:rPr>
              <a:t>- Dec 2017</a:t>
            </a:r>
          </a:p>
          <a:p>
            <a:pPr eaLnBrk="0" hangingPunct="0"/>
            <a:endParaRPr lang="en-US" sz="2800" dirty="0">
              <a:latin typeface="Calibri" pitchFamily="34" charset="0"/>
            </a:endParaRPr>
          </a:p>
          <a:p>
            <a:pPr eaLnBrk="0" hangingPunct="0"/>
            <a:r>
              <a:rPr lang="en-US" sz="2800" b="1" dirty="0">
                <a:latin typeface="Calibri" pitchFamily="34" charset="0"/>
              </a:rPr>
              <a:t>Neural network is to be trained using BPA to identify the alphabet presented plus the next alphabet of word “THIS”.  </a:t>
            </a:r>
            <a:endParaRPr lang="en-US" sz="1600" b="1" dirty="0"/>
          </a:p>
          <a:p>
            <a:pPr eaLnBrk="0" hangingPunct="0"/>
            <a:r>
              <a:rPr lang="en-US" sz="2800" b="1" dirty="0">
                <a:latin typeface="Calibri" pitchFamily="34" charset="0"/>
              </a:rPr>
              <a:t>Desired outputs:  when </a:t>
            </a:r>
            <a:r>
              <a:rPr lang="en-US" sz="2800" b="1" i="1" dirty="0">
                <a:latin typeface="Calibri" pitchFamily="34" charset="0"/>
              </a:rPr>
              <a:t>T</a:t>
            </a:r>
            <a:r>
              <a:rPr lang="en-US" sz="2800" b="1" dirty="0">
                <a:latin typeface="Calibri" pitchFamily="34" charset="0"/>
              </a:rPr>
              <a:t> is presented, T at upper node and H at lower node; when </a:t>
            </a:r>
            <a:r>
              <a:rPr lang="en-US" sz="2800" b="1" i="1" dirty="0">
                <a:latin typeface="Calibri" pitchFamily="34" charset="0"/>
              </a:rPr>
              <a:t>H</a:t>
            </a:r>
            <a:r>
              <a:rPr lang="en-US" sz="2800" b="1" dirty="0">
                <a:latin typeface="Calibri" pitchFamily="34" charset="0"/>
              </a:rPr>
              <a:t> is presented, H at upper node and I at lower node; when </a:t>
            </a:r>
            <a:r>
              <a:rPr lang="en-US" sz="2800" b="1" i="1" dirty="0">
                <a:latin typeface="Calibri" pitchFamily="34" charset="0"/>
              </a:rPr>
              <a:t>I</a:t>
            </a:r>
            <a:r>
              <a:rPr lang="en-US" sz="2800" b="1" dirty="0">
                <a:latin typeface="Calibri" pitchFamily="34" charset="0"/>
              </a:rPr>
              <a:t> is presented, I at upper node and S at lower node, and when </a:t>
            </a:r>
            <a:r>
              <a:rPr lang="en-US" sz="2800" b="1" i="1" dirty="0">
                <a:latin typeface="Calibri" pitchFamily="34" charset="0"/>
              </a:rPr>
              <a:t>S</a:t>
            </a:r>
            <a:r>
              <a:rPr lang="en-US" sz="2800" b="1" dirty="0">
                <a:latin typeface="Calibri" pitchFamily="34" charset="0"/>
              </a:rPr>
              <a:t> is presented, S at upper node and </a:t>
            </a:r>
            <a:r>
              <a:rPr lang="en-US" sz="2800" b="1" dirty="0" smtClean="0">
                <a:latin typeface="Calibri" pitchFamily="34" charset="0"/>
              </a:rPr>
              <a:t>zero(0) </a:t>
            </a:r>
            <a:r>
              <a:rPr lang="en-US" sz="2800" b="1" dirty="0">
                <a:latin typeface="Calibri" pitchFamily="34" charset="0"/>
              </a:rPr>
              <a:t>at lower node.</a:t>
            </a:r>
          </a:p>
          <a:p>
            <a:pPr eaLnBrk="0" hangingPunct="0"/>
            <a:endParaRPr lang="en-US" sz="1600" b="1" dirty="0"/>
          </a:p>
          <a:p>
            <a:pPr eaLnBrk="0" hangingPunct="0"/>
            <a:r>
              <a:rPr lang="en-US" sz="2800" b="1" dirty="0">
                <a:latin typeface="Calibri" pitchFamily="34" charset="0"/>
              </a:rPr>
              <a:t>Input to network is binary representation of alphabets read row-wise from left to </a:t>
            </a:r>
            <a:r>
              <a:rPr lang="en-US" sz="2800" b="1" dirty="0" smtClean="0">
                <a:latin typeface="Calibri" pitchFamily="34" charset="0"/>
              </a:rPr>
              <a:t>right in 3x3 matrix .Outputs </a:t>
            </a:r>
            <a:r>
              <a:rPr lang="en-US" sz="2800" b="1" dirty="0">
                <a:latin typeface="Calibri" pitchFamily="34" charset="0"/>
              </a:rPr>
              <a:t>of network are decimal equivalent of binary representations of alphabets inputted, divided by 2</a:t>
            </a:r>
            <a:r>
              <a:rPr lang="en-US" sz="2800" b="1" baseline="30000" dirty="0">
                <a:latin typeface="Calibri" pitchFamily="34" charset="0"/>
              </a:rPr>
              <a:t>n</a:t>
            </a:r>
            <a:r>
              <a:rPr lang="en-US" sz="2800" b="1" dirty="0">
                <a:latin typeface="Calibri" pitchFamily="34" charset="0"/>
              </a:rPr>
              <a:t>, where n =9.</a:t>
            </a:r>
            <a:endParaRPr lang="en-US" sz="1600" b="1" dirty="0"/>
          </a:p>
          <a:p>
            <a:pPr eaLnBrk="0" hangingPunct="0"/>
            <a:endParaRPr lang="en-US" sz="2400" dirty="0"/>
          </a:p>
        </p:txBody>
      </p:sp>
      <p:sp>
        <p:nvSpPr>
          <p:cNvPr id="846851" name="Rectangle 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100">
                <a:latin typeface="Calibri" pitchFamily="34" charset="0"/>
              </a:rPr>
              <a:t>		 </a:t>
            </a:r>
            <a:r>
              <a:rPr lang="en-US" sz="1100" b="1">
                <a:latin typeface="Calibri" pitchFamily="34" charset="0"/>
              </a:rPr>
              <a:t> </a:t>
            </a:r>
            <a:endParaRPr lang="en-US"/>
          </a:p>
        </p:txBody>
      </p:sp>
      <p:sp>
        <p:nvSpPr>
          <p:cNvPr id="846852" name="Rectangle 7"/>
          <p:cNvSpPr>
            <a:spLocks noChangeArrowheads="1"/>
          </p:cNvSpPr>
          <p:nvPr/>
        </p:nvSpPr>
        <p:spPr bwMode="auto">
          <a:xfrm>
            <a:off x="0" y="1390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100">
                <a:latin typeface="Calibri" pitchFamily="34" charset="0"/>
              </a:rPr>
              <a:t>		</a:t>
            </a:r>
            <a:endParaRPr lang="en-US"/>
          </a:p>
        </p:txBody>
      </p:sp>
      <p:sp>
        <p:nvSpPr>
          <p:cNvPr id="846853" name="Rectangle 8"/>
          <p:cNvSpPr>
            <a:spLocks noChangeArrowheads="1"/>
          </p:cNvSpPr>
          <p:nvPr/>
        </p:nvSpPr>
        <p:spPr bwMode="auto">
          <a:xfrm>
            <a:off x="0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100">
                <a:latin typeface="Calibri" pitchFamily="34" charset="0"/>
              </a:rPr>
              <a:t>		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4"/>
          <p:cNvGraphicFramePr>
            <a:graphicFrameLocks noChangeAspect="1"/>
          </p:cNvGraphicFramePr>
          <p:nvPr/>
        </p:nvGraphicFramePr>
        <p:xfrm>
          <a:off x="0" y="0"/>
          <a:ext cx="1152525" cy="1377950"/>
        </p:xfrm>
        <a:graphic>
          <a:graphicData uri="http://schemas.openxmlformats.org/presentationml/2006/ole">
            <p:oleObj spid="_x0000_s19458" name="Equation" r:id="rId3" imgW="393529" imgH="469696" progId="Equation.DSMT4">
              <p:embed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905000" y="0"/>
          <a:ext cx="1152525" cy="1377950"/>
        </p:xfrm>
        <a:graphic>
          <a:graphicData uri="http://schemas.openxmlformats.org/presentationml/2006/ole">
            <p:oleObj spid="_x0000_s19459" name="Equation" r:id="rId4" imgW="393529" imgH="469696" progId="Equation.DSMT4">
              <p:embed/>
            </p:oleObj>
          </a:graphicData>
        </a:graphic>
      </p:graphicFrame>
      <p:graphicFrame>
        <p:nvGraphicFramePr>
          <p:cNvPr id="79876" name="Object 2"/>
          <p:cNvGraphicFramePr>
            <a:graphicFrameLocks noChangeAspect="1"/>
          </p:cNvGraphicFramePr>
          <p:nvPr/>
        </p:nvGraphicFramePr>
        <p:xfrm>
          <a:off x="3962400" y="0"/>
          <a:ext cx="1143000" cy="1400175"/>
        </p:xfrm>
        <a:graphic>
          <a:graphicData uri="http://schemas.openxmlformats.org/presentationml/2006/ole">
            <p:oleObj spid="_x0000_s19460" name="Equation" r:id="rId5" imgW="380835" imgH="469696" progId="Equation.DSMT4">
              <p:embed/>
            </p:oleObj>
          </a:graphicData>
        </a:graphic>
      </p:graphicFrame>
      <p:graphicFrame>
        <p:nvGraphicFramePr>
          <p:cNvPr id="79877" name="Object 1"/>
          <p:cNvGraphicFramePr>
            <a:graphicFrameLocks noChangeAspect="1"/>
          </p:cNvGraphicFramePr>
          <p:nvPr/>
        </p:nvGraphicFramePr>
        <p:xfrm>
          <a:off x="5715000" y="0"/>
          <a:ext cx="1066800" cy="1274763"/>
        </p:xfrm>
        <a:graphic>
          <a:graphicData uri="http://schemas.openxmlformats.org/presentationml/2006/ole">
            <p:oleObj spid="_x0000_s19461" name="Equation" r:id="rId6" imgW="393529" imgH="469696" progId="Equation.DSMT4">
              <p:embed/>
            </p:oleObj>
          </a:graphicData>
        </a:graphic>
      </p:graphicFrame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100">
                <a:latin typeface="Calibri" pitchFamily="34" charset="0"/>
              </a:rPr>
              <a:t>		 </a:t>
            </a:r>
            <a:r>
              <a:rPr lang="en-US" sz="1100" b="1">
                <a:latin typeface="Calibri" pitchFamily="34" charset="0"/>
              </a:rPr>
              <a:t> </a:t>
            </a:r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1390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100">
                <a:latin typeface="Calibri" pitchFamily="34" charset="0"/>
              </a:rPr>
              <a:t>		</a:t>
            </a:r>
            <a:endParaRPr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0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1100">
                <a:latin typeface="Calibri" pitchFamily="34" charset="0"/>
              </a:rPr>
              <a:t>		</a:t>
            </a:r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0" y="274320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/>
              <a:t>T = 111010 010   Decimal equivalent  of T = 466,  desired output = 466/512   =0.910</a:t>
            </a:r>
          </a:p>
          <a:p>
            <a:endParaRPr lang="en-US" sz="2400" b="1" dirty="0"/>
          </a:p>
          <a:p>
            <a:r>
              <a:rPr lang="en-US" sz="2400" b="1" dirty="0"/>
              <a:t>H  = 101111101      Decimal equivalent of H = 381,  desired output = 381/512   =0.744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0" y="1447800"/>
            <a:ext cx="8839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Number of Inputs : 9</a:t>
            </a:r>
          </a:p>
          <a:p>
            <a:r>
              <a:rPr lang="en-US" sz="2800" dirty="0"/>
              <a:t>Number of Outputs : 2</a:t>
            </a:r>
          </a:p>
          <a:p>
            <a:r>
              <a:rPr lang="en-US" sz="2800" dirty="0"/>
              <a:t>Number of hidden nodes : 1</a:t>
            </a:r>
          </a:p>
        </p:txBody>
      </p:sp>
      <p:graphicFrame>
        <p:nvGraphicFramePr>
          <p:cNvPr id="28678" name="Object 2"/>
          <p:cNvGraphicFramePr>
            <a:graphicFrameLocks noChangeAspect="1"/>
          </p:cNvGraphicFramePr>
          <p:nvPr/>
        </p:nvGraphicFramePr>
        <p:xfrm>
          <a:off x="990600" y="5105400"/>
          <a:ext cx="7046913" cy="1535112"/>
        </p:xfrm>
        <a:graphic>
          <a:graphicData uri="http://schemas.openxmlformats.org/presentationml/2006/ole">
            <p:oleObj spid="_x0000_s19462" name="Equation" r:id="rId7" imgW="3263760" imgH="711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3886200"/>
            <a:ext cx="9144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Calibri" pitchFamily="34" charset="0"/>
              </a:rPr>
              <a:t>learning rate </a:t>
            </a:r>
            <a:r>
              <a:rPr lang="en-US" sz="3200" b="1" i="1" dirty="0">
                <a:latin typeface="Calibri" pitchFamily="34" charset="0"/>
                <a:sym typeface="Symbol" pitchFamily="18" charset="2"/>
              </a:rPr>
              <a:t></a:t>
            </a:r>
            <a:r>
              <a:rPr lang="en-US" sz="3200" b="1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3200" b="1" dirty="0">
                <a:latin typeface="Calibri" pitchFamily="34" charset="0"/>
              </a:rPr>
              <a:t>is 0.9 and the first training example is  X=(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1,0,1</a:t>
            </a:r>
            <a:r>
              <a:rPr lang="en-US" sz="3200" b="1" dirty="0">
                <a:latin typeface="Calibri" pitchFamily="34" charset="0"/>
              </a:rPr>
              <a:t>) whose class label is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3200" b="1" dirty="0">
                <a:latin typeface="Calibri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2400" b="1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US" sz="2400" b="1" dirty="0">
              <a:latin typeface="Calibri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Calibri" pitchFamily="34" charset="0"/>
              </a:rPr>
              <a:t>Logsigmoid</a:t>
            </a:r>
            <a:r>
              <a:rPr lang="en-US" sz="3200" b="1" dirty="0" smtClean="0">
                <a:latin typeface="Calibri" pitchFamily="34" charset="0"/>
              </a:rPr>
              <a:t> is </a:t>
            </a:r>
            <a:r>
              <a:rPr lang="en-US" sz="3200" b="1" dirty="0">
                <a:latin typeface="Calibri" pitchFamily="34" charset="0"/>
              </a:rPr>
              <a:t>applied to hidden layer and output layer.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01980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Phase1</a:t>
            </a:r>
            <a:r>
              <a:rPr lang="en-US" sz="3200" b="1" dirty="0">
                <a:solidFill>
                  <a:srgbClr val="FF0000"/>
                </a:solidFill>
              </a:rPr>
              <a:t>: Calculate outputs of node 4,5, 6</a:t>
            </a:r>
          </a:p>
        </p:txBody>
      </p:sp>
      <p:pic>
        <p:nvPicPr>
          <p:cNvPr id="19824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0"/>
            <a:ext cx="91249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MST Oct </a:t>
            </a:r>
            <a:r>
              <a:rPr lang="en-US" sz="2400" b="1" dirty="0" smtClean="0"/>
              <a:t>2018</a:t>
            </a:r>
          </a:p>
          <a:p>
            <a:endParaRPr lang="en-US" sz="2400" b="1" dirty="0" smtClean="0"/>
          </a:p>
          <a:p>
            <a:r>
              <a:rPr lang="en-US" sz="2800" b="1" dirty="0" smtClean="0"/>
              <a:t>A </a:t>
            </a:r>
            <a:r>
              <a:rPr lang="en-US" sz="2800" b="1" dirty="0" smtClean="0">
                <a:solidFill>
                  <a:srgbClr val="FF0000"/>
                </a:solidFill>
              </a:rPr>
              <a:t>single input </a:t>
            </a:r>
            <a:r>
              <a:rPr lang="en-US" sz="2800" b="1" dirty="0" err="1" smtClean="0"/>
              <a:t>feedforward</a:t>
            </a:r>
            <a:r>
              <a:rPr lang="en-US" sz="2800" b="1" dirty="0" smtClean="0"/>
              <a:t> neural network is to be trained to learn the unit step response of first order system in time domain described by equation [ 1- e</a:t>
            </a:r>
            <a:r>
              <a:rPr lang="en-US" sz="2800" b="1" baseline="30000" dirty="0" smtClean="0"/>
              <a:t>-t/τ</a:t>
            </a:r>
            <a:r>
              <a:rPr lang="en-US" sz="2800" b="1" dirty="0" smtClean="0"/>
              <a:t> ] for three different time constants (τ = 0.5s, 1s, and 2s ), from time t = 0 to 10 sec. There is one hidden layer having two nodes.</a:t>
            </a:r>
          </a:p>
          <a:p>
            <a:endParaRPr lang="en-US" sz="2800" b="1" dirty="0" smtClean="0"/>
          </a:p>
          <a:p>
            <a:pPr marL="514350" indent="-514350">
              <a:buAutoNum type="romanLcParenR"/>
            </a:pPr>
            <a:r>
              <a:rPr lang="en-US" sz="2800" b="1" dirty="0" smtClean="0"/>
              <a:t>Draw </a:t>
            </a:r>
            <a:r>
              <a:rPr lang="en-US" sz="2800" b="1" dirty="0" smtClean="0"/>
              <a:t>the network </a:t>
            </a:r>
            <a:r>
              <a:rPr lang="en-US" sz="2800" b="1" dirty="0" smtClean="0"/>
              <a:t>architecture</a:t>
            </a:r>
          </a:p>
          <a:p>
            <a:pPr marL="514350" indent="-514350"/>
            <a:r>
              <a:rPr lang="en-US" sz="2800" b="1" dirty="0" smtClean="0"/>
              <a:t>How many input nodes?</a:t>
            </a:r>
          </a:p>
          <a:p>
            <a:pPr marL="514350" indent="-514350"/>
            <a:r>
              <a:rPr lang="en-US" sz="2800" b="1" dirty="0" smtClean="0"/>
              <a:t>How many output nodes?</a:t>
            </a:r>
          </a:p>
          <a:p>
            <a:pPr marL="514350" indent="-514350"/>
            <a:endParaRPr lang="en-US" sz="2800" b="1" dirty="0" smtClean="0"/>
          </a:p>
          <a:p>
            <a:pPr marL="400050" indent="-400050">
              <a:buAutoNum type="romanLcParenR" startAt="2"/>
            </a:pPr>
            <a:r>
              <a:rPr lang="en-US" sz="2800" b="1" dirty="0" smtClean="0"/>
              <a:t>Perform One forward and One backward pass for training the network  at t=1 for response at  three time constants (τ = 0.5s, 1s, and 2s ), and calculate change in weights. </a:t>
            </a:r>
          </a:p>
          <a:p>
            <a:pPr marL="400050" indent="-400050">
              <a:buAutoNum type="romanLcParenR" startAt="2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[Learning rate is 0.2, weights between input and hidden layer is 0.4, between hidden and output layer is 0.2, no bias input. </a:t>
            </a:r>
            <a:r>
              <a:rPr lang="en-US" sz="3600" b="1" dirty="0" smtClean="0">
                <a:solidFill>
                  <a:srgbClr val="FF0000"/>
                </a:solidFill>
              </a:rPr>
              <a:t>Activation function at the hidden layer is </a:t>
            </a:r>
            <a:r>
              <a:rPr lang="en-US" sz="3600" b="1" dirty="0" err="1" smtClean="0">
                <a:solidFill>
                  <a:srgbClr val="FF0000"/>
                </a:solidFill>
              </a:rPr>
              <a:t>logsigmoid</a:t>
            </a:r>
            <a:r>
              <a:rPr lang="en-US" sz="3600" b="1" dirty="0" smtClean="0">
                <a:solidFill>
                  <a:srgbClr val="FF0000"/>
                </a:solidFill>
              </a:rPr>
              <a:t> with slope of 2, and at the output layer is </a:t>
            </a:r>
            <a:r>
              <a:rPr lang="en-US" sz="3600" b="1" dirty="0" err="1" smtClean="0">
                <a:solidFill>
                  <a:srgbClr val="FF0000"/>
                </a:solidFill>
              </a:rPr>
              <a:t>ReLu</a:t>
            </a:r>
            <a:r>
              <a:rPr lang="en-US" sz="3600" b="1" dirty="0" smtClean="0">
                <a:solidFill>
                  <a:srgbClr val="FF0000"/>
                </a:solidFill>
              </a:rPr>
              <a:t>].</a:t>
            </a:r>
          </a:p>
          <a:p>
            <a:r>
              <a:rPr lang="en-US" sz="3600" b="1" dirty="0" smtClean="0"/>
              <a:t> Truncate all values to 4 places after decimal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/>
          </p:cNvGraphicFramePr>
          <p:nvPr/>
        </p:nvGraphicFramePr>
        <p:xfrm>
          <a:off x="0" y="0"/>
          <a:ext cx="6096000" cy="4064000"/>
        </p:xfrm>
        <a:graphic>
          <a:graphicData uri="http://schemas.openxmlformats.org/presentationml/2006/ole">
            <p:oleObj spid="_x0000_s20482" name="Equation" r:id="rId3" imgW="0" imgH="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63862" y="4555045"/>
          <a:ext cx="6180138" cy="2302955"/>
        </p:xfrm>
        <a:graphic>
          <a:graphicData uri="http://schemas.openxmlformats.org/presentationml/2006/ole">
            <p:oleObj spid="_x0000_s20483" name="Equation" r:id="rId4" imgW="2044440" imgH="76176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DRAW THE NETWORK ARCHITECTURE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886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CALCULATE  DESIRED OUTPUTS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8149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381000"/>
            <a:ext cx="61722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6"/>
          <p:cNvSpPr>
            <a:spLocks noChangeArrowheads="1"/>
          </p:cNvSpPr>
          <p:nvPr/>
        </p:nvSpPr>
        <p:spPr bwMode="auto">
          <a:xfrm>
            <a:off x="0" y="0"/>
            <a:ext cx="1741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 = (1,0,1)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lum bright="-24000"/>
          </a:blip>
          <a:srcRect/>
          <a:stretch>
            <a:fillRect/>
          </a:stretch>
        </p:blipFill>
        <p:spPr bwMode="auto">
          <a:xfrm>
            <a:off x="0" y="457200"/>
            <a:ext cx="917257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5562600"/>
            <a:ext cx="91440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Calculate  inputs( net</a:t>
            </a:r>
            <a:r>
              <a:rPr lang="en-US" sz="2800" b="1" baseline="-25000" dirty="0">
                <a:solidFill>
                  <a:srgbClr val="FF0000"/>
                </a:solidFill>
              </a:rPr>
              <a:t>4</a:t>
            </a:r>
            <a:r>
              <a:rPr lang="en-US" sz="2800" b="1" dirty="0">
                <a:solidFill>
                  <a:srgbClr val="FF0000"/>
                </a:solidFill>
              </a:rPr>
              <a:t>  ,net</a:t>
            </a:r>
            <a:r>
              <a:rPr lang="en-US" sz="2800" b="1" baseline="-25000" dirty="0">
                <a:solidFill>
                  <a:srgbClr val="FF0000"/>
                </a:solidFill>
              </a:rPr>
              <a:t>5</a:t>
            </a:r>
            <a:r>
              <a:rPr lang="en-US" sz="2800" b="1" dirty="0">
                <a:solidFill>
                  <a:srgbClr val="FF0000"/>
                </a:solidFill>
              </a:rPr>
              <a:t> )   &amp; outputs (O</a:t>
            </a:r>
            <a:r>
              <a:rPr lang="en-US" sz="2800" b="1" baseline="-25000" dirty="0">
                <a:solidFill>
                  <a:srgbClr val="FF0000"/>
                </a:solidFill>
              </a:rPr>
              <a:t>4</a:t>
            </a:r>
            <a:r>
              <a:rPr lang="en-US" sz="2800" b="1" dirty="0">
                <a:solidFill>
                  <a:srgbClr val="FF0000"/>
                </a:solidFill>
              </a:rPr>
              <a:t> , O</a:t>
            </a:r>
            <a:r>
              <a:rPr lang="en-US" sz="2800" b="1" baseline="-25000" dirty="0">
                <a:solidFill>
                  <a:srgbClr val="FF0000"/>
                </a:solidFill>
              </a:rPr>
              <a:t>5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) at  nodes 4 &amp;5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Calculate input ( net</a:t>
            </a:r>
            <a:r>
              <a:rPr lang="en-US" sz="2800" b="1" baseline="-25000" dirty="0">
                <a:solidFill>
                  <a:srgbClr val="FF0000"/>
                </a:solidFill>
              </a:rPr>
              <a:t>6</a:t>
            </a:r>
            <a:r>
              <a:rPr lang="en-US" sz="2800" b="1" dirty="0">
                <a:solidFill>
                  <a:srgbClr val="FF0000"/>
                </a:solidFill>
              </a:rPr>
              <a:t> ) and output </a:t>
            </a:r>
            <a:r>
              <a:rPr lang="en-US" sz="2800" b="1" dirty="0" smtClean="0">
                <a:solidFill>
                  <a:srgbClr val="FF0000"/>
                </a:solidFill>
              </a:rPr>
              <a:t>at </a:t>
            </a:r>
            <a:r>
              <a:rPr lang="en-US" sz="2800" b="1" dirty="0">
                <a:solidFill>
                  <a:srgbClr val="FF0000"/>
                </a:solidFill>
              </a:rPr>
              <a:t>node 6 (O</a:t>
            </a:r>
            <a:r>
              <a:rPr lang="en-US" sz="2800" b="1" baseline="-25000" dirty="0">
                <a:solidFill>
                  <a:srgbClr val="FF0000"/>
                </a:solidFill>
              </a:rPr>
              <a:t>6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  <a:p>
            <a:endParaRPr lang="en-US" sz="1400" b="1" dirty="0"/>
          </a:p>
        </p:txBody>
      </p:sp>
      <p:pic>
        <p:nvPicPr>
          <p:cNvPr id="19814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" y="1981200"/>
            <a:ext cx="91249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4495800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net</a:t>
            </a:r>
            <a:r>
              <a:rPr lang="en-US" sz="3600" b="1" baseline="-25000" dirty="0">
                <a:solidFill>
                  <a:srgbClr val="FF0000"/>
                </a:solidFill>
              </a:rPr>
              <a:t>4</a:t>
            </a:r>
            <a:r>
              <a:rPr lang="en-US" sz="3600" b="1" dirty="0">
                <a:solidFill>
                  <a:srgbClr val="FF0000"/>
                </a:solidFill>
              </a:rPr>
              <a:t> = w </a:t>
            </a:r>
            <a:r>
              <a:rPr lang="en-US" sz="3600" b="1" baseline="-25000" dirty="0">
                <a:solidFill>
                  <a:srgbClr val="FF0000"/>
                </a:solidFill>
              </a:rPr>
              <a:t>14</a:t>
            </a:r>
            <a:r>
              <a:rPr lang="en-US" sz="3600" b="1" dirty="0">
                <a:solidFill>
                  <a:srgbClr val="FF0000"/>
                </a:solidFill>
              </a:rPr>
              <a:t> x</a:t>
            </a:r>
            <a:r>
              <a:rPr lang="en-US" sz="3600" b="1" baseline="-25000" dirty="0">
                <a:solidFill>
                  <a:srgbClr val="FF0000"/>
                </a:solidFill>
              </a:rPr>
              <a:t>1</a:t>
            </a:r>
            <a:r>
              <a:rPr lang="en-US" sz="3600" b="1" dirty="0">
                <a:solidFill>
                  <a:srgbClr val="FF0000"/>
                </a:solidFill>
              </a:rPr>
              <a:t>  +  w</a:t>
            </a:r>
            <a:r>
              <a:rPr lang="en-US" sz="3600" b="1" baseline="-25000" dirty="0">
                <a:solidFill>
                  <a:srgbClr val="FF0000"/>
                </a:solidFill>
              </a:rPr>
              <a:t>24</a:t>
            </a:r>
            <a:r>
              <a:rPr lang="en-US" sz="3600" b="1" dirty="0">
                <a:solidFill>
                  <a:srgbClr val="FF0000"/>
                </a:solidFill>
              </a:rPr>
              <a:t>  x</a:t>
            </a:r>
            <a:r>
              <a:rPr lang="en-US" sz="3600" b="1" baseline="-25000" dirty="0">
                <a:solidFill>
                  <a:srgbClr val="FF0000"/>
                </a:solidFill>
              </a:rPr>
              <a:t>2</a:t>
            </a:r>
            <a:r>
              <a:rPr lang="en-US" sz="3600" b="1" dirty="0">
                <a:solidFill>
                  <a:srgbClr val="FF0000"/>
                </a:solidFill>
              </a:rPr>
              <a:t>  + w</a:t>
            </a:r>
            <a:r>
              <a:rPr lang="en-US" sz="3600" b="1" baseline="-25000" dirty="0">
                <a:solidFill>
                  <a:srgbClr val="FF0000"/>
                </a:solidFill>
              </a:rPr>
              <a:t>34</a:t>
            </a:r>
            <a:r>
              <a:rPr lang="en-US" sz="3600" b="1" dirty="0">
                <a:solidFill>
                  <a:srgbClr val="FF0000"/>
                </a:solidFill>
              </a:rPr>
              <a:t>   x</a:t>
            </a:r>
            <a:r>
              <a:rPr lang="en-US" sz="3600" b="1" baseline="-25000" dirty="0">
                <a:solidFill>
                  <a:srgbClr val="FF0000"/>
                </a:solidFill>
              </a:rPr>
              <a:t>3</a:t>
            </a:r>
            <a:r>
              <a:rPr lang="en-US" sz="3600" b="1" dirty="0">
                <a:solidFill>
                  <a:srgbClr val="FF0000"/>
                </a:solidFill>
              </a:rPr>
              <a:t>  +   w</a:t>
            </a:r>
            <a:r>
              <a:rPr lang="en-US" sz="3600" b="1" baseline="-25000" dirty="0">
                <a:solidFill>
                  <a:srgbClr val="FF0000"/>
                </a:solidFill>
              </a:rPr>
              <a:t> 04</a:t>
            </a:r>
            <a:r>
              <a:rPr lang="en-US" sz="3600" b="1" dirty="0">
                <a:solidFill>
                  <a:srgbClr val="FF0000"/>
                </a:solidFill>
              </a:rPr>
              <a:t> x 1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net</a:t>
            </a:r>
            <a:r>
              <a:rPr lang="en-US" sz="3600" b="1" baseline="-25000" dirty="0">
                <a:solidFill>
                  <a:srgbClr val="FF0000"/>
                </a:solidFill>
              </a:rPr>
              <a:t>5</a:t>
            </a:r>
            <a:r>
              <a:rPr lang="en-US" sz="3600" b="1" dirty="0">
                <a:solidFill>
                  <a:srgbClr val="FF0000"/>
                </a:solidFill>
              </a:rPr>
              <a:t> = w </a:t>
            </a:r>
            <a:r>
              <a:rPr lang="en-US" sz="3600" b="1" baseline="-25000" dirty="0">
                <a:solidFill>
                  <a:srgbClr val="FF0000"/>
                </a:solidFill>
              </a:rPr>
              <a:t>15</a:t>
            </a:r>
            <a:r>
              <a:rPr lang="en-US" sz="3600" b="1" dirty="0">
                <a:solidFill>
                  <a:srgbClr val="FF0000"/>
                </a:solidFill>
              </a:rPr>
              <a:t> x</a:t>
            </a:r>
            <a:r>
              <a:rPr lang="en-US" sz="3600" b="1" baseline="-25000" dirty="0">
                <a:solidFill>
                  <a:srgbClr val="FF0000"/>
                </a:solidFill>
              </a:rPr>
              <a:t>1</a:t>
            </a:r>
            <a:r>
              <a:rPr lang="en-US" sz="3600" b="1" dirty="0">
                <a:solidFill>
                  <a:srgbClr val="FF0000"/>
                </a:solidFill>
              </a:rPr>
              <a:t>  +  w</a:t>
            </a:r>
            <a:r>
              <a:rPr lang="en-US" sz="3600" b="1" baseline="-25000" dirty="0">
                <a:solidFill>
                  <a:srgbClr val="FF0000"/>
                </a:solidFill>
              </a:rPr>
              <a:t>25</a:t>
            </a:r>
            <a:r>
              <a:rPr lang="en-US" sz="3600" b="1" dirty="0">
                <a:solidFill>
                  <a:srgbClr val="FF0000"/>
                </a:solidFill>
              </a:rPr>
              <a:t>  x</a:t>
            </a:r>
            <a:r>
              <a:rPr lang="en-US" sz="3600" b="1" baseline="-25000" dirty="0">
                <a:solidFill>
                  <a:srgbClr val="FF0000"/>
                </a:solidFill>
              </a:rPr>
              <a:t>2</a:t>
            </a:r>
            <a:r>
              <a:rPr lang="en-US" sz="3600" b="1" dirty="0">
                <a:solidFill>
                  <a:srgbClr val="FF0000"/>
                </a:solidFill>
              </a:rPr>
              <a:t>  + w</a:t>
            </a:r>
            <a:r>
              <a:rPr lang="en-US" sz="3600" b="1" baseline="-25000" dirty="0">
                <a:solidFill>
                  <a:srgbClr val="FF0000"/>
                </a:solidFill>
              </a:rPr>
              <a:t>35</a:t>
            </a:r>
            <a:r>
              <a:rPr lang="en-US" sz="3600" b="1" dirty="0">
                <a:solidFill>
                  <a:srgbClr val="FF0000"/>
                </a:solidFill>
              </a:rPr>
              <a:t>   x</a:t>
            </a:r>
            <a:r>
              <a:rPr lang="en-US" sz="3600" b="1" baseline="-25000" dirty="0">
                <a:solidFill>
                  <a:srgbClr val="FF0000"/>
                </a:solidFill>
              </a:rPr>
              <a:t>3</a:t>
            </a:r>
            <a:r>
              <a:rPr lang="en-US" sz="3600" b="1" dirty="0">
                <a:solidFill>
                  <a:srgbClr val="FF0000"/>
                </a:solidFill>
              </a:rPr>
              <a:t>  +   w</a:t>
            </a:r>
            <a:r>
              <a:rPr lang="en-US" sz="3600" b="1" baseline="-25000" dirty="0">
                <a:solidFill>
                  <a:srgbClr val="FF0000"/>
                </a:solidFill>
              </a:rPr>
              <a:t> 05</a:t>
            </a:r>
            <a:r>
              <a:rPr lang="en-US" sz="3600" b="1" dirty="0">
                <a:solidFill>
                  <a:srgbClr val="FF0000"/>
                </a:solidFill>
              </a:rPr>
              <a:t> x 1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net </a:t>
            </a:r>
            <a:r>
              <a:rPr lang="en-US" sz="3600" b="1" baseline="-25000" dirty="0">
                <a:solidFill>
                  <a:srgbClr val="FF0000"/>
                </a:solidFill>
              </a:rPr>
              <a:t>6</a:t>
            </a:r>
            <a:r>
              <a:rPr lang="en-US" sz="3600" b="1" dirty="0">
                <a:solidFill>
                  <a:srgbClr val="FF0000"/>
                </a:solidFill>
              </a:rPr>
              <a:t> = w </a:t>
            </a:r>
            <a:r>
              <a:rPr lang="en-US" sz="3600" b="1" baseline="-25000" dirty="0">
                <a:solidFill>
                  <a:srgbClr val="FF0000"/>
                </a:solidFill>
              </a:rPr>
              <a:t>46</a:t>
            </a:r>
            <a:r>
              <a:rPr lang="en-US" sz="3600" b="1" dirty="0">
                <a:solidFill>
                  <a:srgbClr val="FF0000"/>
                </a:solidFill>
              </a:rPr>
              <a:t> O</a:t>
            </a:r>
            <a:r>
              <a:rPr lang="en-US" sz="3600" b="1" baseline="-25000" dirty="0">
                <a:solidFill>
                  <a:srgbClr val="FF0000"/>
                </a:solidFill>
              </a:rPr>
              <a:t>4</a:t>
            </a:r>
            <a:r>
              <a:rPr lang="en-US" sz="3600" b="1" dirty="0">
                <a:solidFill>
                  <a:srgbClr val="FF0000"/>
                </a:solidFill>
              </a:rPr>
              <a:t>  +  w</a:t>
            </a:r>
            <a:r>
              <a:rPr lang="en-US" sz="3600" b="1" baseline="-25000" dirty="0">
                <a:solidFill>
                  <a:srgbClr val="FF0000"/>
                </a:solidFill>
              </a:rPr>
              <a:t>56</a:t>
            </a:r>
            <a:r>
              <a:rPr lang="en-US" sz="3600" b="1" dirty="0">
                <a:solidFill>
                  <a:srgbClr val="FF0000"/>
                </a:solidFill>
              </a:rPr>
              <a:t>  O</a:t>
            </a:r>
            <a:r>
              <a:rPr lang="en-US" sz="3600" b="1" baseline="-25000" dirty="0">
                <a:solidFill>
                  <a:srgbClr val="FF0000"/>
                </a:solidFill>
              </a:rPr>
              <a:t>5</a:t>
            </a:r>
            <a:r>
              <a:rPr lang="en-US" sz="3600" b="1" dirty="0">
                <a:solidFill>
                  <a:srgbClr val="FF0000"/>
                </a:solidFill>
              </a:rPr>
              <a:t>  + w</a:t>
            </a:r>
            <a:r>
              <a:rPr lang="en-US" sz="3600" b="1" baseline="-25000" dirty="0">
                <a:solidFill>
                  <a:srgbClr val="FF0000"/>
                </a:solidFill>
              </a:rPr>
              <a:t> 06</a:t>
            </a:r>
            <a:r>
              <a:rPr lang="en-US" sz="3600" b="1" dirty="0">
                <a:solidFill>
                  <a:srgbClr val="FF0000"/>
                </a:solidFill>
              </a:rPr>
              <a:t> x 1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9804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249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358640"/>
          <a:ext cx="91440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4038600"/>
                <a:gridCol w="4114800"/>
              </a:tblGrid>
              <a:tr h="48972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Node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Net input to node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Output of node</a:t>
                      </a:r>
                      <a:endParaRPr lang="en-US" sz="2800" dirty="0"/>
                    </a:p>
                  </a:txBody>
                  <a:tcPr/>
                </a:tc>
              </a:tr>
              <a:tr h="48972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net</a:t>
                      </a:r>
                      <a:r>
                        <a:rPr lang="en-US" sz="2800" baseline="-25000" dirty="0" smtClean="0"/>
                        <a:t>4</a:t>
                      </a:r>
                      <a:r>
                        <a:rPr lang="en-US" sz="2800" dirty="0" smtClean="0"/>
                        <a:t> =0.2+0-0.5-0.4=-0.7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4</a:t>
                      </a:r>
                      <a:r>
                        <a:rPr lang="en-US" sz="2800" dirty="0" smtClean="0"/>
                        <a:t> =1/(1+e</a:t>
                      </a:r>
                      <a:r>
                        <a:rPr lang="en-US" sz="2800" baseline="30000" dirty="0" smtClean="0"/>
                        <a:t>0.7</a:t>
                      </a:r>
                      <a:r>
                        <a:rPr lang="en-US" sz="2800" dirty="0" smtClean="0"/>
                        <a:t> )=0.332</a:t>
                      </a:r>
                      <a:endParaRPr lang="en-US" sz="2800" dirty="0"/>
                    </a:p>
                  </a:txBody>
                  <a:tcPr/>
                </a:tc>
              </a:tr>
              <a:tr h="48972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net</a:t>
                      </a:r>
                      <a:r>
                        <a:rPr lang="en-US" sz="2800" baseline="-25000" dirty="0" smtClean="0"/>
                        <a:t>5</a:t>
                      </a:r>
                      <a:r>
                        <a:rPr lang="en-US" sz="2800" dirty="0" smtClean="0"/>
                        <a:t> = -0.3+0+0.2+0.2=0.1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5</a:t>
                      </a:r>
                      <a:r>
                        <a:rPr lang="en-US" sz="2800" dirty="0" smtClean="0"/>
                        <a:t> =1/(1+e </a:t>
                      </a:r>
                      <a:r>
                        <a:rPr lang="en-US" sz="2800" baseline="30000" dirty="0" smtClean="0"/>
                        <a:t> -0.1</a:t>
                      </a:r>
                      <a:r>
                        <a:rPr lang="en-US" sz="2800" dirty="0" smtClean="0"/>
                        <a:t>)=0.525</a:t>
                      </a:r>
                      <a:endParaRPr lang="en-US" sz="2800" dirty="0"/>
                    </a:p>
                  </a:txBody>
                  <a:tcPr/>
                </a:tc>
              </a:tr>
              <a:tr h="89302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net</a:t>
                      </a:r>
                      <a:r>
                        <a:rPr lang="en-US" sz="2800" baseline="-25000" dirty="0" smtClean="0"/>
                        <a:t>6</a:t>
                      </a:r>
                      <a:r>
                        <a:rPr lang="en-US" sz="2800" dirty="0" smtClean="0"/>
                        <a:t> =(-0.3)(0.332) –(0.2)(0.525)+0.1=-0.105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6</a:t>
                      </a:r>
                      <a:r>
                        <a:rPr lang="en-US" sz="2800" dirty="0" smtClean="0"/>
                        <a:t> =1/(1+e </a:t>
                      </a:r>
                      <a:r>
                        <a:rPr lang="en-US" sz="2800" baseline="30000" dirty="0" smtClean="0"/>
                        <a:t>0.105</a:t>
                      </a:r>
                      <a:r>
                        <a:rPr lang="en-US" sz="2800" dirty="0" smtClean="0"/>
                        <a:t>)=0.474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-24000"/>
          </a:blip>
          <a:srcRect/>
          <a:stretch>
            <a:fillRect/>
          </a:stretch>
        </p:blipFill>
        <p:spPr bwMode="auto">
          <a:xfrm>
            <a:off x="-28575" y="1"/>
            <a:ext cx="9172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934200" y="1295400"/>
            <a:ext cx="1828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1" dirty="0">
                <a:latin typeface="Calibri" pitchFamily="34" charset="0"/>
              </a:rPr>
              <a:t>X</a:t>
            </a:r>
            <a:r>
              <a:rPr lang="en-US" sz="2800" dirty="0">
                <a:latin typeface="Calibri" pitchFamily="34" charset="0"/>
              </a:rPr>
              <a:t> = (1,0,1</a:t>
            </a:r>
            <a:r>
              <a:rPr lang="en-US" sz="3600" dirty="0">
                <a:latin typeface="Calibri" pitchFamily="34" charset="0"/>
              </a:rPr>
              <a:t>) 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" y="1219200"/>
            <a:ext cx="91249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1" name="TextBox 2"/>
          <p:cNvSpPr txBox="1">
            <a:spLocks noChangeArrowheads="1"/>
          </p:cNvSpPr>
          <p:nvPr/>
        </p:nvSpPr>
        <p:spPr bwMode="auto">
          <a:xfrm>
            <a:off x="0" y="5780782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Calculate error vectors </a:t>
            </a:r>
            <a:r>
              <a:rPr lang="en-US" sz="3200" b="1" dirty="0" smtClean="0">
                <a:solidFill>
                  <a:srgbClr val="FF0000"/>
                </a:solidFill>
              </a:rPr>
              <a:t>at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 output (E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3200" b="1" dirty="0" smtClean="0">
                <a:solidFill>
                  <a:srgbClr val="FF0000"/>
                </a:solidFill>
              </a:rPr>
              <a:t> = e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6</a:t>
            </a:r>
            <a:r>
              <a:rPr lang="en-US" sz="3200" b="1" dirty="0" smtClean="0">
                <a:solidFill>
                  <a:srgbClr val="FF0000"/>
                </a:solidFill>
              </a:rPr>
              <a:t> )and  hidden layer (E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3200" b="1" dirty="0" smtClean="0">
                <a:solidFill>
                  <a:srgbClr val="FF0000"/>
                </a:solidFill>
              </a:rPr>
              <a:t> = e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4</a:t>
            </a:r>
            <a:r>
              <a:rPr lang="en-US" sz="3200" b="1" dirty="0" smtClean="0">
                <a:solidFill>
                  <a:srgbClr val="FF0000"/>
                </a:solidFill>
              </a:rPr>
              <a:t> , e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5</a:t>
            </a:r>
            <a:r>
              <a:rPr lang="en-US" sz="3200" b="1" dirty="0" smtClean="0">
                <a:solidFill>
                  <a:srgbClr val="FF0000"/>
                </a:solidFill>
              </a:rPr>
              <a:t> 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0"/>
            <a:ext cx="91249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0" y="3810000"/>
          <a:ext cx="8534400" cy="1139825"/>
        </p:xfrm>
        <a:graphic>
          <a:graphicData uri="http://schemas.openxmlformats.org/presentationml/2006/ole">
            <p:oleObj spid="_x0000_s9218" name="Equation" r:id="rId3" imgW="3682800" imgH="406080" progId="Equation.DSMT4">
              <p:embed/>
            </p:oleObj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0"/>
            <a:ext cx="22860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91400" y="1600199"/>
          <a:ext cx="1447800" cy="1676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68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</a:t>
                      </a:r>
                      <a:r>
                        <a:rPr lang="en-US" sz="2000" baseline="-25000" dirty="0" smtClean="0"/>
                        <a:t>6</a:t>
                      </a:r>
                      <a:r>
                        <a:rPr lang="en-US" sz="2000" dirty="0" smtClean="0"/>
                        <a:t> =0.474</a:t>
                      </a:r>
                    </a:p>
                  </a:txBody>
                  <a:tcPr/>
                </a:tc>
              </a:tr>
              <a:tr h="49353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</a:t>
                      </a:r>
                      <a:r>
                        <a:rPr lang="en-US" sz="2000" baseline="-25000" dirty="0" smtClean="0"/>
                        <a:t>5</a:t>
                      </a:r>
                      <a:r>
                        <a:rPr lang="en-US" sz="2000" dirty="0" smtClean="0"/>
                        <a:t> =0.525</a:t>
                      </a:r>
                      <a:endParaRPr lang="en-US" sz="2000" dirty="0"/>
                    </a:p>
                  </a:txBody>
                  <a:tcPr/>
                </a:tc>
              </a:tr>
              <a:tr h="493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</a:t>
                      </a:r>
                      <a:r>
                        <a:rPr lang="en-US" sz="2000" baseline="-25000" dirty="0" smtClean="0"/>
                        <a:t>4</a:t>
                      </a:r>
                      <a:r>
                        <a:rPr lang="en-US" sz="2000" dirty="0" smtClean="0"/>
                        <a:t> =0.332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0" y="4724400"/>
          <a:ext cx="9144000" cy="2068286"/>
        </p:xfrm>
        <a:graphic>
          <a:graphicData uri="http://schemas.openxmlformats.org/presentationml/2006/ole">
            <p:oleObj spid="_x0000_s9219" name="Equation" r:id="rId5" imgW="3288960" imgH="939600" progId="Equation.DSMT4">
              <p:embed/>
            </p:oleObj>
          </a:graphicData>
        </a:graphic>
      </p:graphicFrame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" y="0"/>
            <a:ext cx="66103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1869</Words>
  <Application>Microsoft Office PowerPoint</Application>
  <PresentationFormat>On-screen Show (4:3)</PresentationFormat>
  <Paragraphs>235</Paragraphs>
  <Slides>42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surekha bhanot</dc:creator>
  <cp:lastModifiedBy>prof. surekha bhanot</cp:lastModifiedBy>
  <cp:revision>2</cp:revision>
  <dcterms:created xsi:type="dcterms:W3CDTF">2006-08-16T00:00:00Z</dcterms:created>
  <dcterms:modified xsi:type="dcterms:W3CDTF">2020-02-17T12:49:45Z</dcterms:modified>
</cp:coreProperties>
</file>