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8.04552.pdf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does-a-1x1-convolutional-layer-do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One of the major reasons for </a:t>
            </a:r>
            <a:r>
              <a:rPr lang="en-US" sz="3200" b="1" dirty="0" err="1" smtClean="0">
                <a:solidFill>
                  <a:srgbClr val="FF0000"/>
                </a:solidFill>
              </a:rPr>
              <a:t>overfitting</a:t>
            </a:r>
            <a:r>
              <a:rPr lang="en-US" sz="3200" b="1" dirty="0" smtClean="0"/>
              <a:t> is that you don’t have enough data to train your network.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Apart from </a:t>
            </a:r>
            <a:r>
              <a:rPr lang="en-US" sz="3200" b="1" dirty="0" smtClean="0">
                <a:solidFill>
                  <a:srgbClr val="FF0000"/>
                </a:solidFill>
              </a:rPr>
              <a:t>Regularization</a:t>
            </a:r>
            <a:r>
              <a:rPr lang="en-US" sz="3200" b="1" dirty="0" smtClean="0"/>
              <a:t>, another very effective way to counter </a:t>
            </a:r>
            <a:r>
              <a:rPr lang="en-US" sz="3200" b="1" dirty="0" err="1" smtClean="0"/>
              <a:t>Overfitting</a:t>
            </a:r>
            <a:r>
              <a:rPr lang="en-US" sz="3200" b="1" dirty="0" smtClean="0"/>
              <a:t> is </a:t>
            </a:r>
            <a:r>
              <a:rPr lang="en-US" sz="3200" b="1" dirty="0" smtClean="0">
                <a:solidFill>
                  <a:srgbClr val="FF0000"/>
                </a:solidFill>
              </a:rPr>
              <a:t>Data Augmentation.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It is the process of artificially creating more images from the images you already have by </a:t>
            </a:r>
            <a:r>
              <a:rPr lang="en-US" sz="3200" b="1" dirty="0" smtClean="0">
                <a:solidFill>
                  <a:srgbClr val="FF0000"/>
                </a:solidFill>
              </a:rPr>
              <a:t>changing the size, orientation </a:t>
            </a:r>
            <a:r>
              <a:rPr lang="en-US" sz="3200" b="1" dirty="0" smtClean="0"/>
              <a:t>etc of the image</a:t>
            </a:r>
            <a:r>
              <a:rPr lang="en-US" sz="3200" b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It can be a tedious task but fortunately, this can be done in </a:t>
            </a:r>
            <a:r>
              <a:rPr lang="en-US" sz="3200" b="1" dirty="0" err="1" smtClean="0"/>
              <a:t>Keras</a:t>
            </a:r>
            <a:r>
              <a:rPr lang="en-US" sz="3200" b="1" dirty="0" smtClean="0"/>
              <a:t> using the </a:t>
            </a:r>
            <a:r>
              <a:rPr lang="en-US" sz="3200" b="1" dirty="0" err="1" smtClean="0">
                <a:solidFill>
                  <a:srgbClr val="FF0000"/>
                </a:solidFill>
              </a:rPr>
              <a:t>ImageDataGenerator</a:t>
            </a:r>
            <a:r>
              <a:rPr lang="en-US" sz="3200" b="1" dirty="0" smtClean="0"/>
              <a:t> instance.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Data Augmentation is simply creating fake data. You use the data in the existing train set to create variations of it. This does two things —</a:t>
            </a:r>
          </a:p>
          <a:p>
            <a:endParaRPr lang="en-US" sz="32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Increases the size of your training set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Regularizes your network</a:t>
            </a:r>
          </a:p>
          <a:p>
            <a:endParaRPr lang="en-US" sz="3200" dirty="0" smtClean="0"/>
          </a:p>
          <a:p>
            <a:r>
              <a:rPr lang="en-US" sz="3200" dirty="0" smtClean="0"/>
              <a:t>Any method that modifies the learning algorithm in a way that is intended to reduce the generalization error but not the training errors is called</a:t>
            </a:r>
          </a:p>
          <a:p>
            <a:endParaRPr lang="en-US" sz="3200" dirty="0" smtClean="0"/>
          </a:p>
          <a:p>
            <a:r>
              <a:rPr lang="en-US" sz="3200" dirty="0" smtClean="0"/>
              <a:t>REGULARISATION. 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626" name="Picture 2" descr="https://miro.medium.com/max/672/1*zo9Ol0MVt2I5r_02-EPHG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4648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hlinkClick r:id="rId3"/>
              </a:rPr>
              <a:t>Cutout </a:t>
            </a:r>
            <a:r>
              <a:rPr lang="en-US" sz="2400" b="1" i="1" dirty="0" err="1" smtClean="0">
                <a:hlinkClick r:id="rId3"/>
              </a:rPr>
              <a:t>Regularisation</a:t>
            </a:r>
            <a:r>
              <a:rPr lang="en-US" sz="2400" b="1" dirty="0" smtClean="0"/>
              <a:t>.- a form of augmenting your data to handle </a:t>
            </a:r>
            <a:r>
              <a:rPr lang="en-US" sz="2400" b="1" dirty="0" smtClean="0">
                <a:solidFill>
                  <a:srgbClr val="FF0000"/>
                </a:solidFill>
              </a:rPr>
              <a:t>occlusion. </a:t>
            </a:r>
          </a:p>
          <a:p>
            <a:r>
              <a:rPr lang="en-US" sz="2400" b="1" dirty="0" smtClean="0"/>
              <a:t>Occlusion- an extremely common challenge in real-world applications, especially in the areas of robotics and self-driving cars.</a:t>
            </a:r>
          </a:p>
          <a:p>
            <a:r>
              <a:rPr lang="en-US" sz="2400" b="1" dirty="0" smtClean="0"/>
              <a:t> By applying a form of occlusion to the training data, we effectively adapt our network to be more robust to it.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1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731142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51427" name="Object 3"/>
          <p:cNvGraphicFramePr>
            <a:graphicFrameLocks noChangeAspect="1"/>
          </p:cNvGraphicFramePr>
          <p:nvPr/>
        </p:nvGraphicFramePr>
        <p:xfrm>
          <a:off x="1828800" y="5562600"/>
          <a:ext cx="6030913" cy="958850"/>
        </p:xfrm>
        <a:graphic>
          <a:graphicData uri="http://schemas.openxmlformats.org/presentationml/2006/ole">
            <p:oleObj spid="_x0000_s2050" name="Equation" r:id="rId4" imgW="24764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2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876" y="381000"/>
            <a:ext cx="9182876" cy="455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52451" name="Object 3"/>
          <p:cNvGraphicFramePr>
            <a:graphicFrameLocks noChangeAspect="1"/>
          </p:cNvGraphicFramePr>
          <p:nvPr/>
        </p:nvGraphicFramePr>
        <p:xfrm>
          <a:off x="2560638" y="5334000"/>
          <a:ext cx="5937250" cy="958850"/>
        </p:xfrm>
        <a:graphic>
          <a:graphicData uri="http://schemas.openxmlformats.org/presentationml/2006/ole">
            <p:oleObj spid="_x0000_s3074" name="Equation" r:id="rId4" imgW="2438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28800"/>
            <a:ext cx="2438400" cy="47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Show the positioning of kernels on image to get in convolved image 7</a:t>
            </a:r>
            <a:endParaRPr lang="en-US" sz="3600" dirty="0"/>
          </a:p>
        </p:txBody>
      </p:sp>
      <p:pic>
        <p:nvPicPr>
          <p:cNvPr id="5363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75" y="1276350"/>
            <a:ext cx="65246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hlinkClick r:id="rId2"/>
              </a:rPr>
              <a:t>What does a 1x1 </a:t>
            </a:r>
            <a:r>
              <a:rPr lang="en-US" sz="4000" b="1" dirty="0" err="1" smtClean="0">
                <a:hlinkClick r:id="rId2"/>
              </a:rPr>
              <a:t>convolutional</a:t>
            </a:r>
            <a:r>
              <a:rPr lang="en-US" sz="4000" b="1" dirty="0" smtClean="0">
                <a:hlinkClick r:id="rId2"/>
              </a:rPr>
              <a:t> layer do?</a:t>
            </a:r>
            <a:endParaRPr lang="en-US" sz="4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47191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A 1x1 convolution  operation </a:t>
            </a:r>
            <a:r>
              <a:rPr lang="en-US" sz="2800" b="1" i="1" dirty="0" smtClean="0">
                <a:solidFill>
                  <a:srgbClr val="FF0000"/>
                </a:solidFill>
              </a:rPr>
              <a:t>without padding </a:t>
            </a:r>
            <a:r>
              <a:rPr lang="en-US" sz="2800" b="1" i="1" dirty="0" smtClean="0"/>
              <a:t>and with </a:t>
            </a:r>
            <a:r>
              <a:rPr lang="en-US" sz="2800" b="1" i="1" dirty="0" smtClean="0">
                <a:solidFill>
                  <a:srgbClr val="FF0000"/>
                </a:solidFill>
              </a:rPr>
              <a:t>Stride of 1 </a:t>
            </a:r>
            <a:r>
              <a:rPr lang="en-US" sz="3200" b="1" i="1" dirty="0" smtClean="0"/>
              <a:t>   ALTERS  the depth dimension of an input volume ( W x H x D) leaving its width and height intact </a:t>
            </a:r>
            <a:r>
              <a:rPr lang="en-US" sz="2400" b="1" i="1" dirty="0" smtClean="0"/>
              <a:t>[  [(W-1) /1] +1=W ] </a:t>
            </a:r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Normally applied in intermediate layers, not to input layer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800" i="1" dirty="0" smtClean="0"/>
          </a:p>
          <a:p>
            <a:r>
              <a:rPr lang="en-US" sz="2800" b="1" i="1" dirty="0" smtClean="0"/>
              <a:t>n x n convolution matrix, not only squashes the depth dimension of an input volume , but -</a:t>
            </a:r>
            <a:r>
              <a:rPr lang="en-US" sz="2800" b="1" i="1" dirty="0" smtClean="0">
                <a:solidFill>
                  <a:srgbClr val="FF0000"/>
                </a:solidFill>
              </a:rPr>
              <a:t>alter the width and height of the input volume too, depending on Filter size, padding and stride. </a:t>
            </a:r>
          </a:p>
          <a:p>
            <a:endParaRPr lang="en-US" sz="2800" b="1" i="1" dirty="0" smtClean="0"/>
          </a:p>
          <a:p>
            <a:r>
              <a:rPr lang="en-US" sz="2800" b="1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Connecting  concept of MLP with Convolutional Neural Network? </a:t>
            </a:r>
          </a:p>
          <a:p>
            <a:r>
              <a:rPr lang="en-US" sz="2800" b="1" dirty="0" smtClean="0"/>
              <a:t>	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3275"/>
            <a:ext cx="8915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219200"/>
            <a:ext cx="891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Input : single channel  image of 3x3 image</a:t>
            </a:r>
          </a:p>
          <a:p>
            <a:r>
              <a:rPr lang="en-US" sz="2800" b="1" dirty="0" smtClean="0"/>
              <a:t>Filter : 2x2</a:t>
            </a:r>
          </a:p>
          <a:p>
            <a:r>
              <a:rPr lang="en-US" sz="2800" b="1" dirty="0" smtClean="0"/>
              <a:t>Feature map : 2x2;    W= H= [ ((3-2)/1 )+ 1] = 2 </a:t>
            </a:r>
          </a:p>
          <a:p>
            <a:r>
              <a:rPr lang="en-US" sz="2800" b="1" dirty="0" smtClean="0"/>
              <a:t>Output : image 1, and image 2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4786" name="Picture 2"/>
          <p:cNvPicPr>
            <a:picLocks noChangeAspect="1" noChangeArrowheads="1"/>
          </p:cNvPicPr>
          <p:nvPr/>
        </p:nvPicPr>
        <p:blipFill>
          <a:blip r:embed="rId2" cstate="print">
            <a:lum bright="-19000"/>
          </a:blip>
          <a:srcRect/>
          <a:stretch>
            <a:fillRect/>
          </a:stretch>
        </p:blipFill>
        <p:spPr bwMode="auto">
          <a:xfrm>
            <a:off x="79076" y="838200"/>
            <a:ext cx="906492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74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15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9067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5334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5-4 (purple),6-4(Blue),</a:t>
            </a:r>
          </a:p>
          <a:p>
            <a:r>
              <a:rPr lang="en-US" b="1" dirty="0" smtClean="0"/>
              <a:t>8-4(Green ),9-4( </a:t>
            </a:r>
            <a:r>
              <a:rPr lang="en-US" b="1" dirty="0" err="1" smtClean="0"/>
              <a:t>Magentta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25780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No. of weights : 2x2=4</a:t>
            </a:r>
          </a:p>
          <a:p>
            <a:r>
              <a:rPr lang="en-US" sz="2000" b="1" dirty="0" smtClean="0"/>
              <a:t>Out of 16 weights, shared weights : </a:t>
            </a:r>
            <a:r>
              <a:rPr lang="en-US" sz="2000" b="1" dirty="0" smtClean="0">
                <a:solidFill>
                  <a:srgbClr val="FF0000"/>
                </a:solidFill>
              </a:rPr>
              <a:t>4 weights</a:t>
            </a:r>
          </a:p>
          <a:p>
            <a:r>
              <a:rPr lang="en-US" sz="2000" b="1" dirty="0" smtClean="0"/>
              <a:t>FC it would have been 9x4=36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59669-BF7E-49BF-B8C2-43599353F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573838"/>
          </a:xfrm>
        </p:spPr>
        <p:txBody>
          <a:bodyPr>
            <a:normAutofit/>
          </a:bodyPr>
          <a:lstStyle/>
          <a:p>
            <a:endParaRPr lang="en-GB" altLang="ko-KR" sz="2200" dirty="0"/>
          </a:p>
          <a:p>
            <a:r>
              <a:rPr lang="en-GB" altLang="ko-KR" sz="2400" b="1" dirty="0"/>
              <a:t>In 1995, </a:t>
            </a:r>
            <a:r>
              <a:rPr lang="en-GB" altLang="ko-KR" b="1" dirty="0">
                <a:solidFill>
                  <a:srgbClr val="CC0000"/>
                </a:solidFill>
              </a:rPr>
              <a:t>Yann </a:t>
            </a:r>
            <a:r>
              <a:rPr lang="en-GB" altLang="ko-KR" b="1" dirty="0" err="1">
                <a:solidFill>
                  <a:srgbClr val="CC0000"/>
                </a:solidFill>
              </a:rPr>
              <a:t>LeCun</a:t>
            </a:r>
            <a:r>
              <a:rPr lang="en-GB" altLang="ko-KR" b="1" dirty="0"/>
              <a:t> </a:t>
            </a:r>
            <a:r>
              <a:rPr lang="en-GB" altLang="ko-KR" sz="2400" b="1" dirty="0"/>
              <a:t>and </a:t>
            </a:r>
            <a:r>
              <a:rPr lang="en-GB" altLang="ko-KR" b="1" dirty="0" err="1">
                <a:solidFill>
                  <a:srgbClr val="CC0000"/>
                </a:solidFill>
              </a:rPr>
              <a:t>Yoshua</a:t>
            </a:r>
            <a:r>
              <a:rPr lang="en-GB" altLang="ko-KR" b="1" dirty="0">
                <a:solidFill>
                  <a:srgbClr val="CC0000"/>
                </a:solidFill>
              </a:rPr>
              <a:t> </a:t>
            </a:r>
            <a:r>
              <a:rPr lang="en-GB" altLang="ko-KR" b="1" dirty="0" err="1">
                <a:solidFill>
                  <a:srgbClr val="CC0000"/>
                </a:solidFill>
              </a:rPr>
              <a:t>Bengio</a:t>
            </a:r>
            <a:r>
              <a:rPr lang="en-GB" altLang="ko-KR" b="1" dirty="0"/>
              <a:t> </a:t>
            </a:r>
            <a:r>
              <a:rPr lang="en-GB" altLang="ko-KR" sz="2400" b="1" dirty="0"/>
              <a:t>introduced the concept of </a:t>
            </a:r>
            <a:r>
              <a:rPr lang="en-GB" altLang="ko-KR" sz="4000" b="1" dirty="0">
                <a:solidFill>
                  <a:srgbClr val="FF0000"/>
                </a:solidFill>
              </a:rPr>
              <a:t>convolutional neural networks.</a:t>
            </a:r>
            <a:endParaRPr lang="en-GB" altLang="ko-KR" sz="2400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GB" altLang="ko-KR" sz="2000" b="1" dirty="0"/>
          </a:p>
          <a:p>
            <a:pPr marL="109728" indent="0">
              <a:buNone/>
            </a:pPr>
            <a:endParaRPr lang="en-GB" altLang="ko-KR" sz="2000" b="1" dirty="0"/>
          </a:p>
          <a:p>
            <a:pPr marL="109728" indent="0">
              <a:buNone/>
            </a:pPr>
            <a:r>
              <a:rPr lang="en-US" altLang="en-US" sz="2000" b="1" dirty="0"/>
              <a:t>.`</a:t>
            </a:r>
          </a:p>
          <a:p>
            <a:endParaRPr lang="en-US" altLang="en-US" sz="2200" b="1" dirty="0"/>
          </a:p>
          <a:p>
            <a:endParaRPr lang="en-US" altLang="ko-KR" sz="2000" b="1" dirty="0"/>
          </a:p>
          <a:p>
            <a:endParaRPr lang="en-US" altLang="en-US" sz="2000" b="1" dirty="0"/>
          </a:p>
          <a:p>
            <a:pPr marL="109728" indent="0"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                               </a:t>
            </a:r>
            <a:br>
              <a:rPr lang="en-US" altLang="en-US" sz="2000" b="1" dirty="0">
                <a:solidFill>
                  <a:schemeClr val="accent2"/>
                </a:solidFill>
              </a:rPr>
            </a:br>
            <a:endParaRPr lang="en-GB" altLang="ko-KR" sz="2000" b="1" dirty="0"/>
          </a:p>
          <a:p>
            <a:endParaRPr lang="en-US" b="1" dirty="0"/>
          </a:p>
        </p:txBody>
      </p:sp>
      <p:pic>
        <p:nvPicPr>
          <p:cNvPr id="5" name="Picture 4" descr="untitled">
            <a:extLst>
              <a:ext uri="{FF2B5EF4-FFF2-40B4-BE49-F238E27FC236}">
                <a16:creationId xmlns="" xmlns:a16="http://schemas.microsoft.com/office/drawing/2014/main" id="{A1433879-658B-43B6-B67C-ACBEB199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426373" cy="4038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6C4C75-0282-4E3A-A924-DE1E14818CDF}"/>
              </a:ext>
            </a:extLst>
          </p:cNvPr>
          <p:cNvSpPr txBox="1"/>
          <p:nvPr/>
        </p:nvSpPr>
        <p:spPr>
          <a:xfrm>
            <a:off x="3505200" y="1595021"/>
            <a:ext cx="5638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sz="2400" b="1" dirty="0"/>
              <a:t>Yann </a:t>
            </a:r>
            <a:r>
              <a:rPr lang="en-GB" altLang="ko-KR" sz="2400" b="1" dirty="0" err="1"/>
              <a:t>LeCun</a:t>
            </a:r>
            <a:r>
              <a:rPr lang="en-GB" altLang="ko-KR" sz="2400" b="1" dirty="0"/>
              <a:t>,</a:t>
            </a:r>
            <a:r>
              <a:rPr lang="en-US" sz="2400" b="1" dirty="0"/>
              <a:t> Director of AI Research, </a:t>
            </a:r>
            <a:r>
              <a:rPr lang="en-US" sz="2400" b="1" dirty="0" err="1" smtClean="0"/>
              <a:t>Facebook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Founding Director of the NYU Center for Data </a:t>
            </a:r>
            <a:r>
              <a:rPr lang="en-US" sz="2400" b="1" dirty="0" smtClean="0"/>
              <a:t>Science</a:t>
            </a:r>
            <a:endParaRPr lang="en-US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Professor of Computer Science, The Courant Institute of Mathematical Sciences, New York </a:t>
            </a:r>
            <a:r>
              <a:rPr lang="en-US" altLang="en-US" sz="2400" b="1" dirty="0" smtClean="0"/>
              <a:t>University</a:t>
            </a:r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Famous</a:t>
            </a:r>
            <a:r>
              <a:rPr lang="fr-FR" sz="2400" b="1" dirty="0"/>
              <a:t> </a:t>
            </a:r>
            <a:r>
              <a:rPr lang="fr-FR" sz="2400" b="1" dirty="0" err="1"/>
              <a:t>paper</a:t>
            </a:r>
            <a:r>
              <a:rPr lang="fr-FR" sz="2400" b="1" dirty="0"/>
              <a:t>: </a:t>
            </a:r>
            <a:r>
              <a:rPr lang="fr-FR" sz="2400" b="1" dirty="0">
                <a:hlinkClick r:id="rId3"/>
              </a:rPr>
              <a:t>http://</a:t>
            </a:r>
            <a:r>
              <a:rPr lang="fr-FR" sz="2400" b="1" dirty="0" smtClean="0">
                <a:hlinkClick r:id="rId3"/>
              </a:rPr>
              <a:t>yann.lecun.com/exdb/publis/pdf/lecun-01a.pdf</a:t>
            </a:r>
            <a:r>
              <a:rPr lang="fr-FR" sz="2400" b="1" dirty="0" smtClean="0"/>
              <a:t>  </a:t>
            </a:r>
            <a:r>
              <a:rPr lang="fr-FR" sz="2400" b="1" dirty="0" err="1" smtClean="0"/>
              <a:t>proceedings</a:t>
            </a:r>
            <a:r>
              <a:rPr lang="fr-FR" sz="2400" b="1" dirty="0" smtClean="0"/>
              <a:t> of IEEE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Gradient-based learning applied to document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B04C22-50CF-45DA-8508-F7CA572A9D33}"/>
              </a:ext>
            </a:extLst>
          </p:cNvPr>
          <p:cNvSpPr txBox="1"/>
          <p:nvPr/>
        </p:nvSpPr>
        <p:spPr>
          <a:xfrm>
            <a:off x="4433770" y="9632114"/>
            <a:ext cx="33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4733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1930BD-E472-48CD-9AAE-6D1FE1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sz="5700" b="1" dirty="0" smtClean="0"/>
              <a:t>Pooling layer is also called </a:t>
            </a:r>
            <a:r>
              <a:rPr lang="en-US" sz="5700" b="1" dirty="0" err="1" smtClean="0">
                <a:solidFill>
                  <a:srgbClr val="FF0000"/>
                </a:solidFill>
              </a:rPr>
              <a:t>subsampling</a:t>
            </a:r>
            <a:r>
              <a:rPr lang="en-US" sz="5700" b="1" dirty="0" smtClean="0">
                <a:solidFill>
                  <a:srgbClr val="FF0000"/>
                </a:solidFill>
              </a:rPr>
              <a:t> or </a:t>
            </a:r>
            <a:r>
              <a:rPr lang="en-US" sz="5700" b="1" dirty="0" err="1" smtClean="0">
                <a:solidFill>
                  <a:srgbClr val="FF0000"/>
                </a:solidFill>
              </a:rPr>
              <a:t>downsampling</a:t>
            </a:r>
            <a:endParaRPr lang="en-US" sz="5700" b="1" dirty="0" smtClean="0"/>
          </a:p>
          <a:p>
            <a:pPr>
              <a:spcBef>
                <a:spcPts val="0"/>
              </a:spcBef>
            </a:pPr>
            <a:endParaRPr lang="en-US" sz="5700" b="1" dirty="0" smtClean="0"/>
          </a:p>
          <a:p>
            <a:pPr>
              <a:spcBef>
                <a:spcPts val="0"/>
              </a:spcBef>
            </a:pPr>
            <a:r>
              <a:rPr lang="en-US" sz="5700" b="1" dirty="0" smtClean="0"/>
              <a:t> Pooling is mostly used immediately after the </a:t>
            </a:r>
            <a:r>
              <a:rPr lang="en-US" sz="5700" b="1" dirty="0" err="1" smtClean="0"/>
              <a:t>convolutional</a:t>
            </a:r>
            <a:r>
              <a:rPr lang="en-US" sz="5700" b="1" dirty="0" smtClean="0"/>
              <a:t> layer </a:t>
            </a:r>
            <a:r>
              <a:rPr lang="en-US" sz="5700" b="1" dirty="0" smtClean="0">
                <a:solidFill>
                  <a:srgbClr val="FF0000"/>
                </a:solidFill>
              </a:rPr>
              <a:t>to reduce the spatial size</a:t>
            </a:r>
            <a:r>
              <a:rPr lang="en-US" sz="5700" b="1" dirty="0" smtClean="0"/>
              <a:t> but </a:t>
            </a:r>
            <a:r>
              <a:rPr lang="en-US" sz="5700" b="1" dirty="0" smtClean="0">
                <a:solidFill>
                  <a:srgbClr val="FF0000"/>
                </a:solidFill>
              </a:rPr>
              <a:t>retains </a:t>
            </a:r>
            <a:r>
              <a:rPr lang="en-US" sz="5700" b="1" dirty="0" smtClean="0"/>
              <a:t>the most important information</a:t>
            </a:r>
            <a:r>
              <a:rPr lang="en-US" sz="5700" b="1" dirty="0" smtClean="0">
                <a:solidFill>
                  <a:srgbClr val="FF0000"/>
                </a:solidFill>
              </a:rPr>
              <a:t>(depth). </a:t>
            </a:r>
          </a:p>
          <a:p>
            <a:pPr>
              <a:spcBef>
                <a:spcPts val="0"/>
              </a:spcBef>
            </a:pPr>
            <a:endParaRPr lang="en-US" sz="5700" b="1" dirty="0" smtClean="0"/>
          </a:p>
          <a:p>
            <a:pPr>
              <a:spcBef>
                <a:spcPts val="0"/>
              </a:spcBef>
            </a:pPr>
            <a:endParaRPr lang="en-US" sz="5700" b="1" dirty="0" smtClean="0"/>
          </a:p>
          <a:p>
            <a:pPr>
              <a:spcBef>
                <a:spcPts val="0"/>
              </a:spcBef>
            </a:pPr>
            <a:r>
              <a:rPr lang="en-US" sz="5700" b="1" dirty="0" smtClean="0">
                <a:solidFill>
                  <a:srgbClr val="FF0000"/>
                </a:solidFill>
              </a:rPr>
              <a:t>Only width and height are changed  not depth.</a:t>
            </a:r>
          </a:p>
          <a:p>
            <a:pPr>
              <a:spcBef>
                <a:spcPts val="0"/>
              </a:spcBef>
            </a:pPr>
            <a:endParaRPr lang="en-US" sz="57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6000" b="1" dirty="0" smtClean="0"/>
              <a:t>Pooling can be of different types: </a:t>
            </a:r>
            <a:r>
              <a:rPr lang="en-US" sz="6000" b="1" dirty="0" smtClean="0">
                <a:solidFill>
                  <a:srgbClr val="FF0000"/>
                </a:solidFill>
              </a:rPr>
              <a:t>Max, Average, Sum </a:t>
            </a:r>
            <a:r>
              <a:rPr lang="en-US" sz="6000" b="1" dirty="0" smtClean="0"/>
              <a:t>etc.</a:t>
            </a:r>
          </a:p>
          <a:p>
            <a:pPr>
              <a:spcBef>
                <a:spcPts val="0"/>
              </a:spcBef>
            </a:pPr>
            <a:endParaRPr lang="en-US" sz="57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60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IN" sz="6000" b="1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6FE6E2-4550-48D0-9F46-7F480CC388D1}"/>
              </a:ext>
            </a:extLst>
          </p:cNvPr>
          <p:cNvSpPr txBox="1"/>
          <p:nvPr/>
        </p:nvSpPr>
        <p:spPr>
          <a:xfrm>
            <a:off x="5919731" y="5608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9298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491900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4000" b="1" dirty="0" smtClean="0"/>
              <a:t>A filter of </a:t>
            </a:r>
            <a:r>
              <a:rPr lang="en-IN" sz="4000" b="1" dirty="0" smtClean="0">
                <a:solidFill>
                  <a:srgbClr val="FF0000"/>
                </a:solidFill>
              </a:rPr>
              <a:t>size 2x2 </a:t>
            </a:r>
            <a:r>
              <a:rPr lang="en-IN" sz="4000" b="1" dirty="0" smtClean="0"/>
              <a:t>with a </a:t>
            </a:r>
            <a:r>
              <a:rPr lang="en-IN" sz="4000" b="1" dirty="0" smtClean="0">
                <a:solidFill>
                  <a:srgbClr val="FF0000"/>
                </a:solidFill>
              </a:rPr>
              <a:t>stride of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000" b="1" dirty="0" smtClean="0">
                <a:solidFill>
                  <a:srgbClr val="FF0000"/>
                </a:solidFill>
              </a:rPr>
              <a:t> </a:t>
            </a:r>
            <a:r>
              <a:rPr lang="en-IN" sz="4000" b="1" dirty="0" smtClean="0"/>
              <a:t>reduces the spatial size of the input to </a:t>
            </a:r>
            <a:r>
              <a:rPr lang="en-IN" sz="4000" b="1" dirty="0" smtClean="0">
                <a:solidFill>
                  <a:srgbClr val="FF0000"/>
                </a:solidFill>
              </a:rPr>
              <a:t>half.</a:t>
            </a:r>
            <a:r>
              <a:rPr lang="en-IN" sz="4000" b="1" dirty="0" smtClean="0"/>
              <a:t>  </a:t>
            </a:r>
            <a:r>
              <a:rPr lang="en-IN" sz="3200" b="1" dirty="0" smtClean="0"/>
              <a:t> </a:t>
            </a:r>
            <a:r>
              <a:rPr lang="en-IN" sz="4000" b="1" dirty="0" smtClean="0"/>
              <a:t>[(4-2)/2 ]+1 =2</a:t>
            </a:r>
            <a:endParaRPr lang="en-IN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 case of </a:t>
            </a:r>
            <a:r>
              <a:rPr lang="en-US" sz="2800" b="1" dirty="0" smtClean="0">
                <a:solidFill>
                  <a:srgbClr val="FF0000"/>
                </a:solidFill>
              </a:rPr>
              <a:t>Max Pooling</a:t>
            </a:r>
            <a:r>
              <a:rPr lang="en-US" sz="2800" b="1" dirty="0" smtClean="0"/>
              <a:t>,  define a window) and take the </a:t>
            </a:r>
            <a:r>
              <a:rPr lang="en-US" sz="2800" b="1" dirty="0" smtClean="0">
                <a:solidFill>
                  <a:srgbClr val="FF0000"/>
                </a:solidFill>
              </a:rPr>
              <a:t>largest element </a:t>
            </a:r>
            <a:r>
              <a:rPr lang="en-US" sz="2800" b="1" dirty="0" smtClean="0"/>
              <a:t>from the feature map within that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381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Any observations on number of channels ?</a:t>
            </a:r>
          </a:p>
          <a:p>
            <a:endParaRPr lang="en-IN" sz="3600" b="1" dirty="0" smtClean="0">
              <a:solidFill>
                <a:srgbClr val="FF0000"/>
              </a:solidFill>
            </a:endParaRPr>
          </a:p>
          <a:p>
            <a:r>
              <a:rPr lang="en-IN" sz="3600" b="1" dirty="0" smtClean="0">
                <a:solidFill>
                  <a:srgbClr val="FF0000"/>
                </a:solidFill>
              </a:rPr>
              <a:t>After Pooling, Number of channels in output will remain the same ( depth of the output will remain same as input)</a:t>
            </a:r>
            <a:r>
              <a:rPr lang="en-IN" sz="1600" b="1" dirty="0" smtClean="0">
                <a:solidFill>
                  <a:srgbClr val="FF0000"/>
                </a:solidFill>
              </a:rPr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01CB0-1D18-4292-BD2A-E5D9771C4F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8600"/>
            <a:ext cx="91440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3800" b="1" dirty="0" smtClean="0"/>
              <a:t> </a:t>
            </a:r>
            <a:r>
              <a:rPr lang="en-US" sz="5200" b="1" dirty="0" smtClean="0"/>
              <a:t>Fully Connected layer </a:t>
            </a:r>
            <a:endParaRPr lang="en-US" sz="3800" b="1" dirty="0" smtClean="0"/>
          </a:p>
          <a:p>
            <a:r>
              <a:rPr lang="en-US" sz="3800" b="1" dirty="0" smtClean="0">
                <a:solidFill>
                  <a:srgbClr val="FF0000"/>
                </a:solidFill>
              </a:rPr>
              <a:t>every </a:t>
            </a:r>
            <a:r>
              <a:rPr lang="en-US" sz="3800" b="1" dirty="0">
                <a:solidFill>
                  <a:srgbClr val="FF0000"/>
                </a:solidFill>
              </a:rPr>
              <a:t>neuron in the previous layer is connected to every neuron on the next </a:t>
            </a:r>
            <a:r>
              <a:rPr lang="en-US" sz="3800" b="1" dirty="0" smtClean="0">
                <a:solidFill>
                  <a:srgbClr val="FF0000"/>
                </a:solidFill>
              </a:rPr>
              <a:t>layer like normal FFNN.</a:t>
            </a:r>
          </a:p>
          <a:p>
            <a:endParaRPr lang="en-US" sz="3800" b="1" dirty="0"/>
          </a:p>
          <a:p>
            <a:r>
              <a:rPr lang="en-US" sz="3800" b="1" dirty="0"/>
              <a:t>The output from the </a:t>
            </a:r>
            <a:r>
              <a:rPr lang="en-US" sz="3800" b="1" dirty="0" smtClean="0"/>
              <a:t>convolution </a:t>
            </a:r>
            <a:r>
              <a:rPr lang="en-US" sz="3800" b="1" dirty="0"/>
              <a:t>and pooling layers represent </a:t>
            </a:r>
            <a:r>
              <a:rPr lang="en-US" sz="3800" b="1" dirty="0">
                <a:solidFill>
                  <a:srgbClr val="FF0000"/>
                </a:solidFill>
              </a:rPr>
              <a:t>high-level features </a:t>
            </a:r>
            <a:r>
              <a:rPr lang="en-US" sz="3800" b="1" dirty="0"/>
              <a:t>of the input image</a:t>
            </a:r>
            <a:r>
              <a:rPr lang="en-US" sz="3800" b="1" dirty="0" smtClean="0"/>
              <a:t>.</a:t>
            </a:r>
          </a:p>
          <a:p>
            <a:endParaRPr lang="en-US" sz="3800" b="1" dirty="0"/>
          </a:p>
          <a:p>
            <a:r>
              <a:rPr lang="en-US" sz="3800" b="1" dirty="0"/>
              <a:t>The purpose of the Fully Connected layer is to use </a:t>
            </a:r>
            <a:r>
              <a:rPr lang="en-US" sz="3800" b="1" dirty="0" smtClean="0"/>
              <a:t>  </a:t>
            </a:r>
            <a:r>
              <a:rPr lang="en-US" sz="3800" b="1" dirty="0"/>
              <a:t>features </a:t>
            </a:r>
            <a:r>
              <a:rPr lang="en-US" sz="3800" b="1" dirty="0" smtClean="0"/>
              <a:t>extracted from </a:t>
            </a:r>
            <a:r>
              <a:rPr lang="en-US" sz="3800" b="1" dirty="0" err="1" smtClean="0"/>
              <a:t>Conv+Pooling</a:t>
            </a:r>
            <a:r>
              <a:rPr lang="en-US" sz="3800" b="1" dirty="0" smtClean="0"/>
              <a:t> layers for </a:t>
            </a:r>
            <a:r>
              <a:rPr lang="en-US" sz="3800" b="1" dirty="0">
                <a:solidFill>
                  <a:srgbClr val="FF0000"/>
                </a:solidFill>
              </a:rPr>
              <a:t>classifying the input image into various classes </a:t>
            </a:r>
            <a:r>
              <a:rPr lang="en-US" sz="3800" b="1" dirty="0" smtClean="0">
                <a:solidFill>
                  <a:srgbClr val="FF0000"/>
                </a:solidFill>
              </a:rPr>
              <a:t>using SOFTMAX function</a:t>
            </a:r>
            <a:endParaRPr lang="en-US" sz="3800" b="1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08640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iro.medium.com/max/900/1*_l-0PeSh3oL2Wc2ri2sVW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5D9AE3-BDEC-40FF-B8ED-42672F236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are </a:t>
            </a:r>
            <a:r>
              <a:rPr kumimoji="0" lang="en-IN" sz="8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Convolutional</a:t>
            </a:r>
            <a:r>
              <a:rPr kumimoji="0" lang="en-I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Neural Networks and how they work???</a:t>
            </a:r>
            <a:endParaRPr kumimoji="0" lang="en-IN" sz="8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810BBC-F564-4823-999B-F465015266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81000"/>
            <a:ext cx="9144000" cy="64770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CNNs are MLPs with a </a:t>
            </a:r>
            <a:r>
              <a:rPr lang="en-US" b="1" dirty="0" smtClean="0">
                <a:solidFill>
                  <a:srgbClr val="FF0000"/>
                </a:solidFill>
              </a:rPr>
              <a:t>special structure</a:t>
            </a:r>
            <a:r>
              <a:rPr lang="en-US" b="1" dirty="0" smtClean="0"/>
              <a:t>.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6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b="1" i="1" dirty="0" smtClean="0"/>
              <a:t> CNN  </a:t>
            </a:r>
            <a:r>
              <a:rPr lang="en-IN" b="1" i="1" dirty="0"/>
              <a:t>is a specialized kind of neural network for processing the </a:t>
            </a:r>
            <a:r>
              <a:rPr lang="en-IN" b="1" i="1" dirty="0">
                <a:solidFill>
                  <a:srgbClr val="FF0000"/>
                </a:solidFill>
              </a:rPr>
              <a:t>data which has the grid like topology</a:t>
            </a:r>
            <a:r>
              <a:rPr lang="en-IN" b="1" dirty="0">
                <a:solidFill>
                  <a:srgbClr val="FF0000"/>
                </a:solidFill>
              </a:rPr>
              <a:t>. 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b="1" dirty="0" smtClean="0"/>
              <a:t>Examples </a:t>
            </a:r>
            <a:r>
              <a:rPr lang="en-IN" b="1" dirty="0"/>
              <a:t>of such data </a:t>
            </a:r>
            <a:r>
              <a:rPr lang="en-IN" b="1" dirty="0" smtClean="0"/>
              <a:t>are 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Images</a:t>
            </a:r>
            <a:r>
              <a:rPr lang="en-IN" b="1" dirty="0" smtClean="0"/>
              <a:t> </a:t>
            </a:r>
            <a:r>
              <a:rPr lang="en-IN" b="1" dirty="0"/>
              <a:t>which can be considered as a </a:t>
            </a:r>
            <a:r>
              <a:rPr lang="en-IN" b="1" dirty="0" smtClean="0">
                <a:solidFill>
                  <a:srgbClr val="FF0000"/>
                </a:solidFill>
              </a:rPr>
              <a:t>2D (224x224  </a:t>
            </a:r>
            <a:r>
              <a:rPr lang="en-IN" b="1" dirty="0" err="1" smtClean="0">
                <a:solidFill>
                  <a:srgbClr val="FF0000"/>
                </a:solidFill>
              </a:rPr>
              <a:t>grayscale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r>
              <a:rPr lang="en-IN" b="1" dirty="0"/>
              <a:t> or </a:t>
            </a:r>
            <a:r>
              <a:rPr lang="en-IN" b="1" dirty="0" smtClean="0">
                <a:solidFill>
                  <a:srgbClr val="FF0000"/>
                </a:solidFill>
              </a:rPr>
              <a:t>3channeled (coloured RGB) </a:t>
            </a:r>
            <a:r>
              <a:rPr lang="en-IN" b="1" dirty="0"/>
              <a:t>grid of pixels, </a:t>
            </a:r>
            <a:endParaRPr lang="en-IN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rgbClr val="FF0000"/>
                </a:solidFill>
              </a:rPr>
              <a:t>Time series data </a:t>
            </a:r>
            <a:r>
              <a:rPr lang="en-IN" b="1" dirty="0" smtClean="0"/>
              <a:t>which can be thought of as the </a:t>
            </a:r>
            <a:r>
              <a:rPr lang="en-IN" b="1" dirty="0" smtClean="0">
                <a:solidFill>
                  <a:srgbClr val="FF0000"/>
                </a:solidFill>
              </a:rPr>
              <a:t>1D grid </a:t>
            </a:r>
            <a:r>
              <a:rPr lang="en-IN" b="1" dirty="0" smtClean="0"/>
              <a:t>taking samples at regular time intervals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38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2161666" name="AutoShape 2" descr="Image result for Images which can be considered as a 2D(grayscale) or 3D(color RGB) grid of pixels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13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1586" name="Picture 2" descr="Image result for 3D(color RGB) grid of pix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7315200" cy="5913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Comparison of CNN </a:t>
            </a:r>
          </a:p>
          <a:p>
            <a:r>
              <a:rPr lang="en-US" sz="8800" dirty="0" smtClean="0"/>
              <a:t>with </a:t>
            </a:r>
          </a:p>
          <a:p>
            <a:r>
              <a:rPr lang="en-US" sz="8800" dirty="0" smtClean="0"/>
              <a:t>MLP</a:t>
            </a:r>
            <a:endParaRPr lang="en-US" sz="8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147917"/>
            <a:ext cx="3508636" cy="335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69123" name="Object 2"/>
          <p:cNvGraphicFramePr>
            <a:graphicFrameLocks noChangeAspect="1"/>
          </p:cNvGraphicFramePr>
          <p:nvPr/>
        </p:nvGraphicFramePr>
        <p:xfrm>
          <a:off x="0" y="3429000"/>
          <a:ext cx="5953710" cy="2054225"/>
        </p:xfrm>
        <a:graphic>
          <a:graphicData uri="http://schemas.openxmlformats.org/presentationml/2006/ole">
            <p:oleObj spid="_x0000_s1026" name="Equation" r:id="rId4" imgW="3047760" imgH="8632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72200" y="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Number of Parameters (weights) assuming 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)biases present</a:t>
            </a:r>
          </a:p>
          <a:p>
            <a:r>
              <a:rPr lang="en-US" sz="3600" b="1" dirty="0" smtClean="0"/>
              <a:t>(ii)   Biases absent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56388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As the dimensionality of the data increases the number of parameters in the model also increases.</a:t>
            </a:r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/>
          <a:stretch>
            <a:fillRect/>
          </a:stretch>
        </p:blipFill>
        <p:spPr bwMode="auto">
          <a:xfrm>
            <a:off x="0" y="1"/>
            <a:ext cx="91440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>
            <a:lum bright="-33000"/>
          </a:blip>
          <a:srcRect/>
          <a:stretch>
            <a:fillRect/>
          </a:stretch>
        </p:blipFill>
        <p:spPr bwMode="auto">
          <a:xfrm>
            <a:off x="0" y="3276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5943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F0000"/>
                </a:solidFill>
              </a:rPr>
              <a:t>Huge number of parameters (weights) are </a:t>
            </a:r>
            <a:r>
              <a:rPr lang="en-US" sz="2800" b="1" i="1" dirty="0" smtClean="0"/>
              <a:t>required when inputs are high dimensional</a:t>
            </a:r>
            <a:r>
              <a:rPr lang="en-US" sz="2800" b="1" i="1" dirty="0" smtClean="0">
                <a:solidFill>
                  <a:srgbClr val="FF0000"/>
                </a:solidFill>
              </a:rPr>
              <a:t>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67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638</Words>
  <Application>Microsoft Office PowerPoint</Application>
  <PresentationFormat>On-screen Show (4:3)</PresentationFormat>
  <Paragraphs>95</Paragraphs>
  <Slides>24</Slides>
  <Notes>0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6</cp:revision>
  <dcterms:created xsi:type="dcterms:W3CDTF">2006-08-16T00:00:00Z</dcterms:created>
  <dcterms:modified xsi:type="dcterms:W3CDTF">2020-02-28T13:55:40Z</dcterms:modified>
</cp:coreProperties>
</file>