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146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image" Target="../media/image53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image" Target="../media/image54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4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4" Type="http://schemas.openxmlformats.org/officeDocument/2006/relationships/image" Target="../media/image44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tl.nist.gov/div898/software/dataplot/refman2/auxillar/mandis.htm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itl.nist.gov/div898/software/dataplot/refman2/auxillar/eucldist.htm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image" Target="../media/image13.png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oleObject" Target="../embeddings/oleObject6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image" Target="../media/image26.png"/><Relationship Id="rId7" Type="http://schemas.openxmlformats.org/officeDocument/2006/relationships/image" Target="../media/image29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oleObject" Target="../embeddings/oleObject9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image" Target="../media/image29.png"/><Relationship Id="rId7" Type="http://schemas.openxmlformats.org/officeDocument/2006/relationships/image" Target="../media/image3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image" Target="../media/image34.png"/><Relationship Id="rId7" Type="http://schemas.openxmlformats.org/officeDocument/2006/relationships/image" Target="../media/image39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27.png"/><Relationship Id="rId4" Type="http://schemas.openxmlformats.org/officeDocument/2006/relationships/image" Target="../media/image38.png"/><Relationship Id="rId9" Type="http://schemas.openxmlformats.org/officeDocument/2006/relationships/oleObject" Target="../embeddings/oleObject14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4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19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7.bin"/><Relationship Id="rId5" Type="http://schemas.openxmlformats.org/officeDocument/2006/relationships/oleObject" Target="../embeddings/oleObject16.bin"/><Relationship Id="rId4" Type="http://schemas.openxmlformats.org/officeDocument/2006/relationships/oleObject" Target="../embeddings/oleObject15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50.png"/><Relationship Id="rId5" Type="http://schemas.openxmlformats.org/officeDocument/2006/relationships/oleObject" Target="../embeddings/oleObject20.bin"/><Relationship Id="rId4" Type="http://schemas.openxmlformats.org/officeDocument/2006/relationships/oleObject" Target="../embeddings/oleObject19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50.png"/><Relationship Id="rId4" Type="http://schemas.openxmlformats.org/officeDocument/2006/relationships/oleObject" Target="../embeddings/oleObject23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5" Type="http://schemas.openxmlformats.org/officeDocument/2006/relationships/oleObject" Target="../embeddings/oleObject25.bin"/><Relationship Id="rId4" Type="http://schemas.openxmlformats.org/officeDocument/2006/relationships/image" Target="../media/image5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5" Type="http://schemas.openxmlformats.org/officeDocument/2006/relationships/oleObject" Target="../embeddings/oleObject27.bin"/><Relationship Id="rId4" Type="http://schemas.openxmlformats.org/officeDocument/2006/relationships/image" Target="../media/image5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28.bin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Image result for Professor Teuvo Kohone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803279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3810000" y="2209800"/>
            <a:ext cx="55626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800" b="1" dirty="0" smtClean="0"/>
              <a:t>About this book:  The Self-Organizing Map (SOM) - one of the most realistic models of the biological brain function in the </a:t>
            </a:r>
            <a:r>
              <a:rPr lang="en-US" sz="2800" b="1" dirty="0" smtClean="0">
                <a:solidFill>
                  <a:srgbClr val="FF0000"/>
                </a:solidFill>
              </a:rPr>
              <a:t>unsupervised learning category. </a:t>
            </a:r>
          </a:p>
        </p:txBody>
      </p:sp>
      <p:sp>
        <p:nvSpPr>
          <p:cNvPr id="4" name="Rectangle 3"/>
          <p:cNvSpPr/>
          <p:nvPr/>
        </p:nvSpPr>
        <p:spPr>
          <a:xfrm>
            <a:off x="3429000" y="4572000"/>
            <a:ext cx="5715000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b="1" dirty="0" smtClean="0"/>
          </a:p>
          <a:p>
            <a:pPr>
              <a:buFont typeface="Wingdings" pitchFamily="2" charset="2"/>
              <a:buChar char="ü"/>
            </a:pPr>
            <a:r>
              <a:rPr lang="en-US" sz="2400" b="1" dirty="0" smtClean="0"/>
              <a:t>Many fields of science have adopted  SOM as a standard analytical tool in : </a:t>
            </a:r>
            <a:r>
              <a:rPr lang="en-US" sz="2400" b="1" dirty="0" smtClean="0">
                <a:solidFill>
                  <a:srgbClr val="FF0000"/>
                </a:solidFill>
              </a:rPr>
              <a:t>statistics, signal processing, control theory, financial analysis, experimental physics, chemistry and medicine. </a:t>
            </a:r>
            <a:endParaRPr lang="en-US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Kohonen Maps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514600" y="1905000"/>
            <a:ext cx="5257800" cy="4114800"/>
            <a:chOff x="1104" y="1200"/>
            <a:chExt cx="3312" cy="2592"/>
          </a:xfrm>
        </p:grpSpPr>
        <p:sp>
          <p:nvSpPr>
            <p:cNvPr id="111622" name="Oval 5"/>
            <p:cNvSpPr>
              <a:spLocks noChangeArrowheads="1"/>
            </p:cNvSpPr>
            <p:nvPr/>
          </p:nvSpPr>
          <p:spPr bwMode="auto">
            <a:xfrm>
              <a:off x="1104" y="3504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23" name="Oval 6"/>
            <p:cNvSpPr>
              <a:spLocks noChangeArrowheads="1"/>
            </p:cNvSpPr>
            <p:nvPr/>
          </p:nvSpPr>
          <p:spPr bwMode="auto">
            <a:xfrm>
              <a:off x="1104" y="3024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24" name="Line 7"/>
            <p:cNvSpPr>
              <a:spLocks noChangeShapeType="1"/>
            </p:cNvSpPr>
            <p:nvPr/>
          </p:nvSpPr>
          <p:spPr bwMode="auto">
            <a:xfrm flipV="1">
              <a:off x="1248" y="33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25" name="Line 8"/>
            <p:cNvSpPr>
              <a:spLocks noChangeShapeType="1"/>
            </p:cNvSpPr>
            <p:nvPr/>
          </p:nvSpPr>
          <p:spPr bwMode="auto">
            <a:xfrm>
              <a:off x="1392" y="364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26" name="Line 9"/>
            <p:cNvSpPr>
              <a:spLocks noChangeShapeType="1"/>
            </p:cNvSpPr>
            <p:nvPr/>
          </p:nvSpPr>
          <p:spPr bwMode="auto">
            <a:xfrm>
              <a:off x="1392" y="316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27" name="Line 10"/>
            <p:cNvSpPr>
              <a:spLocks noChangeShapeType="1"/>
            </p:cNvSpPr>
            <p:nvPr/>
          </p:nvSpPr>
          <p:spPr bwMode="auto">
            <a:xfrm flipV="1">
              <a:off x="1248" y="288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28" name="Oval 11"/>
            <p:cNvSpPr>
              <a:spLocks noChangeArrowheads="1"/>
            </p:cNvSpPr>
            <p:nvPr/>
          </p:nvSpPr>
          <p:spPr bwMode="auto">
            <a:xfrm>
              <a:off x="1536" y="3504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29" name="Oval 12"/>
            <p:cNvSpPr>
              <a:spLocks noChangeArrowheads="1"/>
            </p:cNvSpPr>
            <p:nvPr/>
          </p:nvSpPr>
          <p:spPr bwMode="auto">
            <a:xfrm>
              <a:off x="1536" y="3024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30" name="Line 13"/>
            <p:cNvSpPr>
              <a:spLocks noChangeShapeType="1"/>
            </p:cNvSpPr>
            <p:nvPr/>
          </p:nvSpPr>
          <p:spPr bwMode="auto">
            <a:xfrm flipV="1">
              <a:off x="1680" y="33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31" name="Line 14"/>
            <p:cNvSpPr>
              <a:spLocks noChangeShapeType="1"/>
            </p:cNvSpPr>
            <p:nvPr/>
          </p:nvSpPr>
          <p:spPr bwMode="auto">
            <a:xfrm>
              <a:off x="1824" y="364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32" name="Line 15"/>
            <p:cNvSpPr>
              <a:spLocks noChangeShapeType="1"/>
            </p:cNvSpPr>
            <p:nvPr/>
          </p:nvSpPr>
          <p:spPr bwMode="auto">
            <a:xfrm>
              <a:off x="1824" y="316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33" name="Line 16"/>
            <p:cNvSpPr>
              <a:spLocks noChangeShapeType="1"/>
            </p:cNvSpPr>
            <p:nvPr/>
          </p:nvSpPr>
          <p:spPr bwMode="auto">
            <a:xfrm flipV="1">
              <a:off x="1680" y="288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34" name="Oval 17"/>
            <p:cNvSpPr>
              <a:spLocks noChangeArrowheads="1"/>
            </p:cNvSpPr>
            <p:nvPr/>
          </p:nvSpPr>
          <p:spPr bwMode="auto">
            <a:xfrm>
              <a:off x="1968" y="3504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35" name="Oval 18"/>
            <p:cNvSpPr>
              <a:spLocks noChangeArrowheads="1"/>
            </p:cNvSpPr>
            <p:nvPr/>
          </p:nvSpPr>
          <p:spPr bwMode="auto">
            <a:xfrm>
              <a:off x="1968" y="3024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36" name="Line 19"/>
            <p:cNvSpPr>
              <a:spLocks noChangeShapeType="1"/>
            </p:cNvSpPr>
            <p:nvPr/>
          </p:nvSpPr>
          <p:spPr bwMode="auto">
            <a:xfrm flipV="1">
              <a:off x="2112" y="33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37" name="Line 20"/>
            <p:cNvSpPr>
              <a:spLocks noChangeShapeType="1"/>
            </p:cNvSpPr>
            <p:nvPr/>
          </p:nvSpPr>
          <p:spPr bwMode="auto">
            <a:xfrm>
              <a:off x="2256" y="364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38" name="Line 21"/>
            <p:cNvSpPr>
              <a:spLocks noChangeShapeType="1"/>
            </p:cNvSpPr>
            <p:nvPr/>
          </p:nvSpPr>
          <p:spPr bwMode="auto">
            <a:xfrm>
              <a:off x="2256" y="316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39" name="Line 22"/>
            <p:cNvSpPr>
              <a:spLocks noChangeShapeType="1"/>
            </p:cNvSpPr>
            <p:nvPr/>
          </p:nvSpPr>
          <p:spPr bwMode="auto">
            <a:xfrm flipV="1">
              <a:off x="2112" y="288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40" name="Oval 23"/>
            <p:cNvSpPr>
              <a:spLocks noChangeArrowheads="1"/>
            </p:cNvSpPr>
            <p:nvPr/>
          </p:nvSpPr>
          <p:spPr bwMode="auto">
            <a:xfrm>
              <a:off x="2400" y="3504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41" name="Oval 24"/>
            <p:cNvSpPr>
              <a:spLocks noChangeArrowheads="1"/>
            </p:cNvSpPr>
            <p:nvPr/>
          </p:nvSpPr>
          <p:spPr bwMode="auto">
            <a:xfrm>
              <a:off x="2400" y="3024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42" name="Line 25"/>
            <p:cNvSpPr>
              <a:spLocks noChangeShapeType="1"/>
            </p:cNvSpPr>
            <p:nvPr/>
          </p:nvSpPr>
          <p:spPr bwMode="auto">
            <a:xfrm flipV="1">
              <a:off x="2544" y="33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43" name="Line 26"/>
            <p:cNvSpPr>
              <a:spLocks noChangeShapeType="1"/>
            </p:cNvSpPr>
            <p:nvPr/>
          </p:nvSpPr>
          <p:spPr bwMode="auto">
            <a:xfrm>
              <a:off x="2688" y="364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44" name="Line 27"/>
            <p:cNvSpPr>
              <a:spLocks noChangeShapeType="1"/>
            </p:cNvSpPr>
            <p:nvPr/>
          </p:nvSpPr>
          <p:spPr bwMode="auto">
            <a:xfrm>
              <a:off x="2688" y="316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45" name="Line 28"/>
            <p:cNvSpPr>
              <a:spLocks noChangeShapeType="1"/>
            </p:cNvSpPr>
            <p:nvPr/>
          </p:nvSpPr>
          <p:spPr bwMode="auto">
            <a:xfrm flipV="1">
              <a:off x="2544" y="288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46" name="Oval 29"/>
            <p:cNvSpPr>
              <a:spLocks noChangeArrowheads="1"/>
            </p:cNvSpPr>
            <p:nvPr/>
          </p:nvSpPr>
          <p:spPr bwMode="auto">
            <a:xfrm>
              <a:off x="2832" y="3504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47" name="Oval 30"/>
            <p:cNvSpPr>
              <a:spLocks noChangeArrowheads="1"/>
            </p:cNvSpPr>
            <p:nvPr/>
          </p:nvSpPr>
          <p:spPr bwMode="auto">
            <a:xfrm>
              <a:off x="2832" y="3024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48" name="Line 31"/>
            <p:cNvSpPr>
              <a:spLocks noChangeShapeType="1"/>
            </p:cNvSpPr>
            <p:nvPr/>
          </p:nvSpPr>
          <p:spPr bwMode="auto">
            <a:xfrm flipV="1">
              <a:off x="2976" y="33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49" name="Line 32"/>
            <p:cNvSpPr>
              <a:spLocks noChangeShapeType="1"/>
            </p:cNvSpPr>
            <p:nvPr/>
          </p:nvSpPr>
          <p:spPr bwMode="auto">
            <a:xfrm>
              <a:off x="3120" y="364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50" name="Line 33"/>
            <p:cNvSpPr>
              <a:spLocks noChangeShapeType="1"/>
            </p:cNvSpPr>
            <p:nvPr/>
          </p:nvSpPr>
          <p:spPr bwMode="auto">
            <a:xfrm>
              <a:off x="3120" y="316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51" name="Line 34"/>
            <p:cNvSpPr>
              <a:spLocks noChangeShapeType="1"/>
            </p:cNvSpPr>
            <p:nvPr/>
          </p:nvSpPr>
          <p:spPr bwMode="auto">
            <a:xfrm flipV="1">
              <a:off x="2976" y="288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52" name="Oval 35"/>
            <p:cNvSpPr>
              <a:spLocks noChangeArrowheads="1"/>
            </p:cNvSpPr>
            <p:nvPr/>
          </p:nvSpPr>
          <p:spPr bwMode="auto">
            <a:xfrm>
              <a:off x="3264" y="3504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53" name="Oval 36"/>
            <p:cNvSpPr>
              <a:spLocks noChangeArrowheads="1"/>
            </p:cNvSpPr>
            <p:nvPr/>
          </p:nvSpPr>
          <p:spPr bwMode="auto">
            <a:xfrm>
              <a:off x="3264" y="3024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54" name="Line 37"/>
            <p:cNvSpPr>
              <a:spLocks noChangeShapeType="1"/>
            </p:cNvSpPr>
            <p:nvPr/>
          </p:nvSpPr>
          <p:spPr bwMode="auto">
            <a:xfrm flipV="1">
              <a:off x="3408" y="33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55" name="Line 38"/>
            <p:cNvSpPr>
              <a:spLocks noChangeShapeType="1"/>
            </p:cNvSpPr>
            <p:nvPr/>
          </p:nvSpPr>
          <p:spPr bwMode="auto">
            <a:xfrm>
              <a:off x="3552" y="364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56" name="Line 39"/>
            <p:cNvSpPr>
              <a:spLocks noChangeShapeType="1"/>
            </p:cNvSpPr>
            <p:nvPr/>
          </p:nvSpPr>
          <p:spPr bwMode="auto">
            <a:xfrm>
              <a:off x="3552" y="316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57" name="Line 40"/>
            <p:cNvSpPr>
              <a:spLocks noChangeShapeType="1"/>
            </p:cNvSpPr>
            <p:nvPr/>
          </p:nvSpPr>
          <p:spPr bwMode="auto">
            <a:xfrm flipV="1">
              <a:off x="3408" y="288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58" name="Oval 41"/>
            <p:cNvSpPr>
              <a:spLocks noChangeArrowheads="1"/>
            </p:cNvSpPr>
            <p:nvPr/>
          </p:nvSpPr>
          <p:spPr bwMode="auto">
            <a:xfrm>
              <a:off x="3696" y="3504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59" name="Oval 42"/>
            <p:cNvSpPr>
              <a:spLocks noChangeArrowheads="1"/>
            </p:cNvSpPr>
            <p:nvPr/>
          </p:nvSpPr>
          <p:spPr bwMode="auto">
            <a:xfrm>
              <a:off x="3696" y="3024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60" name="Line 43"/>
            <p:cNvSpPr>
              <a:spLocks noChangeShapeType="1"/>
            </p:cNvSpPr>
            <p:nvPr/>
          </p:nvSpPr>
          <p:spPr bwMode="auto">
            <a:xfrm flipV="1">
              <a:off x="3840" y="33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61" name="Line 44"/>
            <p:cNvSpPr>
              <a:spLocks noChangeShapeType="1"/>
            </p:cNvSpPr>
            <p:nvPr/>
          </p:nvSpPr>
          <p:spPr bwMode="auto">
            <a:xfrm>
              <a:off x="3984" y="364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62" name="Line 45"/>
            <p:cNvSpPr>
              <a:spLocks noChangeShapeType="1"/>
            </p:cNvSpPr>
            <p:nvPr/>
          </p:nvSpPr>
          <p:spPr bwMode="auto">
            <a:xfrm>
              <a:off x="3984" y="316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63" name="Line 46"/>
            <p:cNvSpPr>
              <a:spLocks noChangeShapeType="1"/>
            </p:cNvSpPr>
            <p:nvPr/>
          </p:nvSpPr>
          <p:spPr bwMode="auto">
            <a:xfrm flipV="1">
              <a:off x="3840" y="288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64" name="Oval 47"/>
            <p:cNvSpPr>
              <a:spLocks noChangeArrowheads="1"/>
            </p:cNvSpPr>
            <p:nvPr/>
          </p:nvSpPr>
          <p:spPr bwMode="auto">
            <a:xfrm>
              <a:off x="4128" y="3504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65" name="Oval 48"/>
            <p:cNvSpPr>
              <a:spLocks noChangeArrowheads="1"/>
            </p:cNvSpPr>
            <p:nvPr/>
          </p:nvSpPr>
          <p:spPr bwMode="auto">
            <a:xfrm>
              <a:off x="4128" y="3024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66" name="Line 49"/>
            <p:cNvSpPr>
              <a:spLocks noChangeShapeType="1"/>
            </p:cNvSpPr>
            <p:nvPr/>
          </p:nvSpPr>
          <p:spPr bwMode="auto">
            <a:xfrm flipV="1">
              <a:off x="4272" y="33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67" name="Line 50"/>
            <p:cNvSpPr>
              <a:spLocks noChangeShapeType="1"/>
            </p:cNvSpPr>
            <p:nvPr/>
          </p:nvSpPr>
          <p:spPr bwMode="auto">
            <a:xfrm flipV="1">
              <a:off x="4272" y="288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68" name="Oval 51"/>
            <p:cNvSpPr>
              <a:spLocks noChangeArrowheads="1"/>
            </p:cNvSpPr>
            <p:nvPr/>
          </p:nvSpPr>
          <p:spPr bwMode="auto">
            <a:xfrm>
              <a:off x="1104" y="2592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69" name="Oval 52"/>
            <p:cNvSpPr>
              <a:spLocks noChangeArrowheads="1"/>
            </p:cNvSpPr>
            <p:nvPr/>
          </p:nvSpPr>
          <p:spPr bwMode="auto">
            <a:xfrm>
              <a:off x="1104" y="2112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70" name="Line 53"/>
            <p:cNvSpPr>
              <a:spLocks noChangeShapeType="1"/>
            </p:cNvSpPr>
            <p:nvPr/>
          </p:nvSpPr>
          <p:spPr bwMode="auto">
            <a:xfrm flipV="1">
              <a:off x="1248" y="240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71" name="Line 54"/>
            <p:cNvSpPr>
              <a:spLocks noChangeShapeType="1"/>
            </p:cNvSpPr>
            <p:nvPr/>
          </p:nvSpPr>
          <p:spPr bwMode="auto">
            <a:xfrm>
              <a:off x="1392" y="273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72" name="Line 55"/>
            <p:cNvSpPr>
              <a:spLocks noChangeShapeType="1"/>
            </p:cNvSpPr>
            <p:nvPr/>
          </p:nvSpPr>
          <p:spPr bwMode="auto">
            <a:xfrm>
              <a:off x="1392" y="225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73" name="Line 56"/>
            <p:cNvSpPr>
              <a:spLocks noChangeShapeType="1"/>
            </p:cNvSpPr>
            <p:nvPr/>
          </p:nvSpPr>
          <p:spPr bwMode="auto">
            <a:xfrm flipV="1">
              <a:off x="1248" y="196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74" name="Oval 57"/>
            <p:cNvSpPr>
              <a:spLocks noChangeArrowheads="1"/>
            </p:cNvSpPr>
            <p:nvPr/>
          </p:nvSpPr>
          <p:spPr bwMode="auto">
            <a:xfrm>
              <a:off x="1536" y="2592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75" name="Oval 58"/>
            <p:cNvSpPr>
              <a:spLocks noChangeArrowheads="1"/>
            </p:cNvSpPr>
            <p:nvPr/>
          </p:nvSpPr>
          <p:spPr bwMode="auto">
            <a:xfrm>
              <a:off x="1536" y="2112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76" name="Line 59"/>
            <p:cNvSpPr>
              <a:spLocks noChangeShapeType="1"/>
            </p:cNvSpPr>
            <p:nvPr/>
          </p:nvSpPr>
          <p:spPr bwMode="auto">
            <a:xfrm flipV="1">
              <a:off x="1680" y="240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77" name="Line 60"/>
            <p:cNvSpPr>
              <a:spLocks noChangeShapeType="1"/>
            </p:cNvSpPr>
            <p:nvPr/>
          </p:nvSpPr>
          <p:spPr bwMode="auto">
            <a:xfrm>
              <a:off x="1824" y="273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78" name="Line 61"/>
            <p:cNvSpPr>
              <a:spLocks noChangeShapeType="1"/>
            </p:cNvSpPr>
            <p:nvPr/>
          </p:nvSpPr>
          <p:spPr bwMode="auto">
            <a:xfrm>
              <a:off x="1824" y="225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79" name="Line 62"/>
            <p:cNvSpPr>
              <a:spLocks noChangeShapeType="1"/>
            </p:cNvSpPr>
            <p:nvPr/>
          </p:nvSpPr>
          <p:spPr bwMode="auto">
            <a:xfrm flipV="1">
              <a:off x="1680" y="196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80" name="Oval 63"/>
            <p:cNvSpPr>
              <a:spLocks noChangeArrowheads="1"/>
            </p:cNvSpPr>
            <p:nvPr/>
          </p:nvSpPr>
          <p:spPr bwMode="auto">
            <a:xfrm>
              <a:off x="1968" y="2592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81" name="Oval 64"/>
            <p:cNvSpPr>
              <a:spLocks noChangeArrowheads="1"/>
            </p:cNvSpPr>
            <p:nvPr/>
          </p:nvSpPr>
          <p:spPr bwMode="auto">
            <a:xfrm>
              <a:off x="1968" y="2112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82" name="Line 65"/>
            <p:cNvSpPr>
              <a:spLocks noChangeShapeType="1"/>
            </p:cNvSpPr>
            <p:nvPr/>
          </p:nvSpPr>
          <p:spPr bwMode="auto">
            <a:xfrm flipV="1">
              <a:off x="2112" y="240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83" name="Line 66"/>
            <p:cNvSpPr>
              <a:spLocks noChangeShapeType="1"/>
            </p:cNvSpPr>
            <p:nvPr/>
          </p:nvSpPr>
          <p:spPr bwMode="auto">
            <a:xfrm>
              <a:off x="2256" y="273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84" name="Line 67"/>
            <p:cNvSpPr>
              <a:spLocks noChangeShapeType="1"/>
            </p:cNvSpPr>
            <p:nvPr/>
          </p:nvSpPr>
          <p:spPr bwMode="auto">
            <a:xfrm>
              <a:off x="2256" y="225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85" name="Line 68"/>
            <p:cNvSpPr>
              <a:spLocks noChangeShapeType="1"/>
            </p:cNvSpPr>
            <p:nvPr/>
          </p:nvSpPr>
          <p:spPr bwMode="auto">
            <a:xfrm flipV="1">
              <a:off x="2112" y="196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86" name="Oval 69"/>
            <p:cNvSpPr>
              <a:spLocks noChangeArrowheads="1"/>
            </p:cNvSpPr>
            <p:nvPr/>
          </p:nvSpPr>
          <p:spPr bwMode="auto">
            <a:xfrm>
              <a:off x="2400" y="2592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87" name="Oval 70"/>
            <p:cNvSpPr>
              <a:spLocks noChangeArrowheads="1"/>
            </p:cNvSpPr>
            <p:nvPr/>
          </p:nvSpPr>
          <p:spPr bwMode="auto">
            <a:xfrm>
              <a:off x="2400" y="2112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88" name="Line 71"/>
            <p:cNvSpPr>
              <a:spLocks noChangeShapeType="1"/>
            </p:cNvSpPr>
            <p:nvPr/>
          </p:nvSpPr>
          <p:spPr bwMode="auto">
            <a:xfrm flipV="1">
              <a:off x="2544" y="240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89" name="Line 72"/>
            <p:cNvSpPr>
              <a:spLocks noChangeShapeType="1"/>
            </p:cNvSpPr>
            <p:nvPr/>
          </p:nvSpPr>
          <p:spPr bwMode="auto">
            <a:xfrm>
              <a:off x="2688" y="273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90" name="Line 73"/>
            <p:cNvSpPr>
              <a:spLocks noChangeShapeType="1"/>
            </p:cNvSpPr>
            <p:nvPr/>
          </p:nvSpPr>
          <p:spPr bwMode="auto">
            <a:xfrm>
              <a:off x="2688" y="225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91" name="Line 74"/>
            <p:cNvSpPr>
              <a:spLocks noChangeShapeType="1"/>
            </p:cNvSpPr>
            <p:nvPr/>
          </p:nvSpPr>
          <p:spPr bwMode="auto">
            <a:xfrm flipV="1">
              <a:off x="2544" y="196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92" name="Oval 75"/>
            <p:cNvSpPr>
              <a:spLocks noChangeArrowheads="1"/>
            </p:cNvSpPr>
            <p:nvPr/>
          </p:nvSpPr>
          <p:spPr bwMode="auto">
            <a:xfrm>
              <a:off x="2832" y="2592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93" name="Oval 76"/>
            <p:cNvSpPr>
              <a:spLocks noChangeArrowheads="1"/>
            </p:cNvSpPr>
            <p:nvPr/>
          </p:nvSpPr>
          <p:spPr bwMode="auto">
            <a:xfrm>
              <a:off x="2832" y="2112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94" name="Line 77"/>
            <p:cNvSpPr>
              <a:spLocks noChangeShapeType="1"/>
            </p:cNvSpPr>
            <p:nvPr/>
          </p:nvSpPr>
          <p:spPr bwMode="auto">
            <a:xfrm flipV="1">
              <a:off x="2976" y="240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95" name="Line 78"/>
            <p:cNvSpPr>
              <a:spLocks noChangeShapeType="1"/>
            </p:cNvSpPr>
            <p:nvPr/>
          </p:nvSpPr>
          <p:spPr bwMode="auto">
            <a:xfrm>
              <a:off x="3120" y="273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96" name="Line 79"/>
            <p:cNvSpPr>
              <a:spLocks noChangeShapeType="1"/>
            </p:cNvSpPr>
            <p:nvPr/>
          </p:nvSpPr>
          <p:spPr bwMode="auto">
            <a:xfrm>
              <a:off x="3120" y="225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97" name="Line 80"/>
            <p:cNvSpPr>
              <a:spLocks noChangeShapeType="1"/>
            </p:cNvSpPr>
            <p:nvPr/>
          </p:nvSpPr>
          <p:spPr bwMode="auto">
            <a:xfrm flipV="1">
              <a:off x="2976" y="196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98" name="Oval 81"/>
            <p:cNvSpPr>
              <a:spLocks noChangeArrowheads="1"/>
            </p:cNvSpPr>
            <p:nvPr/>
          </p:nvSpPr>
          <p:spPr bwMode="auto">
            <a:xfrm>
              <a:off x="3264" y="2592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99" name="Oval 82"/>
            <p:cNvSpPr>
              <a:spLocks noChangeArrowheads="1"/>
            </p:cNvSpPr>
            <p:nvPr/>
          </p:nvSpPr>
          <p:spPr bwMode="auto">
            <a:xfrm>
              <a:off x="3264" y="2112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700" name="Line 83"/>
            <p:cNvSpPr>
              <a:spLocks noChangeShapeType="1"/>
            </p:cNvSpPr>
            <p:nvPr/>
          </p:nvSpPr>
          <p:spPr bwMode="auto">
            <a:xfrm flipV="1">
              <a:off x="3408" y="240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701" name="Line 84"/>
            <p:cNvSpPr>
              <a:spLocks noChangeShapeType="1"/>
            </p:cNvSpPr>
            <p:nvPr/>
          </p:nvSpPr>
          <p:spPr bwMode="auto">
            <a:xfrm>
              <a:off x="3552" y="273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702" name="Line 85"/>
            <p:cNvSpPr>
              <a:spLocks noChangeShapeType="1"/>
            </p:cNvSpPr>
            <p:nvPr/>
          </p:nvSpPr>
          <p:spPr bwMode="auto">
            <a:xfrm>
              <a:off x="3552" y="225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703" name="Line 86"/>
            <p:cNvSpPr>
              <a:spLocks noChangeShapeType="1"/>
            </p:cNvSpPr>
            <p:nvPr/>
          </p:nvSpPr>
          <p:spPr bwMode="auto">
            <a:xfrm flipV="1">
              <a:off x="3408" y="196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704" name="Oval 87"/>
            <p:cNvSpPr>
              <a:spLocks noChangeArrowheads="1"/>
            </p:cNvSpPr>
            <p:nvPr/>
          </p:nvSpPr>
          <p:spPr bwMode="auto">
            <a:xfrm>
              <a:off x="3696" y="2592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705" name="Oval 88"/>
            <p:cNvSpPr>
              <a:spLocks noChangeArrowheads="1"/>
            </p:cNvSpPr>
            <p:nvPr/>
          </p:nvSpPr>
          <p:spPr bwMode="auto">
            <a:xfrm>
              <a:off x="3696" y="2112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706" name="Line 89"/>
            <p:cNvSpPr>
              <a:spLocks noChangeShapeType="1"/>
            </p:cNvSpPr>
            <p:nvPr/>
          </p:nvSpPr>
          <p:spPr bwMode="auto">
            <a:xfrm flipV="1">
              <a:off x="3840" y="240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707" name="Line 90"/>
            <p:cNvSpPr>
              <a:spLocks noChangeShapeType="1"/>
            </p:cNvSpPr>
            <p:nvPr/>
          </p:nvSpPr>
          <p:spPr bwMode="auto">
            <a:xfrm>
              <a:off x="3984" y="273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708" name="Line 91"/>
            <p:cNvSpPr>
              <a:spLocks noChangeShapeType="1"/>
            </p:cNvSpPr>
            <p:nvPr/>
          </p:nvSpPr>
          <p:spPr bwMode="auto">
            <a:xfrm>
              <a:off x="3984" y="225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709" name="Line 92"/>
            <p:cNvSpPr>
              <a:spLocks noChangeShapeType="1"/>
            </p:cNvSpPr>
            <p:nvPr/>
          </p:nvSpPr>
          <p:spPr bwMode="auto">
            <a:xfrm flipV="1">
              <a:off x="3840" y="196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710" name="Oval 93"/>
            <p:cNvSpPr>
              <a:spLocks noChangeArrowheads="1"/>
            </p:cNvSpPr>
            <p:nvPr/>
          </p:nvSpPr>
          <p:spPr bwMode="auto">
            <a:xfrm>
              <a:off x="4128" y="2592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711" name="Oval 94"/>
            <p:cNvSpPr>
              <a:spLocks noChangeArrowheads="1"/>
            </p:cNvSpPr>
            <p:nvPr/>
          </p:nvSpPr>
          <p:spPr bwMode="auto">
            <a:xfrm>
              <a:off x="4128" y="2112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712" name="Line 95"/>
            <p:cNvSpPr>
              <a:spLocks noChangeShapeType="1"/>
            </p:cNvSpPr>
            <p:nvPr/>
          </p:nvSpPr>
          <p:spPr bwMode="auto">
            <a:xfrm flipV="1">
              <a:off x="4272" y="240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713" name="Line 96"/>
            <p:cNvSpPr>
              <a:spLocks noChangeShapeType="1"/>
            </p:cNvSpPr>
            <p:nvPr/>
          </p:nvSpPr>
          <p:spPr bwMode="auto">
            <a:xfrm flipV="1">
              <a:off x="4272" y="196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714" name="Oval 97"/>
            <p:cNvSpPr>
              <a:spLocks noChangeArrowheads="1"/>
            </p:cNvSpPr>
            <p:nvPr/>
          </p:nvSpPr>
          <p:spPr bwMode="auto">
            <a:xfrm>
              <a:off x="1104" y="168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715" name="Oval 98"/>
            <p:cNvSpPr>
              <a:spLocks noChangeArrowheads="1"/>
            </p:cNvSpPr>
            <p:nvPr/>
          </p:nvSpPr>
          <p:spPr bwMode="auto">
            <a:xfrm>
              <a:off x="1104" y="120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716" name="Line 99"/>
            <p:cNvSpPr>
              <a:spLocks noChangeShapeType="1"/>
            </p:cNvSpPr>
            <p:nvPr/>
          </p:nvSpPr>
          <p:spPr bwMode="auto">
            <a:xfrm flipV="1">
              <a:off x="1248" y="148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717" name="Line 100"/>
            <p:cNvSpPr>
              <a:spLocks noChangeShapeType="1"/>
            </p:cNvSpPr>
            <p:nvPr/>
          </p:nvSpPr>
          <p:spPr bwMode="auto">
            <a:xfrm>
              <a:off x="1392" y="182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718" name="Line 101"/>
            <p:cNvSpPr>
              <a:spLocks noChangeShapeType="1"/>
            </p:cNvSpPr>
            <p:nvPr/>
          </p:nvSpPr>
          <p:spPr bwMode="auto">
            <a:xfrm>
              <a:off x="1392" y="134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719" name="Oval 102"/>
            <p:cNvSpPr>
              <a:spLocks noChangeArrowheads="1"/>
            </p:cNvSpPr>
            <p:nvPr/>
          </p:nvSpPr>
          <p:spPr bwMode="auto">
            <a:xfrm>
              <a:off x="1536" y="168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720" name="Oval 103"/>
            <p:cNvSpPr>
              <a:spLocks noChangeArrowheads="1"/>
            </p:cNvSpPr>
            <p:nvPr/>
          </p:nvSpPr>
          <p:spPr bwMode="auto">
            <a:xfrm>
              <a:off x="1536" y="120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721" name="Line 104"/>
            <p:cNvSpPr>
              <a:spLocks noChangeShapeType="1"/>
            </p:cNvSpPr>
            <p:nvPr/>
          </p:nvSpPr>
          <p:spPr bwMode="auto">
            <a:xfrm flipV="1">
              <a:off x="1680" y="148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722" name="Line 105"/>
            <p:cNvSpPr>
              <a:spLocks noChangeShapeType="1"/>
            </p:cNvSpPr>
            <p:nvPr/>
          </p:nvSpPr>
          <p:spPr bwMode="auto">
            <a:xfrm>
              <a:off x="1824" y="182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723" name="Line 106"/>
            <p:cNvSpPr>
              <a:spLocks noChangeShapeType="1"/>
            </p:cNvSpPr>
            <p:nvPr/>
          </p:nvSpPr>
          <p:spPr bwMode="auto">
            <a:xfrm>
              <a:off x="1824" y="134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724" name="Oval 107"/>
            <p:cNvSpPr>
              <a:spLocks noChangeArrowheads="1"/>
            </p:cNvSpPr>
            <p:nvPr/>
          </p:nvSpPr>
          <p:spPr bwMode="auto">
            <a:xfrm>
              <a:off x="1968" y="168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725" name="Oval 108"/>
            <p:cNvSpPr>
              <a:spLocks noChangeArrowheads="1"/>
            </p:cNvSpPr>
            <p:nvPr/>
          </p:nvSpPr>
          <p:spPr bwMode="auto">
            <a:xfrm>
              <a:off x="1968" y="120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726" name="Line 109"/>
            <p:cNvSpPr>
              <a:spLocks noChangeShapeType="1"/>
            </p:cNvSpPr>
            <p:nvPr/>
          </p:nvSpPr>
          <p:spPr bwMode="auto">
            <a:xfrm flipV="1">
              <a:off x="2112" y="148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727" name="Line 110"/>
            <p:cNvSpPr>
              <a:spLocks noChangeShapeType="1"/>
            </p:cNvSpPr>
            <p:nvPr/>
          </p:nvSpPr>
          <p:spPr bwMode="auto">
            <a:xfrm>
              <a:off x="2256" y="182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728" name="Line 111"/>
            <p:cNvSpPr>
              <a:spLocks noChangeShapeType="1"/>
            </p:cNvSpPr>
            <p:nvPr/>
          </p:nvSpPr>
          <p:spPr bwMode="auto">
            <a:xfrm>
              <a:off x="2256" y="134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729" name="Oval 112"/>
            <p:cNvSpPr>
              <a:spLocks noChangeArrowheads="1"/>
            </p:cNvSpPr>
            <p:nvPr/>
          </p:nvSpPr>
          <p:spPr bwMode="auto">
            <a:xfrm>
              <a:off x="2400" y="168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730" name="Oval 113"/>
            <p:cNvSpPr>
              <a:spLocks noChangeArrowheads="1"/>
            </p:cNvSpPr>
            <p:nvPr/>
          </p:nvSpPr>
          <p:spPr bwMode="auto">
            <a:xfrm>
              <a:off x="2400" y="120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731" name="Line 114"/>
            <p:cNvSpPr>
              <a:spLocks noChangeShapeType="1"/>
            </p:cNvSpPr>
            <p:nvPr/>
          </p:nvSpPr>
          <p:spPr bwMode="auto">
            <a:xfrm flipV="1">
              <a:off x="2544" y="148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732" name="Line 115"/>
            <p:cNvSpPr>
              <a:spLocks noChangeShapeType="1"/>
            </p:cNvSpPr>
            <p:nvPr/>
          </p:nvSpPr>
          <p:spPr bwMode="auto">
            <a:xfrm>
              <a:off x="2688" y="182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733" name="Line 116"/>
            <p:cNvSpPr>
              <a:spLocks noChangeShapeType="1"/>
            </p:cNvSpPr>
            <p:nvPr/>
          </p:nvSpPr>
          <p:spPr bwMode="auto">
            <a:xfrm>
              <a:off x="2688" y="134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734" name="Oval 117"/>
            <p:cNvSpPr>
              <a:spLocks noChangeArrowheads="1"/>
            </p:cNvSpPr>
            <p:nvPr/>
          </p:nvSpPr>
          <p:spPr bwMode="auto">
            <a:xfrm>
              <a:off x="2832" y="168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735" name="Oval 118"/>
            <p:cNvSpPr>
              <a:spLocks noChangeArrowheads="1"/>
            </p:cNvSpPr>
            <p:nvPr/>
          </p:nvSpPr>
          <p:spPr bwMode="auto">
            <a:xfrm>
              <a:off x="2832" y="120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736" name="Line 119"/>
            <p:cNvSpPr>
              <a:spLocks noChangeShapeType="1"/>
            </p:cNvSpPr>
            <p:nvPr/>
          </p:nvSpPr>
          <p:spPr bwMode="auto">
            <a:xfrm flipV="1">
              <a:off x="2976" y="148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737" name="Line 120"/>
            <p:cNvSpPr>
              <a:spLocks noChangeShapeType="1"/>
            </p:cNvSpPr>
            <p:nvPr/>
          </p:nvSpPr>
          <p:spPr bwMode="auto">
            <a:xfrm>
              <a:off x="3120" y="182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738" name="Line 121"/>
            <p:cNvSpPr>
              <a:spLocks noChangeShapeType="1"/>
            </p:cNvSpPr>
            <p:nvPr/>
          </p:nvSpPr>
          <p:spPr bwMode="auto">
            <a:xfrm>
              <a:off x="3120" y="134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739" name="Oval 122"/>
            <p:cNvSpPr>
              <a:spLocks noChangeArrowheads="1"/>
            </p:cNvSpPr>
            <p:nvPr/>
          </p:nvSpPr>
          <p:spPr bwMode="auto">
            <a:xfrm>
              <a:off x="3264" y="168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740" name="Oval 123"/>
            <p:cNvSpPr>
              <a:spLocks noChangeArrowheads="1"/>
            </p:cNvSpPr>
            <p:nvPr/>
          </p:nvSpPr>
          <p:spPr bwMode="auto">
            <a:xfrm>
              <a:off x="3264" y="120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741" name="Line 124"/>
            <p:cNvSpPr>
              <a:spLocks noChangeShapeType="1"/>
            </p:cNvSpPr>
            <p:nvPr/>
          </p:nvSpPr>
          <p:spPr bwMode="auto">
            <a:xfrm flipV="1">
              <a:off x="3408" y="148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742" name="Line 125"/>
            <p:cNvSpPr>
              <a:spLocks noChangeShapeType="1"/>
            </p:cNvSpPr>
            <p:nvPr/>
          </p:nvSpPr>
          <p:spPr bwMode="auto">
            <a:xfrm>
              <a:off x="3552" y="182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743" name="Line 126"/>
            <p:cNvSpPr>
              <a:spLocks noChangeShapeType="1"/>
            </p:cNvSpPr>
            <p:nvPr/>
          </p:nvSpPr>
          <p:spPr bwMode="auto">
            <a:xfrm>
              <a:off x="3552" y="134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744" name="Oval 127"/>
            <p:cNvSpPr>
              <a:spLocks noChangeArrowheads="1"/>
            </p:cNvSpPr>
            <p:nvPr/>
          </p:nvSpPr>
          <p:spPr bwMode="auto">
            <a:xfrm>
              <a:off x="3696" y="168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745" name="Oval 128"/>
            <p:cNvSpPr>
              <a:spLocks noChangeArrowheads="1"/>
            </p:cNvSpPr>
            <p:nvPr/>
          </p:nvSpPr>
          <p:spPr bwMode="auto">
            <a:xfrm>
              <a:off x="3696" y="120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746" name="Line 129"/>
            <p:cNvSpPr>
              <a:spLocks noChangeShapeType="1"/>
            </p:cNvSpPr>
            <p:nvPr/>
          </p:nvSpPr>
          <p:spPr bwMode="auto">
            <a:xfrm flipV="1">
              <a:off x="3840" y="148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747" name="Line 130"/>
            <p:cNvSpPr>
              <a:spLocks noChangeShapeType="1"/>
            </p:cNvSpPr>
            <p:nvPr/>
          </p:nvSpPr>
          <p:spPr bwMode="auto">
            <a:xfrm>
              <a:off x="3984" y="182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748" name="Line 131"/>
            <p:cNvSpPr>
              <a:spLocks noChangeShapeType="1"/>
            </p:cNvSpPr>
            <p:nvPr/>
          </p:nvSpPr>
          <p:spPr bwMode="auto">
            <a:xfrm>
              <a:off x="3984" y="134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749" name="Oval 132"/>
            <p:cNvSpPr>
              <a:spLocks noChangeArrowheads="1"/>
            </p:cNvSpPr>
            <p:nvPr/>
          </p:nvSpPr>
          <p:spPr bwMode="auto">
            <a:xfrm>
              <a:off x="4128" y="168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750" name="Oval 133"/>
            <p:cNvSpPr>
              <a:spLocks noChangeArrowheads="1"/>
            </p:cNvSpPr>
            <p:nvPr/>
          </p:nvSpPr>
          <p:spPr bwMode="auto">
            <a:xfrm>
              <a:off x="4128" y="120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751" name="Line 134"/>
            <p:cNvSpPr>
              <a:spLocks noChangeShapeType="1"/>
            </p:cNvSpPr>
            <p:nvPr/>
          </p:nvSpPr>
          <p:spPr bwMode="auto">
            <a:xfrm flipV="1">
              <a:off x="4272" y="148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1620" name="AutoShape 135"/>
          <p:cNvSpPr>
            <a:spLocks noChangeArrowheads="1"/>
          </p:cNvSpPr>
          <p:nvPr/>
        </p:nvSpPr>
        <p:spPr bwMode="auto">
          <a:xfrm>
            <a:off x="762000" y="1600200"/>
            <a:ext cx="4038600" cy="4953000"/>
          </a:xfrm>
          <a:prstGeom prst="rightArrow">
            <a:avLst>
              <a:gd name="adj1" fmla="val 51472"/>
              <a:gd name="adj2" fmla="val 72579"/>
            </a:avLst>
          </a:prstGeom>
          <a:gradFill rotWithShape="0">
            <a:gsLst>
              <a:gs pos="0">
                <a:schemeClr val="bg1"/>
              </a:gs>
              <a:gs pos="100000">
                <a:srgbClr val="99FF99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Tahoma" pitchFamily="34" charset="0"/>
              </a:rPr>
              <a:t>The input </a:t>
            </a:r>
            <a:r>
              <a:rPr lang="en-US" sz="3200" b="1" i="1"/>
              <a:t>x</a:t>
            </a:r>
            <a:r>
              <a:rPr lang="en-US">
                <a:latin typeface="Tahoma" pitchFamily="34" charset="0"/>
              </a:rPr>
              <a:t> is given to </a:t>
            </a:r>
          </a:p>
          <a:p>
            <a:pPr algn="ctr"/>
            <a:r>
              <a:rPr lang="en-US">
                <a:latin typeface="Tahoma" pitchFamily="34" charset="0"/>
              </a:rPr>
              <a:t>all the units at the same </a:t>
            </a:r>
          </a:p>
          <a:p>
            <a:pPr algn="ctr"/>
            <a:r>
              <a:rPr lang="en-US">
                <a:latin typeface="Tahoma" pitchFamily="34" charset="0"/>
              </a:rPr>
              <a:t>time</a:t>
            </a:r>
          </a:p>
        </p:txBody>
      </p:sp>
      <p:sp>
        <p:nvSpPr>
          <p:cNvPr id="111621" name="Text Box 137"/>
          <p:cNvSpPr txBox="1">
            <a:spLocks noChangeArrowheads="1"/>
          </p:cNvSpPr>
          <p:nvPr/>
        </p:nvSpPr>
        <p:spPr bwMode="auto">
          <a:xfrm>
            <a:off x="457200" y="4535488"/>
            <a:ext cx="18415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Oval 135"/>
          <p:cNvSpPr>
            <a:spLocks noChangeArrowheads="1"/>
          </p:cNvSpPr>
          <p:nvPr/>
        </p:nvSpPr>
        <p:spPr bwMode="auto">
          <a:xfrm>
            <a:off x="5638800" y="2438400"/>
            <a:ext cx="2514600" cy="2362200"/>
          </a:xfrm>
          <a:prstGeom prst="ellipse">
            <a:avLst/>
          </a:prstGeom>
          <a:gradFill rotWithShape="0">
            <a:gsLst>
              <a:gs pos="0">
                <a:srgbClr val="33CC33"/>
              </a:gs>
              <a:gs pos="100000">
                <a:srgbClr val="99FF99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Kohonen Maps</a:t>
            </a:r>
          </a:p>
        </p:txBody>
      </p:sp>
      <p:sp>
        <p:nvSpPr>
          <p:cNvPr id="112644" name="Oval 4"/>
          <p:cNvSpPr>
            <a:spLocks noChangeArrowheads="1"/>
          </p:cNvSpPr>
          <p:nvPr/>
        </p:nvSpPr>
        <p:spPr bwMode="auto">
          <a:xfrm>
            <a:off x="2514600" y="5562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45" name="Oval 5"/>
          <p:cNvSpPr>
            <a:spLocks noChangeArrowheads="1"/>
          </p:cNvSpPr>
          <p:nvPr/>
        </p:nvSpPr>
        <p:spPr bwMode="auto">
          <a:xfrm>
            <a:off x="2514600" y="4800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46" name="Line 6"/>
          <p:cNvSpPr>
            <a:spLocks noChangeShapeType="1"/>
          </p:cNvSpPr>
          <p:nvPr/>
        </p:nvSpPr>
        <p:spPr bwMode="auto">
          <a:xfrm flipV="1">
            <a:off x="2743200" y="5257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47" name="Line 7"/>
          <p:cNvSpPr>
            <a:spLocks noChangeShapeType="1"/>
          </p:cNvSpPr>
          <p:nvPr/>
        </p:nvSpPr>
        <p:spPr bwMode="auto">
          <a:xfrm>
            <a:off x="2971800" y="5791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48" name="Line 8"/>
          <p:cNvSpPr>
            <a:spLocks noChangeShapeType="1"/>
          </p:cNvSpPr>
          <p:nvPr/>
        </p:nvSpPr>
        <p:spPr bwMode="auto">
          <a:xfrm>
            <a:off x="2971800" y="5029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49" name="Line 9"/>
          <p:cNvSpPr>
            <a:spLocks noChangeShapeType="1"/>
          </p:cNvSpPr>
          <p:nvPr/>
        </p:nvSpPr>
        <p:spPr bwMode="auto">
          <a:xfrm flipV="1">
            <a:off x="2743200" y="4572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50" name="Oval 10"/>
          <p:cNvSpPr>
            <a:spLocks noChangeArrowheads="1"/>
          </p:cNvSpPr>
          <p:nvPr/>
        </p:nvSpPr>
        <p:spPr bwMode="auto">
          <a:xfrm>
            <a:off x="3200400" y="5562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51" name="Oval 11"/>
          <p:cNvSpPr>
            <a:spLocks noChangeArrowheads="1"/>
          </p:cNvSpPr>
          <p:nvPr/>
        </p:nvSpPr>
        <p:spPr bwMode="auto">
          <a:xfrm>
            <a:off x="3200400" y="4800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52" name="Line 12"/>
          <p:cNvSpPr>
            <a:spLocks noChangeShapeType="1"/>
          </p:cNvSpPr>
          <p:nvPr/>
        </p:nvSpPr>
        <p:spPr bwMode="auto">
          <a:xfrm flipV="1">
            <a:off x="3429000" y="5257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53" name="Line 13"/>
          <p:cNvSpPr>
            <a:spLocks noChangeShapeType="1"/>
          </p:cNvSpPr>
          <p:nvPr/>
        </p:nvSpPr>
        <p:spPr bwMode="auto">
          <a:xfrm>
            <a:off x="3657600" y="5791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54" name="Line 14"/>
          <p:cNvSpPr>
            <a:spLocks noChangeShapeType="1"/>
          </p:cNvSpPr>
          <p:nvPr/>
        </p:nvSpPr>
        <p:spPr bwMode="auto">
          <a:xfrm>
            <a:off x="3657600" y="5029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55" name="Line 15"/>
          <p:cNvSpPr>
            <a:spLocks noChangeShapeType="1"/>
          </p:cNvSpPr>
          <p:nvPr/>
        </p:nvSpPr>
        <p:spPr bwMode="auto">
          <a:xfrm flipV="1">
            <a:off x="3429000" y="4572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56" name="Oval 16"/>
          <p:cNvSpPr>
            <a:spLocks noChangeArrowheads="1"/>
          </p:cNvSpPr>
          <p:nvPr/>
        </p:nvSpPr>
        <p:spPr bwMode="auto">
          <a:xfrm>
            <a:off x="3886200" y="5562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57" name="Oval 17"/>
          <p:cNvSpPr>
            <a:spLocks noChangeArrowheads="1"/>
          </p:cNvSpPr>
          <p:nvPr/>
        </p:nvSpPr>
        <p:spPr bwMode="auto">
          <a:xfrm>
            <a:off x="3886200" y="4800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58" name="Line 18"/>
          <p:cNvSpPr>
            <a:spLocks noChangeShapeType="1"/>
          </p:cNvSpPr>
          <p:nvPr/>
        </p:nvSpPr>
        <p:spPr bwMode="auto">
          <a:xfrm flipV="1">
            <a:off x="4114800" y="5257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59" name="Line 19"/>
          <p:cNvSpPr>
            <a:spLocks noChangeShapeType="1"/>
          </p:cNvSpPr>
          <p:nvPr/>
        </p:nvSpPr>
        <p:spPr bwMode="auto">
          <a:xfrm>
            <a:off x="4343400" y="5791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60" name="Line 20"/>
          <p:cNvSpPr>
            <a:spLocks noChangeShapeType="1"/>
          </p:cNvSpPr>
          <p:nvPr/>
        </p:nvSpPr>
        <p:spPr bwMode="auto">
          <a:xfrm>
            <a:off x="4343400" y="5029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61" name="Line 21"/>
          <p:cNvSpPr>
            <a:spLocks noChangeShapeType="1"/>
          </p:cNvSpPr>
          <p:nvPr/>
        </p:nvSpPr>
        <p:spPr bwMode="auto">
          <a:xfrm flipV="1">
            <a:off x="4114800" y="4572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62" name="Oval 22"/>
          <p:cNvSpPr>
            <a:spLocks noChangeArrowheads="1"/>
          </p:cNvSpPr>
          <p:nvPr/>
        </p:nvSpPr>
        <p:spPr bwMode="auto">
          <a:xfrm>
            <a:off x="4572000" y="5562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63" name="Oval 23"/>
          <p:cNvSpPr>
            <a:spLocks noChangeArrowheads="1"/>
          </p:cNvSpPr>
          <p:nvPr/>
        </p:nvSpPr>
        <p:spPr bwMode="auto">
          <a:xfrm>
            <a:off x="4572000" y="4800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64" name="Line 24"/>
          <p:cNvSpPr>
            <a:spLocks noChangeShapeType="1"/>
          </p:cNvSpPr>
          <p:nvPr/>
        </p:nvSpPr>
        <p:spPr bwMode="auto">
          <a:xfrm flipV="1">
            <a:off x="4800600" y="5257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65" name="Line 25"/>
          <p:cNvSpPr>
            <a:spLocks noChangeShapeType="1"/>
          </p:cNvSpPr>
          <p:nvPr/>
        </p:nvSpPr>
        <p:spPr bwMode="auto">
          <a:xfrm>
            <a:off x="5029200" y="5791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66" name="Line 26"/>
          <p:cNvSpPr>
            <a:spLocks noChangeShapeType="1"/>
          </p:cNvSpPr>
          <p:nvPr/>
        </p:nvSpPr>
        <p:spPr bwMode="auto">
          <a:xfrm>
            <a:off x="5029200" y="5029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67" name="Line 27"/>
          <p:cNvSpPr>
            <a:spLocks noChangeShapeType="1"/>
          </p:cNvSpPr>
          <p:nvPr/>
        </p:nvSpPr>
        <p:spPr bwMode="auto">
          <a:xfrm flipV="1">
            <a:off x="4800600" y="4572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68" name="Oval 28"/>
          <p:cNvSpPr>
            <a:spLocks noChangeArrowheads="1"/>
          </p:cNvSpPr>
          <p:nvPr/>
        </p:nvSpPr>
        <p:spPr bwMode="auto">
          <a:xfrm>
            <a:off x="5257800" y="5562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69" name="Oval 29"/>
          <p:cNvSpPr>
            <a:spLocks noChangeArrowheads="1"/>
          </p:cNvSpPr>
          <p:nvPr/>
        </p:nvSpPr>
        <p:spPr bwMode="auto">
          <a:xfrm>
            <a:off x="5257800" y="4800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70" name="Line 30"/>
          <p:cNvSpPr>
            <a:spLocks noChangeShapeType="1"/>
          </p:cNvSpPr>
          <p:nvPr/>
        </p:nvSpPr>
        <p:spPr bwMode="auto">
          <a:xfrm flipV="1">
            <a:off x="5486400" y="5257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71" name="Line 31"/>
          <p:cNvSpPr>
            <a:spLocks noChangeShapeType="1"/>
          </p:cNvSpPr>
          <p:nvPr/>
        </p:nvSpPr>
        <p:spPr bwMode="auto">
          <a:xfrm>
            <a:off x="5715000" y="5791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72" name="Line 32"/>
          <p:cNvSpPr>
            <a:spLocks noChangeShapeType="1"/>
          </p:cNvSpPr>
          <p:nvPr/>
        </p:nvSpPr>
        <p:spPr bwMode="auto">
          <a:xfrm>
            <a:off x="5715000" y="5029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73" name="Line 33"/>
          <p:cNvSpPr>
            <a:spLocks noChangeShapeType="1"/>
          </p:cNvSpPr>
          <p:nvPr/>
        </p:nvSpPr>
        <p:spPr bwMode="auto">
          <a:xfrm flipV="1">
            <a:off x="5486400" y="4572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74" name="Oval 34"/>
          <p:cNvSpPr>
            <a:spLocks noChangeArrowheads="1"/>
          </p:cNvSpPr>
          <p:nvPr/>
        </p:nvSpPr>
        <p:spPr bwMode="auto">
          <a:xfrm>
            <a:off x="5943600" y="5562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75" name="Oval 35"/>
          <p:cNvSpPr>
            <a:spLocks noChangeArrowheads="1"/>
          </p:cNvSpPr>
          <p:nvPr/>
        </p:nvSpPr>
        <p:spPr bwMode="auto">
          <a:xfrm>
            <a:off x="5943600" y="4800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76" name="Line 36"/>
          <p:cNvSpPr>
            <a:spLocks noChangeShapeType="1"/>
          </p:cNvSpPr>
          <p:nvPr/>
        </p:nvSpPr>
        <p:spPr bwMode="auto">
          <a:xfrm flipV="1">
            <a:off x="6172200" y="5257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77" name="Line 37"/>
          <p:cNvSpPr>
            <a:spLocks noChangeShapeType="1"/>
          </p:cNvSpPr>
          <p:nvPr/>
        </p:nvSpPr>
        <p:spPr bwMode="auto">
          <a:xfrm>
            <a:off x="6400800" y="5791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78" name="Line 38"/>
          <p:cNvSpPr>
            <a:spLocks noChangeShapeType="1"/>
          </p:cNvSpPr>
          <p:nvPr/>
        </p:nvSpPr>
        <p:spPr bwMode="auto">
          <a:xfrm>
            <a:off x="6400800" y="5029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79" name="Line 39"/>
          <p:cNvSpPr>
            <a:spLocks noChangeShapeType="1"/>
          </p:cNvSpPr>
          <p:nvPr/>
        </p:nvSpPr>
        <p:spPr bwMode="auto">
          <a:xfrm flipV="1">
            <a:off x="6172200" y="4572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80" name="Oval 40"/>
          <p:cNvSpPr>
            <a:spLocks noChangeArrowheads="1"/>
          </p:cNvSpPr>
          <p:nvPr/>
        </p:nvSpPr>
        <p:spPr bwMode="auto">
          <a:xfrm>
            <a:off x="6629400" y="5562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81" name="Oval 41"/>
          <p:cNvSpPr>
            <a:spLocks noChangeArrowheads="1"/>
          </p:cNvSpPr>
          <p:nvPr/>
        </p:nvSpPr>
        <p:spPr bwMode="auto">
          <a:xfrm>
            <a:off x="6629400" y="4800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82" name="Line 42"/>
          <p:cNvSpPr>
            <a:spLocks noChangeShapeType="1"/>
          </p:cNvSpPr>
          <p:nvPr/>
        </p:nvSpPr>
        <p:spPr bwMode="auto">
          <a:xfrm flipV="1">
            <a:off x="6858000" y="5257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83" name="Line 43"/>
          <p:cNvSpPr>
            <a:spLocks noChangeShapeType="1"/>
          </p:cNvSpPr>
          <p:nvPr/>
        </p:nvSpPr>
        <p:spPr bwMode="auto">
          <a:xfrm>
            <a:off x="7086600" y="5791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84" name="Line 44"/>
          <p:cNvSpPr>
            <a:spLocks noChangeShapeType="1"/>
          </p:cNvSpPr>
          <p:nvPr/>
        </p:nvSpPr>
        <p:spPr bwMode="auto">
          <a:xfrm>
            <a:off x="7086600" y="5029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85" name="Line 45"/>
          <p:cNvSpPr>
            <a:spLocks noChangeShapeType="1"/>
          </p:cNvSpPr>
          <p:nvPr/>
        </p:nvSpPr>
        <p:spPr bwMode="auto">
          <a:xfrm flipV="1">
            <a:off x="6858000" y="4572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86" name="Oval 46"/>
          <p:cNvSpPr>
            <a:spLocks noChangeArrowheads="1"/>
          </p:cNvSpPr>
          <p:nvPr/>
        </p:nvSpPr>
        <p:spPr bwMode="auto">
          <a:xfrm>
            <a:off x="7315200" y="5562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87" name="Oval 47"/>
          <p:cNvSpPr>
            <a:spLocks noChangeArrowheads="1"/>
          </p:cNvSpPr>
          <p:nvPr/>
        </p:nvSpPr>
        <p:spPr bwMode="auto">
          <a:xfrm>
            <a:off x="7315200" y="4800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88" name="Line 48"/>
          <p:cNvSpPr>
            <a:spLocks noChangeShapeType="1"/>
          </p:cNvSpPr>
          <p:nvPr/>
        </p:nvSpPr>
        <p:spPr bwMode="auto">
          <a:xfrm flipV="1">
            <a:off x="7543800" y="5257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89" name="Line 49"/>
          <p:cNvSpPr>
            <a:spLocks noChangeShapeType="1"/>
          </p:cNvSpPr>
          <p:nvPr/>
        </p:nvSpPr>
        <p:spPr bwMode="auto">
          <a:xfrm flipV="1">
            <a:off x="7543800" y="4572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90" name="Oval 50"/>
          <p:cNvSpPr>
            <a:spLocks noChangeArrowheads="1"/>
          </p:cNvSpPr>
          <p:nvPr/>
        </p:nvSpPr>
        <p:spPr bwMode="auto">
          <a:xfrm>
            <a:off x="2514600" y="4114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91" name="Oval 51"/>
          <p:cNvSpPr>
            <a:spLocks noChangeArrowheads="1"/>
          </p:cNvSpPr>
          <p:nvPr/>
        </p:nvSpPr>
        <p:spPr bwMode="auto">
          <a:xfrm>
            <a:off x="2514600" y="3352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92" name="Line 52"/>
          <p:cNvSpPr>
            <a:spLocks noChangeShapeType="1"/>
          </p:cNvSpPr>
          <p:nvPr/>
        </p:nvSpPr>
        <p:spPr bwMode="auto">
          <a:xfrm flipV="1">
            <a:off x="2743200" y="3810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93" name="Line 53"/>
          <p:cNvSpPr>
            <a:spLocks noChangeShapeType="1"/>
          </p:cNvSpPr>
          <p:nvPr/>
        </p:nvSpPr>
        <p:spPr bwMode="auto">
          <a:xfrm>
            <a:off x="2971800" y="4343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94" name="Line 54"/>
          <p:cNvSpPr>
            <a:spLocks noChangeShapeType="1"/>
          </p:cNvSpPr>
          <p:nvPr/>
        </p:nvSpPr>
        <p:spPr bwMode="auto">
          <a:xfrm>
            <a:off x="2971800" y="3581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95" name="Line 55"/>
          <p:cNvSpPr>
            <a:spLocks noChangeShapeType="1"/>
          </p:cNvSpPr>
          <p:nvPr/>
        </p:nvSpPr>
        <p:spPr bwMode="auto">
          <a:xfrm flipV="1">
            <a:off x="2743200" y="3124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96" name="Oval 56"/>
          <p:cNvSpPr>
            <a:spLocks noChangeArrowheads="1"/>
          </p:cNvSpPr>
          <p:nvPr/>
        </p:nvSpPr>
        <p:spPr bwMode="auto">
          <a:xfrm>
            <a:off x="3200400" y="4114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97" name="Oval 57"/>
          <p:cNvSpPr>
            <a:spLocks noChangeArrowheads="1"/>
          </p:cNvSpPr>
          <p:nvPr/>
        </p:nvSpPr>
        <p:spPr bwMode="auto">
          <a:xfrm>
            <a:off x="3200400" y="3352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98" name="Line 58"/>
          <p:cNvSpPr>
            <a:spLocks noChangeShapeType="1"/>
          </p:cNvSpPr>
          <p:nvPr/>
        </p:nvSpPr>
        <p:spPr bwMode="auto">
          <a:xfrm flipV="1">
            <a:off x="3429000" y="3810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99" name="Line 59"/>
          <p:cNvSpPr>
            <a:spLocks noChangeShapeType="1"/>
          </p:cNvSpPr>
          <p:nvPr/>
        </p:nvSpPr>
        <p:spPr bwMode="auto">
          <a:xfrm>
            <a:off x="3657600" y="4343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00" name="Line 60"/>
          <p:cNvSpPr>
            <a:spLocks noChangeShapeType="1"/>
          </p:cNvSpPr>
          <p:nvPr/>
        </p:nvSpPr>
        <p:spPr bwMode="auto">
          <a:xfrm>
            <a:off x="3657600" y="3581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01" name="Line 61"/>
          <p:cNvSpPr>
            <a:spLocks noChangeShapeType="1"/>
          </p:cNvSpPr>
          <p:nvPr/>
        </p:nvSpPr>
        <p:spPr bwMode="auto">
          <a:xfrm flipV="1">
            <a:off x="3429000" y="3124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02" name="Oval 62"/>
          <p:cNvSpPr>
            <a:spLocks noChangeArrowheads="1"/>
          </p:cNvSpPr>
          <p:nvPr/>
        </p:nvSpPr>
        <p:spPr bwMode="auto">
          <a:xfrm>
            <a:off x="3886200" y="4114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03" name="Oval 63"/>
          <p:cNvSpPr>
            <a:spLocks noChangeArrowheads="1"/>
          </p:cNvSpPr>
          <p:nvPr/>
        </p:nvSpPr>
        <p:spPr bwMode="auto">
          <a:xfrm>
            <a:off x="3886200" y="3352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04" name="Line 64"/>
          <p:cNvSpPr>
            <a:spLocks noChangeShapeType="1"/>
          </p:cNvSpPr>
          <p:nvPr/>
        </p:nvSpPr>
        <p:spPr bwMode="auto">
          <a:xfrm flipV="1">
            <a:off x="4114800" y="3810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05" name="Line 65"/>
          <p:cNvSpPr>
            <a:spLocks noChangeShapeType="1"/>
          </p:cNvSpPr>
          <p:nvPr/>
        </p:nvSpPr>
        <p:spPr bwMode="auto">
          <a:xfrm>
            <a:off x="4343400" y="4343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06" name="Line 66"/>
          <p:cNvSpPr>
            <a:spLocks noChangeShapeType="1"/>
          </p:cNvSpPr>
          <p:nvPr/>
        </p:nvSpPr>
        <p:spPr bwMode="auto">
          <a:xfrm>
            <a:off x="4343400" y="3581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07" name="Line 67"/>
          <p:cNvSpPr>
            <a:spLocks noChangeShapeType="1"/>
          </p:cNvSpPr>
          <p:nvPr/>
        </p:nvSpPr>
        <p:spPr bwMode="auto">
          <a:xfrm flipV="1">
            <a:off x="4114800" y="3124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08" name="Oval 68"/>
          <p:cNvSpPr>
            <a:spLocks noChangeArrowheads="1"/>
          </p:cNvSpPr>
          <p:nvPr/>
        </p:nvSpPr>
        <p:spPr bwMode="auto">
          <a:xfrm>
            <a:off x="4572000" y="4114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09" name="Oval 69"/>
          <p:cNvSpPr>
            <a:spLocks noChangeArrowheads="1"/>
          </p:cNvSpPr>
          <p:nvPr/>
        </p:nvSpPr>
        <p:spPr bwMode="auto">
          <a:xfrm>
            <a:off x="4572000" y="3352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10" name="Line 70"/>
          <p:cNvSpPr>
            <a:spLocks noChangeShapeType="1"/>
          </p:cNvSpPr>
          <p:nvPr/>
        </p:nvSpPr>
        <p:spPr bwMode="auto">
          <a:xfrm flipV="1">
            <a:off x="4800600" y="3810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11" name="Line 71"/>
          <p:cNvSpPr>
            <a:spLocks noChangeShapeType="1"/>
          </p:cNvSpPr>
          <p:nvPr/>
        </p:nvSpPr>
        <p:spPr bwMode="auto">
          <a:xfrm>
            <a:off x="5029200" y="4343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12" name="Line 72"/>
          <p:cNvSpPr>
            <a:spLocks noChangeShapeType="1"/>
          </p:cNvSpPr>
          <p:nvPr/>
        </p:nvSpPr>
        <p:spPr bwMode="auto">
          <a:xfrm>
            <a:off x="5029200" y="3581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13" name="Line 73"/>
          <p:cNvSpPr>
            <a:spLocks noChangeShapeType="1"/>
          </p:cNvSpPr>
          <p:nvPr/>
        </p:nvSpPr>
        <p:spPr bwMode="auto">
          <a:xfrm flipV="1">
            <a:off x="4800600" y="3124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14" name="Oval 74"/>
          <p:cNvSpPr>
            <a:spLocks noChangeArrowheads="1"/>
          </p:cNvSpPr>
          <p:nvPr/>
        </p:nvSpPr>
        <p:spPr bwMode="auto">
          <a:xfrm>
            <a:off x="5257800" y="4114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15" name="Oval 75"/>
          <p:cNvSpPr>
            <a:spLocks noChangeArrowheads="1"/>
          </p:cNvSpPr>
          <p:nvPr/>
        </p:nvSpPr>
        <p:spPr bwMode="auto">
          <a:xfrm>
            <a:off x="5257800" y="3352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16" name="Line 76"/>
          <p:cNvSpPr>
            <a:spLocks noChangeShapeType="1"/>
          </p:cNvSpPr>
          <p:nvPr/>
        </p:nvSpPr>
        <p:spPr bwMode="auto">
          <a:xfrm flipV="1">
            <a:off x="5486400" y="3810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17" name="Line 77"/>
          <p:cNvSpPr>
            <a:spLocks noChangeShapeType="1"/>
          </p:cNvSpPr>
          <p:nvPr/>
        </p:nvSpPr>
        <p:spPr bwMode="auto">
          <a:xfrm>
            <a:off x="5715000" y="4343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18" name="Line 78"/>
          <p:cNvSpPr>
            <a:spLocks noChangeShapeType="1"/>
          </p:cNvSpPr>
          <p:nvPr/>
        </p:nvSpPr>
        <p:spPr bwMode="auto">
          <a:xfrm>
            <a:off x="5715000" y="3581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19" name="Line 79"/>
          <p:cNvSpPr>
            <a:spLocks noChangeShapeType="1"/>
          </p:cNvSpPr>
          <p:nvPr/>
        </p:nvSpPr>
        <p:spPr bwMode="auto">
          <a:xfrm flipV="1">
            <a:off x="5486400" y="3124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20" name="Oval 80"/>
          <p:cNvSpPr>
            <a:spLocks noChangeArrowheads="1"/>
          </p:cNvSpPr>
          <p:nvPr/>
        </p:nvSpPr>
        <p:spPr bwMode="auto">
          <a:xfrm>
            <a:off x="5943600" y="4114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21" name="Oval 81"/>
          <p:cNvSpPr>
            <a:spLocks noChangeArrowheads="1"/>
          </p:cNvSpPr>
          <p:nvPr/>
        </p:nvSpPr>
        <p:spPr bwMode="auto">
          <a:xfrm>
            <a:off x="5943600" y="3352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22" name="Line 82"/>
          <p:cNvSpPr>
            <a:spLocks noChangeShapeType="1"/>
          </p:cNvSpPr>
          <p:nvPr/>
        </p:nvSpPr>
        <p:spPr bwMode="auto">
          <a:xfrm flipV="1">
            <a:off x="6172200" y="3810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23" name="Line 83"/>
          <p:cNvSpPr>
            <a:spLocks noChangeShapeType="1"/>
          </p:cNvSpPr>
          <p:nvPr/>
        </p:nvSpPr>
        <p:spPr bwMode="auto">
          <a:xfrm>
            <a:off x="6400800" y="4343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24" name="Line 84"/>
          <p:cNvSpPr>
            <a:spLocks noChangeShapeType="1"/>
          </p:cNvSpPr>
          <p:nvPr/>
        </p:nvSpPr>
        <p:spPr bwMode="auto">
          <a:xfrm>
            <a:off x="6400800" y="3581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25" name="Line 85"/>
          <p:cNvSpPr>
            <a:spLocks noChangeShapeType="1"/>
          </p:cNvSpPr>
          <p:nvPr/>
        </p:nvSpPr>
        <p:spPr bwMode="auto">
          <a:xfrm flipV="1">
            <a:off x="6172200" y="3124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26" name="Oval 86"/>
          <p:cNvSpPr>
            <a:spLocks noChangeArrowheads="1"/>
          </p:cNvSpPr>
          <p:nvPr/>
        </p:nvSpPr>
        <p:spPr bwMode="auto">
          <a:xfrm>
            <a:off x="6629400" y="4114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27" name="Oval 87"/>
          <p:cNvSpPr>
            <a:spLocks noChangeArrowheads="1"/>
          </p:cNvSpPr>
          <p:nvPr/>
        </p:nvSpPr>
        <p:spPr bwMode="auto">
          <a:xfrm>
            <a:off x="6629400" y="3352800"/>
            <a:ext cx="457200" cy="4572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28" name="Line 88"/>
          <p:cNvSpPr>
            <a:spLocks noChangeShapeType="1"/>
          </p:cNvSpPr>
          <p:nvPr/>
        </p:nvSpPr>
        <p:spPr bwMode="auto">
          <a:xfrm flipV="1">
            <a:off x="6858000" y="3810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29" name="Line 89"/>
          <p:cNvSpPr>
            <a:spLocks noChangeShapeType="1"/>
          </p:cNvSpPr>
          <p:nvPr/>
        </p:nvSpPr>
        <p:spPr bwMode="auto">
          <a:xfrm>
            <a:off x="7086600" y="4343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30" name="Line 90"/>
          <p:cNvSpPr>
            <a:spLocks noChangeShapeType="1"/>
          </p:cNvSpPr>
          <p:nvPr/>
        </p:nvSpPr>
        <p:spPr bwMode="auto">
          <a:xfrm>
            <a:off x="7086600" y="3581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31" name="Line 91"/>
          <p:cNvSpPr>
            <a:spLocks noChangeShapeType="1"/>
          </p:cNvSpPr>
          <p:nvPr/>
        </p:nvSpPr>
        <p:spPr bwMode="auto">
          <a:xfrm flipV="1">
            <a:off x="6858000" y="3124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32" name="Oval 92"/>
          <p:cNvSpPr>
            <a:spLocks noChangeArrowheads="1"/>
          </p:cNvSpPr>
          <p:nvPr/>
        </p:nvSpPr>
        <p:spPr bwMode="auto">
          <a:xfrm>
            <a:off x="7315200" y="4114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33" name="Oval 93"/>
          <p:cNvSpPr>
            <a:spLocks noChangeArrowheads="1"/>
          </p:cNvSpPr>
          <p:nvPr/>
        </p:nvSpPr>
        <p:spPr bwMode="auto">
          <a:xfrm>
            <a:off x="7315200" y="3352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34" name="Line 94"/>
          <p:cNvSpPr>
            <a:spLocks noChangeShapeType="1"/>
          </p:cNvSpPr>
          <p:nvPr/>
        </p:nvSpPr>
        <p:spPr bwMode="auto">
          <a:xfrm flipV="1">
            <a:off x="7543800" y="3810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35" name="Line 95"/>
          <p:cNvSpPr>
            <a:spLocks noChangeShapeType="1"/>
          </p:cNvSpPr>
          <p:nvPr/>
        </p:nvSpPr>
        <p:spPr bwMode="auto">
          <a:xfrm flipV="1">
            <a:off x="7543800" y="3124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36" name="Oval 96"/>
          <p:cNvSpPr>
            <a:spLocks noChangeArrowheads="1"/>
          </p:cNvSpPr>
          <p:nvPr/>
        </p:nvSpPr>
        <p:spPr bwMode="auto">
          <a:xfrm>
            <a:off x="2514600" y="2667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37" name="Oval 97"/>
          <p:cNvSpPr>
            <a:spLocks noChangeArrowheads="1"/>
          </p:cNvSpPr>
          <p:nvPr/>
        </p:nvSpPr>
        <p:spPr bwMode="auto">
          <a:xfrm>
            <a:off x="2514600" y="1905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38" name="Line 98"/>
          <p:cNvSpPr>
            <a:spLocks noChangeShapeType="1"/>
          </p:cNvSpPr>
          <p:nvPr/>
        </p:nvSpPr>
        <p:spPr bwMode="auto">
          <a:xfrm flipV="1">
            <a:off x="2743200" y="2362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39" name="Line 99"/>
          <p:cNvSpPr>
            <a:spLocks noChangeShapeType="1"/>
          </p:cNvSpPr>
          <p:nvPr/>
        </p:nvSpPr>
        <p:spPr bwMode="auto">
          <a:xfrm>
            <a:off x="2971800" y="2895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40" name="Line 100"/>
          <p:cNvSpPr>
            <a:spLocks noChangeShapeType="1"/>
          </p:cNvSpPr>
          <p:nvPr/>
        </p:nvSpPr>
        <p:spPr bwMode="auto">
          <a:xfrm>
            <a:off x="2971800" y="2133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41" name="Oval 101"/>
          <p:cNvSpPr>
            <a:spLocks noChangeArrowheads="1"/>
          </p:cNvSpPr>
          <p:nvPr/>
        </p:nvSpPr>
        <p:spPr bwMode="auto">
          <a:xfrm>
            <a:off x="3200400" y="2667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42" name="Oval 102"/>
          <p:cNvSpPr>
            <a:spLocks noChangeArrowheads="1"/>
          </p:cNvSpPr>
          <p:nvPr/>
        </p:nvSpPr>
        <p:spPr bwMode="auto">
          <a:xfrm>
            <a:off x="3200400" y="1905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43" name="Line 103"/>
          <p:cNvSpPr>
            <a:spLocks noChangeShapeType="1"/>
          </p:cNvSpPr>
          <p:nvPr/>
        </p:nvSpPr>
        <p:spPr bwMode="auto">
          <a:xfrm flipV="1">
            <a:off x="3429000" y="2362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44" name="Line 104"/>
          <p:cNvSpPr>
            <a:spLocks noChangeShapeType="1"/>
          </p:cNvSpPr>
          <p:nvPr/>
        </p:nvSpPr>
        <p:spPr bwMode="auto">
          <a:xfrm>
            <a:off x="3657600" y="2895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45" name="Line 105"/>
          <p:cNvSpPr>
            <a:spLocks noChangeShapeType="1"/>
          </p:cNvSpPr>
          <p:nvPr/>
        </p:nvSpPr>
        <p:spPr bwMode="auto">
          <a:xfrm>
            <a:off x="3657600" y="2133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46" name="Oval 106"/>
          <p:cNvSpPr>
            <a:spLocks noChangeArrowheads="1"/>
          </p:cNvSpPr>
          <p:nvPr/>
        </p:nvSpPr>
        <p:spPr bwMode="auto">
          <a:xfrm>
            <a:off x="3886200" y="2667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47" name="Oval 107"/>
          <p:cNvSpPr>
            <a:spLocks noChangeArrowheads="1"/>
          </p:cNvSpPr>
          <p:nvPr/>
        </p:nvSpPr>
        <p:spPr bwMode="auto">
          <a:xfrm>
            <a:off x="3886200" y="1905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48" name="Line 108"/>
          <p:cNvSpPr>
            <a:spLocks noChangeShapeType="1"/>
          </p:cNvSpPr>
          <p:nvPr/>
        </p:nvSpPr>
        <p:spPr bwMode="auto">
          <a:xfrm flipV="1">
            <a:off x="4114800" y="2362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49" name="Line 109"/>
          <p:cNvSpPr>
            <a:spLocks noChangeShapeType="1"/>
          </p:cNvSpPr>
          <p:nvPr/>
        </p:nvSpPr>
        <p:spPr bwMode="auto">
          <a:xfrm>
            <a:off x="4343400" y="2895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50" name="Line 110"/>
          <p:cNvSpPr>
            <a:spLocks noChangeShapeType="1"/>
          </p:cNvSpPr>
          <p:nvPr/>
        </p:nvSpPr>
        <p:spPr bwMode="auto">
          <a:xfrm>
            <a:off x="4343400" y="2133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51" name="Oval 111"/>
          <p:cNvSpPr>
            <a:spLocks noChangeArrowheads="1"/>
          </p:cNvSpPr>
          <p:nvPr/>
        </p:nvSpPr>
        <p:spPr bwMode="auto">
          <a:xfrm>
            <a:off x="4572000" y="2667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52" name="Oval 112"/>
          <p:cNvSpPr>
            <a:spLocks noChangeArrowheads="1"/>
          </p:cNvSpPr>
          <p:nvPr/>
        </p:nvSpPr>
        <p:spPr bwMode="auto">
          <a:xfrm>
            <a:off x="4572000" y="1905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53" name="Line 113"/>
          <p:cNvSpPr>
            <a:spLocks noChangeShapeType="1"/>
          </p:cNvSpPr>
          <p:nvPr/>
        </p:nvSpPr>
        <p:spPr bwMode="auto">
          <a:xfrm flipV="1">
            <a:off x="4800600" y="2362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54" name="Line 114"/>
          <p:cNvSpPr>
            <a:spLocks noChangeShapeType="1"/>
          </p:cNvSpPr>
          <p:nvPr/>
        </p:nvSpPr>
        <p:spPr bwMode="auto">
          <a:xfrm>
            <a:off x="5029200" y="2895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55" name="Line 115"/>
          <p:cNvSpPr>
            <a:spLocks noChangeShapeType="1"/>
          </p:cNvSpPr>
          <p:nvPr/>
        </p:nvSpPr>
        <p:spPr bwMode="auto">
          <a:xfrm>
            <a:off x="5029200" y="2133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56" name="Oval 116"/>
          <p:cNvSpPr>
            <a:spLocks noChangeArrowheads="1"/>
          </p:cNvSpPr>
          <p:nvPr/>
        </p:nvSpPr>
        <p:spPr bwMode="auto">
          <a:xfrm>
            <a:off x="5257800" y="2667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57" name="Oval 117"/>
          <p:cNvSpPr>
            <a:spLocks noChangeArrowheads="1"/>
          </p:cNvSpPr>
          <p:nvPr/>
        </p:nvSpPr>
        <p:spPr bwMode="auto">
          <a:xfrm>
            <a:off x="5257800" y="1905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58" name="Line 118"/>
          <p:cNvSpPr>
            <a:spLocks noChangeShapeType="1"/>
          </p:cNvSpPr>
          <p:nvPr/>
        </p:nvSpPr>
        <p:spPr bwMode="auto">
          <a:xfrm flipV="1">
            <a:off x="5486400" y="2362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59" name="Line 119"/>
          <p:cNvSpPr>
            <a:spLocks noChangeShapeType="1"/>
          </p:cNvSpPr>
          <p:nvPr/>
        </p:nvSpPr>
        <p:spPr bwMode="auto">
          <a:xfrm>
            <a:off x="5715000" y="2895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60" name="Line 120"/>
          <p:cNvSpPr>
            <a:spLocks noChangeShapeType="1"/>
          </p:cNvSpPr>
          <p:nvPr/>
        </p:nvSpPr>
        <p:spPr bwMode="auto">
          <a:xfrm>
            <a:off x="5715000" y="2133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61" name="Oval 121"/>
          <p:cNvSpPr>
            <a:spLocks noChangeArrowheads="1"/>
          </p:cNvSpPr>
          <p:nvPr/>
        </p:nvSpPr>
        <p:spPr bwMode="auto">
          <a:xfrm>
            <a:off x="5943600" y="2667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62" name="Oval 122"/>
          <p:cNvSpPr>
            <a:spLocks noChangeArrowheads="1"/>
          </p:cNvSpPr>
          <p:nvPr/>
        </p:nvSpPr>
        <p:spPr bwMode="auto">
          <a:xfrm>
            <a:off x="5943600" y="1905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63" name="Line 123"/>
          <p:cNvSpPr>
            <a:spLocks noChangeShapeType="1"/>
          </p:cNvSpPr>
          <p:nvPr/>
        </p:nvSpPr>
        <p:spPr bwMode="auto">
          <a:xfrm flipV="1">
            <a:off x="6172200" y="2362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64" name="Line 124"/>
          <p:cNvSpPr>
            <a:spLocks noChangeShapeType="1"/>
          </p:cNvSpPr>
          <p:nvPr/>
        </p:nvSpPr>
        <p:spPr bwMode="auto">
          <a:xfrm>
            <a:off x="6400800" y="2895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65" name="Line 125"/>
          <p:cNvSpPr>
            <a:spLocks noChangeShapeType="1"/>
          </p:cNvSpPr>
          <p:nvPr/>
        </p:nvSpPr>
        <p:spPr bwMode="auto">
          <a:xfrm>
            <a:off x="6400800" y="2133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66" name="Oval 126"/>
          <p:cNvSpPr>
            <a:spLocks noChangeArrowheads="1"/>
          </p:cNvSpPr>
          <p:nvPr/>
        </p:nvSpPr>
        <p:spPr bwMode="auto">
          <a:xfrm>
            <a:off x="6629400" y="2667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67" name="Oval 127"/>
          <p:cNvSpPr>
            <a:spLocks noChangeArrowheads="1"/>
          </p:cNvSpPr>
          <p:nvPr/>
        </p:nvSpPr>
        <p:spPr bwMode="auto">
          <a:xfrm>
            <a:off x="6629400" y="1905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68" name="Line 128"/>
          <p:cNvSpPr>
            <a:spLocks noChangeShapeType="1"/>
          </p:cNvSpPr>
          <p:nvPr/>
        </p:nvSpPr>
        <p:spPr bwMode="auto">
          <a:xfrm flipV="1">
            <a:off x="6858000" y="2362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69" name="Line 129"/>
          <p:cNvSpPr>
            <a:spLocks noChangeShapeType="1"/>
          </p:cNvSpPr>
          <p:nvPr/>
        </p:nvSpPr>
        <p:spPr bwMode="auto">
          <a:xfrm>
            <a:off x="7086600" y="2895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70" name="Line 130"/>
          <p:cNvSpPr>
            <a:spLocks noChangeShapeType="1"/>
          </p:cNvSpPr>
          <p:nvPr/>
        </p:nvSpPr>
        <p:spPr bwMode="auto">
          <a:xfrm>
            <a:off x="7086600" y="2133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71" name="Oval 131"/>
          <p:cNvSpPr>
            <a:spLocks noChangeArrowheads="1"/>
          </p:cNvSpPr>
          <p:nvPr/>
        </p:nvSpPr>
        <p:spPr bwMode="auto">
          <a:xfrm>
            <a:off x="7315200" y="2667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72" name="Oval 132"/>
          <p:cNvSpPr>
            <a:spLocks noChangeArrowheads="1"/>
          </p:cNvSpPr>
          <p:nvPr/>
        </p:nvSpPr>
        <p:spPr bwMode="auto">
          <a:xfrm>
            <a:off x="7315200" y="1905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73" name="Line 133"/>
          <p:cNvSpPr>
            <a:spLocks noChangeShapeType="1"/>
          </p:cNvSpPr>
          <p:nvPr/>
        </p:nvSpPr>
        <p:spPr bwMode="auto">
          <a:xfrm flipV="1">
            <a:off x="7543800" y="2362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74" name="AutoShape 134"/>
          <p:cNvSpPr>
            <a:spLocks noChangeArrowheads="1"/>
          </p:cNvSpPr>
          <p:nvPr/>
        </p:nvSpPr>
        <p:spPr bwMode="auto">
          <a:xfrm>
            <a:off x="533400" y="4114800"/>
            <a:ext cx="3733800" cy="2514600"/>
          </a:xfrm>
          <a:prstGeom prst="wedgeRoundRectCallout">
            <a:avLst>
              <a:gd name="adj1" fmla="val 119556"/>
              <a:gd name="adj2" fmla="val -71213"/>
              <a:gd name="adj3" fmla="val 16667"/>
            </a:avLst>
          </a:prstGeom>
          <a:solidFill>
            <a:schemeClr val="accent1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dirty="0"/>
              <a:t>The weights </a:t>
            </a:r>
          </a:p>
          <a:p>
            <a:pPr algn="ctr"/>
            <a:r>
              <a:rPr lang="en-US" sz="2800" dirty="0"/>
              <a:t>of the winner unit </a:t>
            </a:r>
          </a:p>
          <a:p>
            <a:pPr algn="ctr"/>
            <a:r>
              <a:rPr lang="en-US" sz="2800" dirty="0"/>
              <a:t>are updated </a:t>
            </a:r>
          </a:p>
          <a:p>
            <a:pPr algn="ctr"/>
            <a:r>
              <a:rPr lang="en-US" sz="2800" dirty="0"/>
              <a:t>together with the weights of </a:t>
            </a:r>
          </a:p>
          <a:p>
            <a:pPr algn="ctr"/>
            <a:r>
              <a:rPr lang="en-US" sz="2800" dirty="0"/>
              <a:t>its neighborhoods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67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54973"/>
            <a:ext cx="8763000" cy="5964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219200" y="2895600"/>
            <a:ext cx="2819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Input Distribution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67400" y="28194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Initial weights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4400" y="6019800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10,000 iteration 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Ordering Phase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15000" y="5943600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90,000 iteration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Converging  Phase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993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381000" y="609600"/>
            <a:ext cx="8491538" cy="5509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385763" indent="-385763"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n"/>
              <a:defRPr/>
            </a:pPr>
            <a:r>
              <a:rPr lang="en-US" sz="44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The overall effect of the competitive learning rule resides in moving the synaptic weight vector </a:t>
            </a:r>
            <a:r>
              <a:rPr lang="en-US" sz="4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W</a:t>
            </a:r>
            <a:r>
              <a:rPr lang="en-US" sz="4400" i="1" baseline="-25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j</a:t>
            </a:r>
            <a:r>
              <a:rPr lang="en-US" sz="44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</a:t>
            </a:r>
            <a:r>
              <a:rPr lang="en-US" sz="44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of the winning neuron </a:t>
            </a:r>
            <a:r>
              <a:rPr lang="en-US" sz="44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j </a:t>
            </a:r>
            <a:r>
              <a:rPr lang="en-US" sz="44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towards the input pattern </a:t>
            </a:r>
            <a:r>
              <a:rPr lang="en-U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X</a:t>
            </a:r>
            <a:r>
              <a:rPr lang="en-US" sz="44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. The matching criterion is equivalent to the   minimum </a:t>
            </a:r>
            <a:r>
              <a:rPr lang="en-U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Euclidean distance </a:t>
            </a:r>
            <a:r>
              <a:rPr lang="en-US" sz="44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between vectors</a:t>
            </a:r>
            <a:r>
              <a:rPr lang="en-US" sz="4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.</a:t>
            </a:r>
            <a:endParaRPr lang="en-US" sz="44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143000"/>
            <a:ext cx="40587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/>
              <a:t>MINKOWSKI DISTANCE</a:t>
            </a:r>
            <a:endParaRPr lang="en-US" sz="3200" b="1" dirty="0"/>
          </a:p>
        </p:txBody>
      </p:sp>
      <p:sp>
        <p:nvSpPr>
          <p:cNvPr id="3" name="Rectangle 2"/>
          <p:cNvSpPr/>
          <p:nvPr/>
        </p:nvSpPr>
        <p:spPr>
          <a:xfrm>
            <a:off x="0" y="1752600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The </a:t>
            </a:r>
            <a:r>
              <a:rPr lang="en-US" sz="2800" dirty="0" err="1" smtClean="0"/>
              <a:t>Minkowski</a:t>
            </a:r>
            <a:r>
              <a:rPr lang="en-US" sz="2800" dirty="0" smtClean="0"/>
              <a:t> distance between two n-dimensional  variables </a:t>
            </a:r>
            <a:r>
              <a:rPr lang="en-US" sz="2800" i="1" dirty="0" smtClean="0"/>
              <a:t>X</a:t>
            </a:r>
            <a:r>
              <a:rPr lang="en-US" sz="2800" dirty="0" smtClean="0"/>
              <a:t> and </a:t>
            </a:r>
            <a:r>
              <a:rPr lang="en-US" sz="2800" i="1" dirty="0" smtClean="0"/>
              <a:t>Y</a:t>
            </a:r>
            <a:r>
              <a:rPr lang="en-US" sz="2800" dirty="0" smtClean="0"/>
              <a:t> is defined as :</a:t>
            </a:r>
            <a:endParaRPr lang="en-US" sz="2800" dirty="0"/>
          </a:p>
        </p:txBody>
      </p:sp>
      <p:pic>
        <p:nvPicPr>
          <p:cNvPr id="769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2895600"/>
            <a:ext cx="3138487" cy="1232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0" y="4114800"/>
            <a:ext cx="9144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 </a:t>
            </a:r>
            <a:r>
              <a:rPr lang="en-US" sz="2400" b="1" i="1" dirty="0" smtClean="0"/>
              <a:t>p</a:t>
            </a:r>
            <a:r>
              <a:rPr lang="en-US" sz="2400" b="1" dirty="0" smtClean="0"/>
              <a:t> = 1 is equivalent to the </a:t>
            </a:r>
            <a:r>
              <a:rPr lang="en-US" sz="2400" b="1" dirty="0" smtClean="0">
                <a:hlinkClick r:id="rId3"/>
              </a:rPr>
              <a:t>Manhattan distance</a:t>
            </a:r>
            <a:r>
              <a:rPr lang="en-US" sz="2400" b="1" dirty="0" smtClean="0"/>
              <a:t> and 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 </a:t>
            </a:r>
            <a:r>
              <a:rPr lang="en-US" sz="2400" b="1" i="1" dirty="0" smtClean="0"/>
              <a:t>p</a:t>
            </a:r>
            <a:r>
              <a:rPr lang="en-US" sz="2400" b="1" dirty="0" smtClean="0"/>
              <a:t> = 2 is equivalent to the </a:t>
            </a:r>
            <a:r>
              <a:rPr lang="en-US" sz="2400" b="1" dirty="0" smtClean="0">
                <a:hlinkClick r:id="rId4"/>
              </a:rPr>
              <a:t>Euclidean distance</a:t>
            </a:r>
            <a:r>
              <a:rPr lang="en-US" sz="2400" b="1" dirty="0" smtClean="0"/>
              <a:t>.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Although </a:t>
            </a:r>
            <a:r>
              <a:rPr lang="en-US" sz="2400" b="1" i="1" dirty="0" smtClean="0"/>
              <a:t>p</a:t>
            </a:r>
            <a:r>
              <a:rPr lang="en-US" sz="2400" b="1" dirty="0" smtClean="0"/>
              <a:t> can be any real value, it is typically set to a value between 1 and 2.</a:t>
            </a:r>
          </a:p>
          <a:p>
            <a:r>
              <a:rPr lang="en-US" sz="2400" b="1" dirty="0" smtClean="0"/>
              <a:t> For values of </a:t>
            </a:r>
            <a:r>
              <a:rPr lang="en-US" sz="2400" b="1" i="1" dirty="0" smtClean="0"/>
              <a:t>p</a:t>
            </a:r>
            <a:r>
              <a:rPr lang="en-US" sz="2400" b="1" dirty="0" smtClean="0"/>
              <a:t> less than 1, the formula above does not define a valid distance metric since the triangle inequality is not satisfied.</a:t>
            </a:r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914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DISTANCE(DISIMILARITY ) </a:t>
            </a:r>
            <a:r>
              <a:rPr lang="en-US" sz="2000" dirty="0" smtClean="0">
                <a:solidFill>
                  <a:srgbClr val="FF0000"/>
                </a:solidFill>
              </a:rPr>
              <a:t>MEASURE</a:t>
            </a:r>
          </a:p>
          <a:p>
            <a:r>
              <a:rPr lang="en-US" sz="2000" i="1" dirty="0" smtClean="0"/>
              <a:t>A distance function provides distance between the elements of a set. </a:t>
            </a:r>
            <a:endParaRPr lang="en-US" sz="3200" dirty="0" smtClean="0"/>
          </a:p>
          <a:p>
            <a:endParaRPr lang="en-US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69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69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build="p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15000" y="0"/>
            <a:ext cx="2895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DISTNCE MEASURE</a:t>
            </a:r>
            <a:endParaRPr lang="en-US" sz="2800" dirty="0">
              <a:solidFill>
                <a:srgbClr val="FF0000"/>
              </a:solidFill>
            </a:endParaRPr>
          </a:p>
        </p:txBody>
      </p:sp>
      <p:pic>
        <p:nvPicPr>
          <p:cNvPr id="76697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838200"/>
            <a:ext cx="7934325" cy="414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6698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4714875"/>
            <a:ext cx="7858125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07937" name="Object 1"/>
          <p:cNvGraphicFramePr>
            <a:graphicFrameLocks noChangeAspect="1"/>
          </p:cNvGraphicFramePr>
          <p:nvPr/>
        </p:nvGraphicFramePr>
        <p:xfrm>
          <a:off x="3733800" y="4572000"/>
          <a:ext cx="1557148" cy="2057400"/>
        </p:xfrm>
        <a:graphic>
          <a:graphicData uri="http://schemas.openxmlformats.org/presentationml/2006/ole">
            <p:oleObj spid="_x0000_s1026" name="Equation" r:id="rId3" imgW="711000" imgH="939600" progId="Equation.DSMT4">
              <p:embed/>
            </p:oleObj>
          </a:graphicData>
        </a:graphic>
      </p:graphicFrame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-1"/>
            <a:ext cx="9144000" cy="3200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117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34000" y="4572000"/>
            <a:ext cx="3810000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0" y="5562600"/>
            <a:ext cx="624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P1 (1,1,0,0) ;  P2(0,0,0,1)</a:t>
            </a:r>
          </a:p>
          <a:p>
            <a:r>
              <a:rPr lang="en-US" sz="2400" dirty="0" smtClean="0"/>
              <a:t>P3 (1,0,0,0)  ;  P4(0,0,1,1)</a:t>
            </a:r>
            <a:endParaRPr lang="en-US" sz="2400" dirty="0"/>
          </a:p>
        </p:txBody>
      </p:sp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3200400"/>
            <a:ext cx="9086850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79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79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1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1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1"/>
            <a:ext cx="4114800" cy="2213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75120" y="0"/>
            <a:ext cx="2468880" cy="2244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0" y="5473005"/>
            <a:ext cx="914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Step 4: Input vector(1) is closer to o/p node 2, so</a:t>
            </a:r>
          </a:p>
          <a:p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j=2 is winner node and weights associated with node 2 are updated</a:t>
            </a:r>
            <a:endParaRPr lang="en-US" sz="2800" dirty="0">
              <a:solidFill>
                <a:srgbClr val="FF0000"/>
              </a:solidFill>
            </a:endParaRPr>
          </a:p>
        </p:txBody>
      </p:sp>
      <p:graphicFrame>
        <p:nvGraphicFramePr>
          <p:cNvPr id="180226" name="Object 2"/>
          <p:cNvGraphicFramePr>
            <a:graphicFrameLocks noChangeAspect="1"/>
          </p:cNvGraphicFramePr>
          <p:nvPr/>
        </p:nvGraphicFramePr>
        <p:xfrm>
          <a:off x="762000" y="3962400"/>
          <a:ext cx="6324600" cy="1619532"/>
        </p:xfrm>
        <a:graphic>
          <a:graphicData uri="http://schemas.openxmlformats.org/presentationml/2006/ole">
            <p:oleObj spid="_x0000_s2050" name="Equation" r:id="rId5" imgW="2133360" imgH="545760" progId="Equation.DSMT4">
              <p:embed/>
            </p:oleObj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609600" y="2895600"/>
          <a:ext cx="7072312" cy="1046162"/>
        </p:xfrm>
        <a:graphic>
          <a:graphicData uri="http://schemas.openxmlformats.org/presentationml/2006/ole">
            <p:oleObj spid="_x0000_s2051" name="Equation" r:id="rId6" imgW="3263760" imgH="482400" progId="Equation.DSMT4">
              <p:embed/>
            </p:oleObj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2209800" y="2057400"/>
          <a:ext cx="3541059" cy="762000"/>
        </p:xfrm>
        <a:graphic>
          <a:graphicData uri="http://schemas.openxmlformats.org/presentationml/2006/ole">
            <p:oleObj spid="_x0000_s2052" name="Equation" r:id="rId7" imgW="2006280" imgH="431640" progId="Equation.DSMT4">
              <p:embed/>
            </p:oleObj>
          </a:graphicData>
        </a:graphic>
      </p:graphicFrame>
      <p:graphicFrame>
        <p:nvGraphicFramePr>
          <p:cNvPr id="392198" name="Object 2"/>
          <p:cNvGraphicFramePr>
            <a:graphicFrameLocks noChangeAspect="1"/>
          </p:cNvGraphicFramePr>
          <p:nvPr/>
        </p:nvGraphicFramePr>
        <p:xfrm>
          <a:off x="5715000" y="304800"/>
          <a:ext cx="1557338" cy="2057400"/>
        </p:xfrm>
        <a:graphic>
          <a:graphicData uri="http://schemas.openxmlformats.org/presentationml/2006/ole">
            <p:oleObj spid="_x0000_s2053" name="Equation" r:id="rId8" imgW="711000" imgH="939600" progId="Equation.DSMT4">
              <p:embed/>
            </p:oleObj>
          </a:graphicData>
        </a:graphic>
      </p:graphicFrame>
      <p:sp>
        <p:nvSpPr>
          <p:cNvPr id="12" name="Rectangle 11"/>
          <p:cNvSpPr/>
          <p:nvPr/>
        </p:nvSpPr>
        <p:spPr>
          <a:xfrm>
            <a:off x="3124200" y="0"/>
            <a:ext cx="19351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P1 (1,1,0,0) 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2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2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0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0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58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15225" y="0"/>
            <a:ext cx="1628775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371600" y="1600200"/>
          <a:ext cx="5486400" cy="2286000"/>
        </p:xfrm>
        <a:graphic>
          <a:graphicData uri="http://schemas.openxmlformats.org/presentationml/2006/ole">
            <p:oleObj spid="_x0000_s3074" name="Equation" r:id="rId4" imgW="1854000" imgH="914400" progId="Equation.3">
              <p:embed/>
            </p:oleObj>
          </a:graphicData>
        </a:graphic>
      </p:graphicFrame>
      <p:pic>
        <p:nvPicPr>
          <p:cNvPr id="80589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33800" y="4006888"/>
            <a:ext cx="5410200" cy="2851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0"/>
            <a:ext cx="7086600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219200" y="1219200"/>
            <a:ext cx="556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Calculate new weights [P1=1,1,0,0]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0" y="4180344"/>
            <a:ext cx="4648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Input was 1100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w</a:t>
            </a:r>
            <a:r>
              <a:rPr lang="en-US" sz="2400" b="1" baseline="-25000" dirty="0" smtClean="0">
                <a:solidFill>
                  <a:srgbClr val="FF0000"/>
                </a:solidFill>
              </a:rPr>
              <a:t>12</a:t>
            </a:r>
            <a:r>
              <a:rPr lang="en-US" sz="2400" b="1" dirty="0" smtClean="0">
                <a:solidFill>
                  <a:srgbClr val="FF0000"/>
                </a:solidFill>
              </a:rPr>
              <a:t> (.8 to .92) and  w</a:t>
            </a:r>
            <a:r>
              <a:rPr lang="en-US" sz="2400" b="1" baseline="-25000" dirty="0" smtClean="0">
                <a:solidFill>
                  <a:srgbClr val="FF0000"/>
                </a:solidFill>
              </a:rPr>
              <a:t>22</a:t>
            </a:r>
            <a:r>
              <a:rPr lang="en-US" sz="2400" b="1" dirty="0" smtClean="0">
                <a:solidFill>
                  <a:srgbClr val="FF0000"/>
                </a:solidFill>
              </a:rPr>
              <a:t> (.4 to .76) have increased, so distance will decrease from 11 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w</a:t>
            </a:r>
            <a:r>
              <a:rPr lang="en-US" sz="2400" b="1" baseline="-25000" dirty="0" smtClean="0">
                <a:solidFill>
                  <a:srgbClr val="FF0000"/>
                </a:solidFill>
              </a:rPr>
              <a:t>32</a:t>
            </a:r>
            <a:r>
              <a:rPr lang="en-US" sz="2400" b="1" dirty="0" smtClean="0">
                <a:solidFill>
                  <a:srgbClr val="FF0000"/>
                </a:solidFill>
              </a:rPr>
              <a:t> (.7 to .28) and  w</a:t>
            </a:r>
            <a:r>
              <a:rPr lang="en-US" sz="2400" b="1" baseline="-25000" dirty="0" smtClean="0">
                <a:solidFill>
                  <a:srgbClr val="FF0000"/>
                </a:solidFill>
              </a:rPr>
              <a:t>42</a:t>
            </a:r>
            <a:r>
              <a:rPr lang="en-US" sz="2400" b="1" dirty="0" smtClean="0">
                <a:solidFill>
                  <a:srgbClr val="FF0000"/>
                </a:solidFill>
              </a:rPr>
              <a:t> (.3 to .12) decreased so distance will decrease  from 00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58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58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058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05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/>
              <a:t>Massive document collections can be organized using a SOM. It can be optimized to map large document collections while preserving much of the classification accuracy</a:t>
            </a:r>
            <a:endParaRPr lang="en-US" sz="3200" b="1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015216"/>
            <a:ext cx="9144000" cy="4842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72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05146" y="0"/>
            <a:ext cx="1838854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725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3657600"/>
            <a:ext cx="5542643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6017" name="Picture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2286000"/>
            <a:ext cx="6858000" cy="1152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26018" name="Object 2"/>
          <p:cNvGraphicFramePr>
            <a:graphicFrameLocks noChangeAspect="1"/>
          </p:cNvGraphicFramePr>
          <p:nvPr/>
        </p:nvGraphicFramePr>
        <p:xfrm>
          <a:off x="0" y="5091830"/>
          <a:ext cx="3581400" cy="1766170"/>
        </p:xfrm>
        <a:graphic>
          <a:graphicData uri="http://schemas.openxmlformats.org/presentationml/2006/ole">
            <p:oleObj spid="_x0000_s4098" name="Equation" r:id="rId6" imgW="1854000" imgH="914400" progId="Equation.3">
              <p:embed/>
            </p:oleObj>
          </a:graphicData>
        </a:graphic>
      </p:graphicFrame>
      <p:pic>
        <p:nvPicPr>
          <p:cNvPr id="726019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322540" y="3200400"/>
            <a:ext cx="282146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0" y="4572000"/>
            <a:ext cx="556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Calculate new weights</a:t>
            </a:r>
            <a:endParaRPr lang="en-US" sz="2400" b="1" dirty="0"/>
          </a:p>
        </p:txBody>
      </p:sp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1295400" y="898610"/>
          <a:ext cx="5699125" cy="1271503"/>
        </p:xfrm>
        <a:graphic>
          <a:graphicData uri="http://schemas.openxmlformats.org/presentationml/2006/ole">
            <p:oleObj spid="_x0000_s4099" name="Equation" r:id="rId8" imgW="2450880" imgH="545760" progId="Equation.DSMT4">
              <p:embed/>
            </p:oleObj>
          </a:graphicData>
        </a:graphic>
      </p:graphicFrame>
      <p:sp>
        <p:nvSpPr>
          <p:cNvPr id="9" name="Rectangle 8"/>
          <p:cNvSpPr/>
          <p:nvPr/>
        </p:nvSpPr>
        <p:spPr>
          <a:xfrm>
            <a:off x="4191000" y="5105400"/>
            <a:ext cx="5334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Input  0 0 0 1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w</a:t>
            </a:r>
            <a:r>
              <a:rPr lang="en-US" sz="2400" b="1" baseline="-25000" dirty="0" smtClean="0">
                <a:solidFill>
                  <a:srgbClr val="FF0000"/>
                </a:solidFill>
              </a:rPr>
              <a:t>11</a:t>
            </a:r>
            <a:r>
              <a:rPr lang="en-US" sz="2400" b="1" dirty="0" smtClean="0">
                <a:solidFill>
                  <a:srgbClr val="FF0000"/>
                </a:solidFill>
              </a:rPr>
              <a:t> and  w</a:t>
            </a:r>
            <a:r>
              <a:rPr lang="en-US" sz="2400" b="1" baseline="-25000" dirty="0" smtClean="0">
                <a:solidFill>
                  <a:srgbClr val="FF0000"/>
                </a:solidFill>
              </a:rPr>
              <a:t>21</a:t>
            </a:r>
            <a:r>
              <a:rPr lang="en-US" sz="2400" b="1" dirty="0" smtClean="0">
                <a:solidFill>
                  <a:srgbClr val="FF0000"/>
                </a:solidFill>
              </a:rPr>
              <a:t> and w</a:t>
            </a:r>
            <a:r>
              <a:rPr lang="en-US" sz="2400" b="1" baseline="-25000" dirty="0" smtClean="0">
                <a:solidFill>
                  <a:srgbClr val="FF0000"/>
                </a:solidFill>
              </a:rPr>
              <a:t>31   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have decreased</a:t>
            </a:r>
            <a:r>
              <a:rPr lang="en-US" sz="2400" b="1" baseline="-25000" dirty="0" smtClean="0">
                <a:solidFill>
                  <a:srgbClr val="FF0000"/>
                </a:solidFill>
              </a:rPr>
              <a:t> 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w</a:t>
            </a:r>
            <a:r>
              <a:rPr lang="en-US" sz="2400" b="1" baseline="-25000" dirty="0" smtClean="0">
                <a:solidFill>
                  <a:srgbClr val="FF0000"/>
                </a:solidFill>
              </a:rPr>
              <a:t>41 </a:t>
            </a:r>
            <a:r>
              <a:rPr lang="en-US" sz="2400" b="1" dirty="0" smtClean="0">
                <a:solidFill>
                  <a:srgbClr val="FF0000"/>
                </a:solidFill>
              </a:rPr>
              <a:t>increased  </a:t>
            </a:r>
            <a:endParaRPr 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394244" name="Object 4"/>
          <p:cNvGraphicFramePr>
            <a:graphicFrameLocks noChangeAspect="1"/>
          </p:cNvGraphicFramePr>
          <p:nvPr/>
        </p:nvGraphicFramePr>
        <p:xfrm>
          <a:off x="0" y="0"/>
          <a:ext cx="5624513" cy="831999"/>
        </p:xfrm>
        <a:graphic>
          <a:graphicData uri="http://schemas.openxmlformats.org/presentationml/2006/ole">
            <p:oleObj spid="_x0000_s4100" name="Equation" r:id="rId9" imgW="3263760" imgH="4824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7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7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4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4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260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260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37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37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260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260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260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260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86832" y="0"/>
            <a:ext cx="2257168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0" y="2971800"/>
            <a:ext cx="5338879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8883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1371600"/>
            <a:ext cx="6496050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88836" name="Object 4"/>
          <p:cNvGraphicFramePr>
            <a:graphicFrameLocks noChangeAspect="1"/>
          </p:cNvGraphicFramePr>
          <p:nvPr/>
        </p:nvGraphicFramePr>
        <p:xfrm>
          <a:off x="31750" y="3962400"/>
          <a:ext cx="4953000" cy="2286000"/>
        </p:xfrm>
        <a:graphic>
          <a:graphicData uri="http://schemas.openxmlformats.org/presentationml/2006/ole">
            <p:oleObj spid="_x0000_s5122" name="Equation" r:id="rId6" imgW="1981080" imgH="914400" progId="Equation.3">
              <p:embed/>
            </p:oleObj>
          </a:graphicData>
        </a:graphic>
      </p:graphicFrame>
      <p:pic>
        <p:nvPicPr>
          <p:cNvPr id="888837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455121" y="4114800"/>
            <a:ext cx="2688879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099" name="Object 3"/>
          <p:cNvGraphicFramePr>
            <a:graphicFrameLocks noChangeAspect="1"/>
          </p:cNvGraphicFramePr>
          <p:nvPr/>
        </p:nvGraphicFramePr>
        <p:xfrm>
          <a:off x="114300" y="-15875"/>
          <a:ext cx="6296025" cy="1404938"/>
        </p:xfrm>
        <a:graphic>
          <a:graphicData uri="http://schemas.openxmlformats.org/presentationml/2006/ole">
            <p:oleObj spid="_x0000_s5123" name="Equation" r:id="rId8" imgW="2450880" imgH="545760" progId="Equation.DSMT4">
              <p:embed/>
            </p:oleObj>
          </a:graphicData>
        </a:graphic>
      </p:graphicFrame>
      <p:sp>
        <p:nvSpPr>
          <p:cNvPr id="8" name="Rectangle 7"/>
          <p:cNvSpPr/>
          <p:nvPr/>
        </p:nvSpPr>
        <p:spPr>
          <a:xfrm>
            <a:off x="0" y="6488668"/>
            <a:ext cx="6477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Only W</a:t>
            </a:r>
            <a:r>
              <a:rPr lang="en-US" sz="2000" b="1" baseline="-25000" dirty="0" smtClean="0">
                <a:solidFill>
                  <a:srgbClr val="FF0000"/>
                </a:solidFill>
              </a:rPr>
              <a:t>12</a:t>
            </a:r>
            <a:r>
              <a:rPr lang="en-US" sz="2000" b="1" dirty="0" smtClean="0">
                <a:solidFill>
                  <a:srgbClr val="FF0000"/>
                </a:solidFill>
              </a:rPr>
              <a:t> increased and all others decreased </a:t>
            </a:r>
            <a:r>
              <a:rPr lang="en-US" sz="2000" b="1" baseline="-25000" dirty="0" smtClean="0">
                <a:solidFill>
                  <a:srgbClr val="FF0000"/>
                </a:solidFill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</a:rPr>
              <a:t> Input  1 0 0 0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888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888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888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888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888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888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52649" y="0"/>
            <a:ext cx="2091351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8985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600200"/>
            <a:ext cx="750638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3399" y="2971800"/>
            <a:ext cx="511628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89860" name="Object 4"/>
          <p:cNvGraphicFramePr>
            <a:graphicFrameLocks noChangeAspect="1"/>
          </p:cNvGraphicFramePr>
          <p:nvPr/>
        </p:nvGraphicFramePr>
        <p:xfrm>
          <a:off x="0" y="3962400"/>
          <a:ext cx="4648200" cy="2118167"/>
        </p:xfrm>
        <a:graphic>
          <a:graphicData uri="http://schemas.openxmlformats.org/presentationml/2006/ole">
            <p:oleObj spid="_x0000_s6146" name="Equation" r:id="rId6" imgW="2006280" imgH="914400" progId="Equation.3">
              <p:embed/>
            </p:oleObj>
          </a:graphicData>
        </a:graphic>
      </p:graphicFrame>
      <p:pic>
        <p:nvPicPr>
          <p:cNvPr id="889861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019800" y="3124200"/>
            <a:ext cx="2838450" cy="2495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4794250" y="5778500"/>
          <a:ext cx="4349750" cy="1079500"/>
        </p:xfrm>
        <a:graphic>
          <a:graphicData uri="http://schemas.openxmlformats.org/presentationml/2006/ole">
            <p:oleObj spid="_x0000_s6147" name="Equation" r:id="rId8" imgW="1739880" imgH="431640" progId="Equation.3">
              <p:embed/>
            </p:oleObj>
          </a:graphicData>
        </a:graphic>
      </p:graphicFrame>
      <p:graphicFrame>
        <p:nvGraphicFramePr>
          <p:cNvPr id="5124" name="Object 4"/>
          <p:cNvGraphicFramePr>
            <a:graphicFrameLocks noChangeAspect="1"/>
          </p:cNvGraphicFramePr>
          <p:nvPr/>
        </p:nvGraphicFramePr>
        <p:xfrm>
          <a:off x="114300" y="-15875"/>
          <a:ext cx="6657975" cy="1404938"/>
        </p:xfrm>
        <a:graphic>
          <a:graphicData uri="http://schemas.openxmlformats.org/presentationml/2006/ole">
            <p:oleObj spid="_x0000_s6148" name="Equation" r:id="rId9" imgW="2590560" imgH="545760" progId="Equation.DSMT4">
              <p:embed/>
            </p:oleObj>
          </a:graphicData>
        </a:graphic>
      </p:graphicFrame>
      <p:sp>
        <p:nvSpPr>
          <p:cNvPr id="10" name="Rectangle 9"/>
          <p:cNvSpPr/>
          <p:nvPr/>
        </p:nvSpPr>
        <p:spPr>
          <a:xfrm>
            <a:off x="304800" y="6027003"/>
            <a:ext cx="4419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w</a:t>
            </a:r>
            <a:r>
              <a:rPr lang="en-US" sz="2400" b="1" baseline="-25000" dirty="0" smtClean="0">
                <a:solidFill>
                  <a:srgbClr val="FF0000"/>
                </a:solidFill>
              </a:rPr>
              <a:t>11</a:t>
            </a:r>
            <a:r>
              <a:rPr lang="en-US" sz="2400" b="1" dirty="0" smtClean="0">
                <a:solidFill>
                  <a:srgbClr val="FF0000"/>
                </a:solidFill>
              </a:rPr>
              <a:t> and  w</a:t>
            </a:r>
            <a:r>
              <a:rPr lang="en-US" sz="2400" b="1" baseline="-25000" dirty="0" smtClean="0">
                <a:solidFill>
                  <a:srgbClr val="FF0000"/>
                </a:solidFill>
              </a:rPr>
              <a:t>21</a:t>
            </a:r>
            <a:r>
              <a:rPr lang="en-US" sz="2400" b="1" dirty="0" smtClean="0">
                <a:solidFill>
                  <a:srgbClr val="FF0000"/>
                </a:solidFill>
              </a:rPr>
              <a:t> decreased 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 w</a:t>
            </a:r>
            <a:r>
              <a:rPr lang="en-US" sz="2400" b="1" baseline="-25000" dirty="0" smtClean="0">
                <a:solidFill>
                  <a:srgbClr val="FF0000"/>
                </a:solidFill>
              </a:rPr>
              <a:t>41 </a:t>
            </a:r>
            <a:r>
              <a:rPr lang="en-US" sz="2400" b="1" dirty="0" smtClean="0">
                <a:solidFill>
                  <a:srgbClr val="FF0000"/>
                </a:solidFill>
              </a:rPr>
              <a:t> and  w</a:t>
            </a:r>
            <a:r>
              <a:rPr lang="en-US" sz="2400" b="1" baseline="-25000" dirty="0" smtClean="0">
                <a:solidFill>
                  <a:srgbClr val="FF0000"/>
                </a:solidFill>
              </a:rPr>
              <a:t>31   </a:t>
            </a:r>
            <a:r>
              <a:rPr lang="en-US" sz="2400" b="1" dirty="0" smtClean="0">
                <a:solidFill>
                  <a:srgbClr val="FF0000"/>
                </a:solidFill>
              </a:rPr>
              <a:t>increased, </a:t>
            </a:r>
            <a:endParaRPr lang="en-US" sz="2400" b="1" baseline="-250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898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898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898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898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898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898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209800"/>
            <a:ext cx="7520454" cy="191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3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4106985"/>
            <a:ext cx="6705600" cy="2751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06582" y="0"/>
            <a:ext cx="3137418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0" y="0"/>
            <a:ext cx="4038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P1= (1,1,0,0) ;  P2=(0,0,0,1)</a:t>
            </a:r>
          </a:p>
          <a:p>
            <a:r>
              <a:rPr lang="en-US" sz="2800" dirty="0" smtClean="0"/>
              <a:t>P3= (1,0,0,0)  ;  P4=(0,0,1,1)</a:t>
            </a:r>
            <a:endParaRPr lang="en-US" sz="2800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19400" y="0"/>
            <a:ext cx="2468880" cy="2244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40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40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40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40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40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25819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0" y="3200400"/>
          <a:ext cx="5332412" cy="1417638"/>
        </p:xfrm>
        <a:graphic>
          <a:graphicData uri="http://schemas.openxmlformats.org/presentationml/2006/ole">
            <p:oleObj spid="_x0000_s7170" name="Equation" r:id="rId4" imgW="2057400" imgH="545760" progId="Equation.DSMT4">
              <p:embed/>
            </p:oleObj>
          </a:graphicData>
        </a:graphic>
      </p:graphicFrame>
      <p:graphicFrame>
        <p:nvGraphicFramePr>
          <p:cNvPr id="1057797" name="Object 5"/>
          <p:cNvGraphicFramePr>
            <a:graphicFrameLocks noChangeAspect="1"/>
          </p:cNvGraphicFramePr>
          <p:nvPr/>
        </p:nvGraphicFramePr>
        <p:xfrm>
          <a:off x="7196138" y="533400"/>
          <a:ext cx="1865312" cy="1919288"/>
        </p:xfrm>
        <a:graphic>
          <a:graphicData uri="http://schemas.openxmlformats.org/presentationml/2006/ole">
            <p:oleObj spid="_x0000_s7171" name="Equation" r:id="rId5" imgW="863280" imgH="888840" progId="Equation.DSMT4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0" y="5257800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In first iteration</a:t>
            </a:r>
          </a:p>
          <a:p>
            <a:endParaRPr lang="en-US" sz="2000" b="1" dirty="0" smtClean="0"/>
          </a:p>
          <a:p>
            <a:endParaRPr lang="en-US" sz="2000" b="1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0" y="6211669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 </a:t>
            </a:r>
            <a:r>
              <a:rPr lang="en-US" sz="2000" b="1" dirty="0" smtClean="0"/>
              <a:t>After 100 iterations, distance from node 2  has decreased from 0.98 to 0.25, and distance from node 1 has increased from  1.86  to 3.25</a:t>
            </a:r>
          </a:p>
          <a:p>
            <a:endParaRPr lang="en-US" sz="2000" dirty="0"/>
          </a:p>
        </p:txBody>
      </p:sp>
      <p:graphicFrame>
        <p:nvGraphicFramePr>
          <p:cNvPr id="7174" name="Object 6"/>
          <p:cNvGraphicFramePr>
            <a:graphicFrameLocks noChangeAspect="1"/>
          </p:cNvGraphicFramePr>
          <p:nvPr/>
        </p:nvGraphicFramePr>
        <p:xfrm>
          <a:off x="3765550" y="4860925"/>
          <a:ext cx="5175250" cy="1327150"/>
        </p:xfrm>
        <a:graphic>
          <a:graphicData uri="http://schemas.openxmlformats.org/presentationml/2006/ole">
            <p:oleObj spid="_x0000_s7172" name="Equation" r:id="rId6" imgW="2133360" imgH="545760" progId="Equation.DSMT4">
              <p:embed/>
            </p:oleObj>
          </a:graphicData>
        </a:graphic>
      </p:graphicFrame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791200" y="2667000"/>
            <a:ext cx="2468880" cy="2244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840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840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57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57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60867" name="Object 3"/>
          <p:cNvGraphicFramePr>
            <a:graphicFrameLocks noChangeAspect="1"/>
          </p:cNvGraphicFramePr>
          <p:nvPr/>
        </p:nvGraphicFramePr>
        <p:xfrm>
          <a:off x="0" y="3886200"/>
          <a:ext cx="7366000" cy="2476500"/>
        </p:xfrm>
        <a:graphic>
          <a:graphicData uri="http://schemas.openxmlformats.org/presentationml/2006/ole">
            <p:oleObj spid="_x0000_s8194" name="Equation" r:id="rId3" imgW="2489040" imgH="990360" progId="Equation.3">
              <p:embed/>
            </p:oleObj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5334000" y="304800"/>
          <a:ext cx="3490452" cy="762000"/>
        </p:xfrm>
        <a:graphic>
          <a:graphicData uri="http://schemas.openxmlformats.org/presentationml/2006/ole">
            <p:oleObj spid="_x0000_s8195" name="Equation" r:id="rId4" imgW="1803240" imgH="393480" progId="Equation.DSMT4">
              <p:embed/>
            </p:oleObj>
          </a:graphicData>
        </a:graphic>
      </p:graphicFrame>
      <p:graphicFrame>
        <p:nvGraphicFramePr>
          <p:cNvPr id="1060869" name="Object 5"/>
          <p:cNvGraphicFramePr>
            <a:graphicFrameLocks noChangeAspect="1"/>
          </p:cNvGraphicFramePr>
          <p:nvPr/>
        </p:nvGraphicFramePr>
        <p:xfrm>
          <a:off x="228600" y="3200400"/>
          <a:ext cx="8243888" cy="723900"/>
        </p:xfrm>
        <a:graphic>
          <a:graphicData uri="http://schemas.openxmlformats.org/presentationml/2006/ole">
            <p:oleObj spid="_x0000_s8196" name="Equation" r:id="rId5" imgW="2603160" imgH="228600" progId="Equation.DSMT4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362200" y="2438400"/>
            <a:ext cx="251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P1 =(1,1,0,0)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0" y="631939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weights do not change ,s1 is in cluster 2</a:t>
            </a:r>
            <a:endParaRPr lang="en-US" sz="3200" dirty="0"/>
          </a:p>
        </p:txBody>
      </p:sp>
      <p:pic>
        <p:nvPicPr>
          <p:cNvPr id="1060871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895600" y="0"/>
            <a:ext cx="2047875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7239000" y="6027003"/>
            <a:ext cx="1905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1100(s1) is in cluster 2</a:t>
            </a:r>
            <a:endParaRPr lang="en-US" sz="2400" dirty="0">
              <a:solidFill>
                <a:srgbClr val="FF0000"/>
              </a:solidFill>
            </a:endParaRPr>
          </a:p>
        </p:txBody>
      </p:sp>
      <p:graphicFrame>
        <p:nvGraphicFramePr>
          <p:cNvPr id="631814" name="Object 5"/>
          <p:cNvGraphicFramePr>
            <a:graphicFrameLocks noChangeAspect="1"/>
          </p:cNvGraphicFramePr>
          <p:nvPr/>
        </p:nvGraphicFramePr>
        <p:xfrm>
          <a:off x="228600" y="0"/>
          <a:ext cx="1865312" cy="1919288"/>
        </p:xfrm>
        <a:graphic>
          <a:graphicData uri="http://schemas.openxmlformats.org/presentationml/2006/ole">
            <p:oleObj spid="_x0000_s8197" name="Equation" r:id="rId7" imgW="863280" imgH="88884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608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608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318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318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608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608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68275" y="2133600"/>
          <a:ext cx="7450138" cy="1673225"/>
        </p:xfrm>
        <a:graphic>
          <a:graphicData uri="http://schemas.openxmlformats.org/presentationml/2006/ole">
            <p:oleObj spid="_x0000_s9218" name="Equation" r:id="rId3" imgW="3111480" imgH="698400" progId="Equation.DSMT4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0" y="3886200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Winner is Node 1,weights do not change( </a:t>
            </a:r>
            <a:r>
              <a:rPr lang="el-GR" sz="2800" dirty="0" smtClean="0">
                <a:latin typeface="Cambria"/>
              </a:rPr>
              <a:t>α</a:t>
            </a:r>
            <a:r>
              <a:rPr lang="en-US" sz="2800" dirty="0" smtClean="0">
                <a:latin typeface="Cambria"/>
              </a:rPr>
              <a:t> too small</a:t>
            </a:r>
            <a:r>
              <a:rPr lang="en-US" sz="2800" dirty="0" smtClean="0">
                <a:solidFill>
                  <a:srgbClr val="FF0000"/>
                </a:solidFill>
                <a:latin typeface="Cambria"/>
              </a:rPr>
              <a:t>)</a:t>
            </a:r>
            <a:r>
              <a:rPr lang="en-US" sz="2800" dirty="0" smtClean="0">
                <a:solidFill>
                  <a:srgbClr val="FF0000"/>
                </a:solidFill>
              </a:rPr>
              <a:t>, input 2 is in cluster 1</a:t>
            </a:r>
            <a:endParaRPr lang="en-US" sz="2800" dirty="0">
              <a:solidFill>
                <a:srgbClr val="FF0000"/>
              </a:solidFill>
            </a:endParaRPr>
          </a:p>
        </p:txBody>
      </p:sp>
      <p:graphicFrame>
        <p:nvGraphicFramePr>
          <p:cNvPr id="1124355" name="Object 5"/>
          <p:cNvGraphicFramePr>
            <a:graphicFrameLocks noChangeAspect="1"/>
          </p:cNvGraphicFramePr>
          <p:nvPr/>
        </p:nvGraphicFramePr>
        <p:xfrm>
          <a:off x="2443163" y="4724400"/>
          <a:ext cx="1866900" cy="1919288"/>
        </p:xfrm>
        <a:graphic>
          <a:graphicData uri="http://schemas.openxmlformats.org/presentationml/2006/ole">
            <p:oleObj spid="_x0000_s9219" name="Equation" r:id="rId4" imgW="863280" imgH="888840" progId="Equation.DSMT4">
              <p:embed/>
            </p:oleObj>
          </a:graphicData>
        </a:graphic>
      </p:graphicFrame>
      <p:pic>
        <p:nvPicPr>
          <p:cNvPr id="112435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96125" y="0"/>
            <a:ext cx="2047875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4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4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4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4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24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24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381000" y="3048000"/>
          <a:ext cx="7451725" cy="1673225"/>
        </p:xfrm>
        <a:graphic>
          <a:graphicData uri="http://schemas.openxmlformats.org/presentationml/2006/ole">
            <p:oleObj spid="_x0000_s10242" name="Equation" r:id="rId3" imgW="3111480" imgH="698400" progId="Equation.DSMT4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57200" y="5486400"/>
            <a:ext cx="6096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Winner is Node 2,weights do not change, </a:t>
            </a:r>
            <a:r>
              <a:rPr lang="en-US" sz="3200" dirty="0" smtClean="0">
                <a:solidFill>
                  <a:srgbClr val="FF0000"/>
                </a:solidFill>
              </a:rPr>
              <a:t>input 3 is in cluster 2</a:t>
            </a:r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11274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19400" y="533400"/>
            <a:ext cx="2047875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33860" name="Object 5"/>
          <p:cNvGraphicFramePr>
            <a:graphicFrameLocks noChangeAspect="1"/>
          </p:cNvGraphicFramePr>
          <p:nvPr/>
        </p:nvGraphicFramePr>
        <p:xfrm>
          <a:off x="228600" y="0"/>
          <a:ext cx="1865313" cy="1919288"/>
        </p:xfrm>
        <a:graphic>
          <a:graphicData uri="http://schemas.openxmlformats.org/presentationml/2006/ole">
            <p:oleObj spid="_x0000_s10243" name="Equation" r:id="rId5" imgW="863280" imgH="8888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38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38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74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7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71488" y="3429000"/>
          <a:ext cx="7361237" cy="1673225"/>
        </p:xfrm>
        <a:graphic>
          <a:graphicData uri="http://schemas.openxmlformats.org/presentationml/2006/ole">
            <p:oleObj spid="_x0000_s11266" name="Equation" r:id="rId3" imgW="3073320" imgH="698400" progId="Equation.DSMT4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57200" y="5486400"/>
            <a:ext cx="6096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Winner is Node 1,weights do not change, </a:t>
            </a:r>
            <a:r>
              <a:rPr lang="en-US" sz="3200" dirty="0" smtClean="0">
                <a:solidFill>
                  <a:srgbClr val="FF0000"/>
                </a:solidFill>
              </a:rPr>
              <a:t>input 4 is in cluster 1</a:t>
            </a:r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11284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" y="304800"/>
            <a:ext cx="2047875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34884" name="Object 5"/>
          <p:cNvGraphicFramePr>
            <a:graphicFrameLocks noChangeAspect="1"/>
          </p:cNvGraphicFramePr>
          <p:nvPr/>
        </p:nvGraphicFramePr>
        <p:xfrm>
          <a:off x="4724400" y="381000"/>
          <a:ext cx="1865313" cy="1919288"/>
        </p:xfrm>
        <a:graphic>
          <a:graphicData uri="http://schemas.openxmlformats.org/presentationml/2006/ole">
            <p:oleObj spid="_x0000_s11267" name="Equation" r:id="rId5" imgW="863280" imgH="8888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8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8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84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8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4876800"/>
            <a:ext cx="3810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Avg</a:t>
            </a:r>
            <a:r>
              <a:rPr lang="en-US" sz="2800" dirty="0" smtClean="0"/>
              <a:t> of vectors in c1 : 0,0,0.5,1</a:t>
            </a:r>
          </a:p>
          <a:p>
            <a:r>
              <a:rPr lang="en-US" sz="2800" dirty="0" err="1" smtClean="0"/>
              <a:t>Avg</a:t>
            </a:r>
            <a:r>
              <a:rPr lang="en-US" sz="2800" dirty="0" smtClean="0"/>
              <a:t> of vectors in c2 : 1,0.5,0,0</a:t>
            </a:r>
          </a:p>
          <a:p>
            <a:endParaRPr lang="en-US" sz="2800" dirty="0"/>
          </a:p>
        </p:txBody>
      </p:sp>
      <p:pic>
        <p:nvPicPr>
          <p:cNvPr id="9840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181" y="0"/>
            <a:ext cx="9125819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8406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3505200"/>
            <a:ext cx="3833566" cy="145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60888" y="990600"/>
            <a:ext cx="3383112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61155" name="Object 5"/>
          <p:cNvGraphicFramePr>
            <a:graphicFrameLocks noChangeAspect="1"/>
          </p:cNvGraphicFramePr>
          <p:nvPr/>
        </p:nvGraphicFramePr>
        <p:xfrm>
          <a:off x="5943600" y="3276600"/>
          <a:ext cx="1865313" cy="1919288"/>
        </p:xfrm>
        <a:graphic>
          <a:graphicData uri="http://schemas.openxmlformats.org/presentationml/2006/ole">
            <p:oleObj spid="_x0000_s12290" name="Equation" r:id="rId6" imgW="863280" imgH="8888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840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840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840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840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61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61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AutoShape 2" descr="Image result for Professor Teuvo Kohone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4148" name="AutoShape 4" descr="Image result for Professor Teuvo Kohone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4150" name="AutoShape 6" descr="Image result for Professor Teuvo Kohone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4152" name="Picture 8" descr="Image result for Professor Teuvo Kohone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4252299" cy="6858000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4191000" y="0"/>
            <a:ext cx="4953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/>
              <a:t> </a:t>
            </a:r>
            <a:r>
              <a:rPr lang="en-US" sz="2800" b="1" dirty="0" smtClean="0"/>
              <a:t>An interesting architecture based on </a:t>
            </a:r>
            <a:r>
              <a:rPr lang="en-US" sz="3600" b="1" dirty="0" smtClean="0">
                <a:solidFill>
                  <a:srgbClr val="FF0000"/>
                </a:solidFill>
              </a:rPr>
              <a:t>competitive learning process </a:t>
            </a:r>
            <a:r>
              <a:rPr lang="en-US" sz="2800" b="1" dirty="0" smtClean="0"/>
              <a:t>by</a:t>
            </a:r>
          </a:p>
          <a:p>
            <a:r>
              <a:rPr lang="en-US" sz="2800" b="1" dirty="0" smtClean="0"/>
              <a:t> </a:t>
            </a:r>
            <a:r>
              <a:rPr lang="en-US" sz="2800" b="1" i="1" dirty="0" smtClean="0">
                <a:solidFill>
                  <a:srgbClr val="FF0000"/>
                </a:solidFill>
              </a:rPr>
              <a:t>Finish Professor </a:t>
            </a:r>
            <a:r>
              <a:rPr lang="en-US" sz="2800" b="1" i="1" dirty="0" err="1" smtClean="0">
                <a:solidFill>
                  <a:srgbClr val="FF0000"/>
                </a:solidFill>
              </a:rPr>
              <a:t>Teuvo</a:t>
            </a:r>
            <a:r>
              <a:rPr lang="en-US" sz="2800" b="1" i="1" dirty="0" smtClean="0">
                <a:solidFill>
                  <a:srgbClr val="FF0000"/>
                </a:solidFill>
              </a:rPr>
              <a:t> </a:t>
            </a:r>
            <a:r>
              <a:rPr lang="en-US" sz="2800" b="1" i="1" dirty="0" err="1" smtClean="0">
                <a:solidFill>
                  <a:srgbClr val="FF0000"/>
                </a:solidFill>
              </a:rPr>
              <a:t>Kohonen</a:t>
            </a:r>
            <a:r>
              <a:rPr lang="en-US" sz="2800" b="1" dirty="0" smtClean="0"/>
              <a:t> [ </a:t>
            </a:r>
            <a:r>
              <a:rPr lang="en-US" sz="2800" b="1" i="1" dirty="0" smtClean="0"/>
              <a:t>Helsinki University of Technology, Laboratory of Computer and Information Science, Neural Network  Research centre</a:t>
            </a:r>
            <a:r>
              <a:rPr lang="en-US" sz="2800" b="1" dirty="0" smtClean="0"/>
              <a:t>, Finland ] introduced in 1990</a:t>
            </a:r>
            <a:endParaRPr lang="en-US" sz="2800" b="1" i="1" dirty="0" smtClean="0">
              <a:solidFill>
                <a:srgbClr val="FF0000"/>
              </a:solidFill>
            </a:endParaRPr>
          </a:p>
          <a:p>
            <a:r>
              <a:rPr lang="en-US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called  </a:t>
            </a:r>
          </a:p>
          <a:p>
            <a:endParaRPr lang="en-US" sz="2800" dirty="0" smtClean="0"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  <a:p>
            <a:r>
              <a:rPr lang="en-US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</a:t>
            </a:r>
            <a:r>
              <a:rPr 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SELF-ORGANIZING MAPS</a:t>
            </a:r>
            <a:endParaRPr lang="en-US" sz="2800" b="1" i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4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4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6976858-D88E-4550-8CC0-49F9A2BF0F1C}" type="datetime1">
              <a:rPr lang="en-US"/>
              <a:pPr>
                <a:defRPr/>
              </a:pPr>
              <a:t>2/28/2020</a:t>
            </a:fld>
            <a:endParaRPr lang="en-US"/>
          </a:p>
        </p:txBody>
      </p:sp>
      <p:sp>
        <p:nvSpPr>
          <p:cNvPr id="17411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3785A4-BA55-4154-8EFC-1AA1D42E5C54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122882" name="Rectangle 2"/>
          <p:cNvSpPr>
            <a:spLocks noChangeArrowheads="1"/>
          </p:cNvSpPr>
          <p:nvPr/>
        </p:nvSpPr>
        <p:spPr bwMode="auto">
          <a:xfrm>
            <a:off x="0" y="533400"/>
            <a:ext cx="9144000" cy="717119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385763" indent="-385763"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n"/>
              <a:defRPr/>
            </a:pPr>
            <a:r>
              <a:rPr 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In competitive learning, </a:t>
            </a:r>
            <a:r>
              <a:rPr 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neurons compete among themselves to be activated</a:t>
            </a:r>
            <a:r>
              <a:rPr lang="en-US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.</a:t>
            </a:r>
            <a:endParaRPr lang="en-US" sz="32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  <a:p>
            <a:pPr marL="385763" indent="-385763"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n"/>
              <a:defRPr/>
            </a:pPr>
            <a:r>
              <a:rPr 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While in </a:t>
            </a:r>
            <a:r>
              <a:rPr lang="en-US" sz="32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Hebbian</a:t>
            </a:r>
            <a:r>
              <a:rPr 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learning, </a:t>
            </a:r>
            <a:r>
              <a:rPr lang="en-US" sz="4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several output neurons  can be activated simultaneously</a:t>
            </a:r>
            <a:r>
              <a:rPr lang="en-US" sz="40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, in competitive learning, only </a:t>
            </a:r>
            <a:r>
              <a:rPr lang="en-US" sz="48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a single output neuron is active</a:t>
            </a:r>
            <a:r>
              <a:rPr lang="en-US" sz="4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</a:t>
            </a:r>
            <a:r>
              <a:rPr lang="en-US" sz="40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at     any time</a:t>
            </a:r>
            <a:r>
              <a:rPr lang="en-US" sz="4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.</a:t>
            </a:r>
            <a:endParaRPr lang="en-US" sz="3200" dirty="0"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  <a:p>
            <a:pPr marL="385763" indent="-385763"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n"/>
              <a:defRPr/>
            </a:pPr>
            <a:r>
              <a:rPr 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The output </a:t>
            </a:r>
            <a:r>
              <a:rPr 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neuron </a:t>
            </a:r>
            <a:r>
              <a:rPr 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that wins the “competition” is called the </a:t>
            </a:r>
            <a:r>
              <a:rPr lang="en-US" sz="32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winner-takes-all</a:t>
            </a:r>
            <a:r>
              <a:rPr lang="en-US" sz="3200" b="1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</a:t>
            </a:r>
            <a:r>
              <a:rPr 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neuron </a:t>
            </a:r>
            <a:r>
              <a:rPr lang="en-US" sz="3200" b="1" dirty="0" smtClean="0"/>
              <a:t>or simply the </a:t>
            </a:r>
            <a:r>
              <a:rPr lang="en-US" sz="3200" b="1" dirty="0" smtClean="0">
                <a:solidFill>
                  <a:srgbClr val="FF0000"/>
                </a:solidFill>
              </a:rPr>
              <a:t>winning neuron</a:t>
            </a:r>
            <a:r>
              <a:rPr lang="en-US" sz="3200" b="1" dirty="0" smtClean="0"/>
              <a:t>. </a:t>
            </a:r>
          </a:p>
          <a:p>
            <a:pPr marL="385763" indent="-385763"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n"/>
              <a:defRPr/>
            </a:pPr>
            <a:endParaRPr lang="en-US" sz="3200" dirty="0"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22883" name="Rectangle 3"/>
          <p:cNvSpPr>
            <a:spLocks noChangeArrowheads="1"/>
          </p:cNvSpPr>
          <p:nvPr/>
        </p:nvSpPr>
        <p:spPr bwMode="auto">
          <a:xfrm>
            <a:off x="2286000" y="0"/>
            <a:ext cx="4656137" cy="685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9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Competitive learning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8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8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8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8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28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28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28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28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2" grpId="0" build="p"/>
      <p:bldP spid="12288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2971800"/>
            <a:ext cx="9144000" cy="1143000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0"/>
              </a:spcBef>
              <a:defRPr/>
            </a:pP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SOM / KOHONEN MAPS</a:t>
            </a:r>
            <a:r>
              <a:rPr lang="en-US" sz="4000" b="1" dirty="0" smtClean="0"/>
              <a:t> combines</a:t>
            </a:r>
          </a:p>
          <a:p>
            <a:pPr>
              <a:spcBef>
                <a:spcPct val="0"/>
              </a:spcBef>
              <a:buFont typeface="Wingdings" pitchFamily="2" charset="2"/>
              <a:buChar char="§"/>
              <a:defRPr/>
            </a:pPr>
            <a:r>
              <a:rPr lang="en-US" sz="4000" b="1" dirty="0" smtClean="0"/>
              <a:t> </a:t>
            </a:r>
            <a:r>
              <a:rPr lang="en-US" sz="4000" b="1" dirty="0" smtClean="0">
                <a:solidFill>
                  <a:srgbClr val="FF0000"/>
                </a:solidFill>
              </a:rPr>
              <a:t>competitive learning </a:t>
            </a:r>
            <a:r>
              <a:rPr lang="en-US" sz="4000" b="1" dirty="0" smtClean="0"/>
              <a:t>with </a:t>
            </a:r>
          </a:p>
          <a:p>
            <a:pPr>
              <a:spcBef>
                <a:spcPct val="0"/>
              </a:spcBef>
              <a:buFont typeface="Wingdings" pitchFamily="2" charset="2"/>
              <a:buChar char="§"/>
              <a:defRPr/>
            </a:pPr>
            <a:r>
              <a:rPr lang="en-US" sz="4000" b="1" dirty="0" smtClean="0">
                <a:solidFill>
                  <a:srgbClr val="FF0000"/>
                </a:solidFill>
              </a:rPr>
              <a:t>topology preserving mapping , i.e.</a:t>
            </a:r>
            <a:endParaRPr lang="en-US" sz="4000" b="1" dirty="0" smtClean="0"/>
          </a:p>
          <a:p>
            <a:pPr>
              <a:spcBef>
                <a:spcPct val="0"/>
              </a:spcBef>
              <a:defRPr/>
            </a:pPr>
            <a:r>
              <a:rPr lang="en-US" sz="4800" b="1" i="1" dirty="0" smtClean="0">
                <a:solidFill>
                  <a:srgbClr val="FF0000"/>
                </a:solidFill>
                <a:latin typeface="Baskerville Old Face" pitchFamily="18" charset="0"/>
              </a:rPr>
              <a:t>Nearby input patterns should activate Nearby output units on the map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9144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err="1" smtClean="0"/>
              <a:t>Kohonen’s</a:t>
            </a:r>
            <a:r>
              <a:rPr lang="en-US" sz="3600" b="1" dirty="0" smtClean="0"/>
              <a:t> SOM is a widely-used ANN model based on the idea of </a:t>
            </a:r>
          </a:p>
          <a:p>
            <a:r>
              <a:rPr lang="en-US" sz="4800" b="1" dirty="0" smtClean="0">
                <a:solidFill>
                  <a:srgbClr val="FF0000"/>
                </a:solidFill>
              </a:rPr>
              <a:t>self-organized or unsupervised learning</a:t>
            </a:r>
            <a:endParaRPr lang="en-US" sz="3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3600" b="1" dirty="0" smtClean="0"/>
              <a:t>In a competitive neural network, the neurons ‘compete’ to be activated.</a:t>
            </a:r>
          </a:p>
          <a:p>
            <a:pPr>
              <a:buFont typeface="Wingdings" pitchFamily="2" charset="2"/>
              <a:buChar char="ü"/>
            </a:pPr>
            <a:endParaRPr lang="en-US" sz="3600" b="1" dirty="0" smtClean="0"/>
          </a:p>
          <a:p>
            <a:pPr>
              <a:buFont typeface="Wingdings" pitchFamily="2" charset="2"/>
              <a:buChar char="ü"/>
            </a:pPr>
            <a:r>
              <a:rPr lang="en-US" sz="3600" b="1" dirty="0" smtClean="0">
                <a:solidFill>
                  <a:srgbClr val="FF0000"/>
                </a:solidFill>
              </a:rPr>
              <a:t>Activation is a function of distance </a:t>
            </a:r>
            <a:r>
              <a:rPr lang="en-US" sz="3600" b="1" dirty="0" smtClean="0"/>
              <a:t>from a selected data point. </a:t>
            </a:r>
          </a:p>
          <a:p>
            <a:pPr>
              <a:buFont typeface="Wingdings" pitchFamily="2" charset="2"/>
              <a:buChar char="ü"/>
            </a:pPr>
            <a:endParaRPr lang="en-US" sz="3600" b="1" dirty="0" smtClean="0"/>
          </a:p>
          <a:p>
            <a:pPr>
              <a:buFont typeface="Wingdings" pitchFamily="2" charset="2"/>
              <a:buChar char="ü"/>
            </a:pPr>
            <a:r>
              <a:rPr lang="en-US" sz="3600" b="1" dirty="0" smtClean="0"/>
              <a:t>The neuron closest to the data point — that is, with the highest activation — </a:t>
            </a:r>
            <a:r>
              <a:rPr lang="en-US" sz="3600" b="1" dirty="0" smtClean="0">
                <a:solidFill>
                  <a:srgbClr val="FF0000"/>
                </a:solidFill>
              </a:rPr>
              <a:t>‘wins’, </a:t>
            </a:r>
            <a:r>
              <a:rPr lang="en-US" sz="3600" b="1" dirty="0" smtClean="0"/>
              <a:t>and is moved towards the data point, attracting some of its </a:t>
            </a:r>
            <a:r>
              <a:rPr lang="en-US" sz="3600" b="1" dirty="0" err="1" smtClean="0"/>
              <a:t>neighbourhood</a:t>
            </a:r>
            <a:r>
              <a:rPr lang="en-US" sz="3600" b="1" dirty="0" smtClean="0"/>
              <a:t>.</a:t>
            </a:r>
          </a:p>
          <a:p>
            <a:pPr>
              <a:buFont typeface="Wingdings" pitchFamily="2" charset="2"/>
              <a:buChar char="ü"/>
            </a:pPr>
            <a:endParaRPr lang="en-US" sz="3600" b="1" dirty="0" smtClean="0"/>
          </a:p>
          <a:p>
            <a:pPr>
              <a:buFont typeface="Wingdings" pitchFamily="2" charset="2"/>
              <a:buChar char="ü"/>
            </a:pPr>
            <a:r>
              <a:rPr lang="en-US" sz="3600" b="1" dirty="0" smtClean="0"/>
              <a:t> </a:t>
            </a:r>
            <a:r>
              <a:rPr lang="en-US" sz="3600" b="1" dirty="0" smtClean="0">
                <a:solidFill>
                  <a:srgbClr val="FF0000"/>
                </a:solidFill>
              </a:rPr>
              <a:t>competitiveness </a:t>
            </a:r>
            <a:r>
              <a:rPr lang="en-US" sz="3600" b="1" dirty="0" smtClean="0"/>
              <a:t>allows</a:t>
            </a:r>
            <a:r>
              <a:rPr lang="en-US" sz="3600" b="1" dirty="0" smtClean="0">
                <a:solidFill>
                  <a:srgbClr val="FF0000"/>
                </a:solidFill>
              </a:rPr>
              <a:t> learning topology</a:t>
            </a:r>
            <a:endParaRPr lang="en-US" sz="3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5922" name="Picture 2" descr="Iterative process of an SOM.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381000"/>
            <a:ext cx="9156994" cy="4495800"/>
          </a:xfrm>
          <a:prstGeom prst="rect">
            <a:avLst/>
          </a:prstGeom>
          <a:noFill/>
        </p:spPr>
      </p:pic>
      <p:pic>
        <p:nvPicPr>
          <p:cNvPr id="471042" name="Picture 2" descr="https://upload.wikimedia.org/wikipedia/commons/thumb/9/91/Somtraining.svg/1920px-Somtraining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114800"/>
            <a:ext cx="9144000" cy="2743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59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59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10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710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ChangeArrowheads="1"/>
          </p:cNvSpPr>
          <p:nvPr/>
        </p:nvSpPr>
        <p:spPr bwMode="auto">
          <a:xfrm>
            <a:off x="1066800" y="0"/>
            <a:ext cx="7151688" cy="6715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3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Feature-mapping </a:t>
            </a:r>
            <a:r>
              <a:rPr lang="en-US" sz="38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Kohonen</a:t>
            </a:r>
            <a:r>
              <a:rPr lang="en-US" sz="3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model</a:t>
            </a:r>
          </a:p>
        </p:txBody>
      </p:sp>
      <p:pic>
        <p:nvPicPr>
          <p:cNvPr id="24582" name="Picture 5" descr="Slide08-1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09600"/>
            <a:ext cx="8370887" cy="563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0" y="6211669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 smtClean="0"/>
              <a:t>it is a very useful technique for clustering analysis, and exploring data.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59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59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4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Kohonen Maps</a:t>
            </a:r>
          </a:p>
        </p:txBody>
      </p:sp>
      <p:grpSp>
        <p:nvGrpSpPr>
          <p:cNvPr id="2" name="Group 198"/>
          <p:cNvGrpSpPr>
            <a:grpSpLocks/>
          </p:cNvGrpSpPr>
          <p:nvPr/>
        </p:nvGrpSpPr>
        <p:grpSpPr bwMode="auto">
          <a:xfrm>
            <a:off x="1752600" y="1905000"/>
            <a:ext cx="5257800" cy="4114800"/>
            <a:chOff x="1104" y="1200"/>
            <a:chExt cx="3312" cy="2592"/>
          </a:xfrm>
        </p:grpSpPr>
        <p:sp>
          <p:nvSpPr>
            <p:cNvPr id="110596" name="Oval 4"/>
            <p:cNvSpPr>
              <a:spLocks noChangeArrowheads="1"/>
            </p:cNvSpPr>
            <p:nvPr/>
          </p:nvSpPr>
          <p:spPr bwMode="auto">
            <a:xfrm>
              <a:off x="1104" y="3504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597" name="Oval 12"/>
            <p:cNvSpPr>
              <a:spLocks noChangeArrowheads="1"/>
            </p:cNvSpPr>
            <p:nvPr/>
          </p:nvSpPr>
          <p:spPr bwMode="auto">
            <a:xfrm>
              <a:off x="1104" y="3024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598" name="Line 52"/>
            <p:cNvSpPr>
              <a:spLocks noChangeShapeType="1"/>
            </p:cNvSpPr>
            <p:nvPr/>
          </p:nvSpPr>
          <p:spPr bwMode="auto">
            <a:xfrm flipV="1">
              <a:off x="1248" y="33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599" name="Line 53"/>
            <p:cNvSpPr>
              <a:spLocks noChangeShapeType="1"/>
            </p:cNvSpPr>
            <p:nvPr/>
          </p:nvSpPr>
          <p:spPr bwMode="auto">
            <a:xfrm>
              <a:off x="1392" y="364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00" name="Line 54"/>
            <p:cNvSpPr>
              <a:spLocks noChangeShapeType="1"/>
            </p:cNvSpPr>
            <p:nvPr/>
          </p:nvSpPr>
          <p:spPr bwMode="auto">
            <a:xfrm>
              <a:off x="1392" y="316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01" name="Line 55"/>
            <p:cNvSpPr>
              <a:spLocks noChangeShapeType="1"/>
            </p:cNvSpPr>
            <p:nvPr/>
          </p:nvSpPr>
          <p:spPr bwMode="auto">
            <a:xfrm flipV="1">
              <a:off x="1248" y="288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02" name="Oval 56"/>
            <p:cNvSpPr>
              <a:spLocks noChangeArrowheads="1"/>
            </p:cNvSpPr>
            <p:nvPr/>
          </p:nvSpPr>
          <p:spPr bwMode="auto">
            <a:xfrm>
              <a:off x="1536" y="3504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03" name="Oval 57"/>
            <p:cNvSpPr>
              <a:spLocks noChangeArrowheads="1"/>
            </p:cNvSpPr>
            <p:nvPr/>
          </p:nvSpPr>
          <p:spPr bwMode="auto">
            <a:xfrm>
              <a:off x="1536" y="3024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04" name="Line 58"/>
            <p:cNvSpPr>
              <a:spLocks noChangeShapeType="1"/>
            </p:cNvSpPr>
            <p:nvPr/>
          </p:nvSpPr>
          <p:spPr bwMode="auto">
            <a:xfrm flipV="1">
              <a:off x="1680" y="33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05" name="Line 59"/>
            <p:cNvSpPr>
              <a:spLocks noChangeShapeType="1"/>
            </p:cNvSpPr>
            <p:nvPr/>
          </p:nvSpPr>
          <p:spPr bwMode="auto">
            <a:xfrm>
              <a:off x="1824" y="364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06" name="Line 60"/>
            <p:cNvSpPr>
              <a:spLocks noChangeShapeType="1"/>
            </p:cNvSpPr>
            <p:nvPr/>
          </p:nvSpPr>
          <p:spPr bwMode="auto">
            <a:xfrm>
              <a:off x="1824" y="316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07" name="Line 61"/>
            <p:cNvSpPr>
              <a:spLocks noChangeShapeType="1"/>
            </p:cNvSpPr>
            <p:nvPr/>
          </p:nvSpPr>
          <p:spPr bwMode="auto">
            <a:xfrm flipV="1">
              <a:off x="1680" y="288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08" name="Oval 62"/>
            <p:cNvSpPr>
              <a:spLocks noChangeArrowheads="1"/>
            </p:cNvSpPr>
            <p:nvPr/>
          </p:nvSpPr>
          <p:spPr bwMode="auto">
            <a:xfrm>
              <a:off x="1968" y="3504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09" name="Oval 63"/>
            <p:cNvSpPr>
              <a:spLocks noChangeArrowheads="1"/>
            </p:cNvSpPr>
            <p:nvPr/>
          </p:nvSpPr>
          <p:spPr bwMode="auto">
            <a:xfrm>
              <a:off x="1968" y="3024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10" name="Line 64"/>
            <p:cNvSpPr>
              <a:spLocks noChangeShapeType="1"/>
            </p:cNvSpPr>
            <p:nvPr/>
          </p:nvSpPr>
          <p:spPr bwMode="auto">
            <a:xfrm flipV="1">
              <a:off x="2112" y="33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11" name="Line 65"/>
            <p:cNvSpPr>
              <a:spLocks noChangeShapeType="1"/>
            </p:cNvSpPr>
            <p:nvPr/>
          </p:nvSpPr>
          <p:spPr bwMode="auto">
            <a:xfrm>
              <a:off x="2256" y="364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12" name="Line 66"/>
            <p:cNvSpPr>
              <a:spLocks noChangeShapeType="1"/>
            </p:cNvSpPr>
            <p:nvPr/>
          </p:nvSpPr>
          <p:spPr bwMode="auto">
            <a:xfrm>
              <a:off x="2256" y="316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13" name="Line 67"/>
            <p:cNvSpPr>
              <a:spLocks noChangeShapeType="1"/>
            </p:cNvSpPr>
            <p:nvPr/>
          </p:nvSpPr>
          <p:spPr bwMode="auto">
            <a:xfrm flipV="1">
              <a:off x="2112" y="288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14" name="Oval 68"/>
            <p:cNvSpPr>
              <a:spLocks noChangeArrowheads="1"/>
            </p:cNvSpPr>
            <p:nvPr/>
          </p:nvSpPr>
          <p:spPr bwMode="auto">
            <a:xfrm>
              <a:off x="2400" y="3504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15" name="Oval 69"/>
            <p:cNvSpPr>
              <a:spLocks noChangeArrowheads="1"/>
            </p:cNvSpPr>
            <p:nvPr/>
          </p:nvSpPr>
          <p:spPr bwMode="auto">
            <a:xfrm>
              <a:off x="2400" y="3024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16" name="Line 70"/>
            <p:cNvSpPr>
              <a:spLocks noChangeShapeType="1"/>
            </p:cNvSpPr>
            <p:nvPr/>
          </p:nvSpPr>
          <p:spPr bwMode="auto">
            <a:xfrm flipV="1">
              <a:off x="2544" y="33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17" name="Line 71"/>
            <p:cNvSpPr>
              <a:spLocks noChangeShapeType="1"/>
            </p:cNvSpPr>
            <p:nvPr/>
          </p:nvSpPr>
          <p:spPr bwMode="auto">
            <a:xfrm>
              <a:off x="2688" y="364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18" name="Line 72"/>
            <p:cNvSpPr>
              <a:spLocks noChangeShapeType="1"/>
            </p:cNvSpPr>
            <p:nvPr/>
          </p:nvSpPr>
          <p:spPr bwMode="auto">
            <a:xfrm>
              <a:off x="2688" y="316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19" name="Line 73"/>
            <p:cNvSpPr>
              <a:spLocks noChangeShapeType="1"/>
            </p:cNvSpPr>
            <p:nvPr/>
          </p:nvSpPr>
          <p:spPr bwMode="auto">
            <a:xfrm flipV="1">
              <a:off x="2544" y="288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20" name="Oval 86"/>
            <p:cNvSpPr>
              <a:spLocks noChangeArrowheads="1"/>
            </p:cNvSpPr>
            <p:nvPr/>
          </p:nvSpPr>
          <p:spPr bwMode="auto">
            <a:xfrm>
              <a:off x="2832" y="3504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21" name="Oval 87"/>
            <p:cNvSpPr>
              <a:spLocks noChangeArrowheads="1"/>
            </p:cNvSpPr>
            <p:nvPr/>
          </p:nvSpPr>
          <p:spPr bwMode="auto">
            <a:xfrm>
              <a:off x="2832" y="3024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22" name="Line 88"/>
            <p:cNvSpPr>
              <a:spLocks noChangeShapeType="1"/>
            </p:cNvSpPr>
            <p:nvPr/>
          </p:nvSpPr>
          <p:spPr bwMode="auto">
            <a:xfrm flipV="1">
              <a:off x="2976" y="33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23" name="Line 89"/>
            <p:cNvSpPr>
              <a:spLocks noChangeShapeType="1"/>
            </p:cNvSpPr>
            <p:nvPr/>
          </p:nvSpPr>
          <p:spPr bwMode="auto">
            <a:xfrm>
              <a:off x="3120" y="364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24" name="Line 90"/>
            <p:cNvSpPr>
              <a:spLocks noChangeShapeType="1"/>
            </p:cNvSpPr>
            <p:nvPr/>
          </p:nvSpPr>
          <p:spPr bwMode="auto">
            <a:xfrm>
              <a:off x="3120" y="316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25" name="Line 91"/>
            <p:cNvSpPr>
              <a:spLocks noChangeShapeType="1"/>
            </p:cNvSpPr>
            <p:nvPr/>
          </p:nvSpPr>
          <p:spPr bwMode="auto">
            <a:xfrm flipV="1">
              <a:off x="2976" y="288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26" name="Oval 92"/>
            <p:cNvSpPr>
              <a:spLocks noChangeArrowheads="1"/>
            </p:cNvSpPr>
            <p:nvPr/>
          </p:nvSpPr>
          <p:spPr bwMode="auto">
            <a:xfrm>
              <a:off x="3264" y="3504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27" name="Oval 93"/>
            <p:cNvSpPr>
              <a:spLocks noChangeArrowheads="1"/>
            </p:cNvSpPr>
            <p:nvPr/>
          </p:nvSpPr>
          <p:spPr bwMode="auto">
            <a:xfrm>
              <a:off x="3264" y="3024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28" name="Line 94"/>
            <p:cNvSpPr>
              <a:spLocks noChangeShapeType="1"/>
            </p:cNvSpPr>
            <p:nvPr/>
          </p:nvSpPr>
          <p:spPr bwMode="auto">
            <a:xfrm flipV="1">
              <a:off x="3408" y="33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29" name="Line 95"/>
            <p:cNvSpPr>
              <a:spLocks noChangeShapeType="1"/>
            </p:cNvSpPr>
            <p:nvPr/>
          </p:nvSpPr>
          <p:spPr bwMode="auto">
            <a:xfrm>
              <a:off x="3552" y="364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30" name="Line 96"/>
            <p:cNvSpPr>
              <a:spLocks noChangeShapeType="1"/>
            </p:cNvSpPr>
            <p:nvPr/>
          </p:nvSpPr>
          <p:spPr bwMode="auto">
            <a:xfrm>
              <a:off x="3552" y="316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31" name="Line 97"/>
            <p:cNvSpPr>
              <a:spLocks noChangeShapeType="1"/>
            </p:cNvSpPr>
            <p:nvPr/>
          </p:nvSpPr>
          <p:spPr bwMode="auto">
            <a:xfrm flipV="1">
              <a:off x="3408" y="288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32" name="Oval 98"/>
            <p:cNvSpPr>
              <a:spLocks noChangeArrowheads="1"/>
            </p:cNvSpPr>
            <p:nvPr/>
          </p:nvSpPr>
          <p:spPr bwMode="auto">
            <a:xfrm>
              <a:off x="3696" y="3504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33" name="Oval 99"/>
            <p:cNvSpPr>
              <a:spLocks noChangeArrowheads="1"/>
            </p:cNvSpPr>
            <p:nvPr/>
          </p:nvSpPr>
          <p:spPr bwMode="auto">
            <a:xfrm>
              <a:off x="3696" y="3024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34" name="Line 100"/>
            <p:cNvSpPr>
              <a:spLocks noChangeShapeType="1"/>
            </p:cNvSpPr>
            <p:nvPr/>
          </p:nvSpPr>
          <p:spPr bwMode="auto">
            <a:xfrm flipV="1">
              <a:off x="3840" y="33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35" name="Line 101"/>
            <p:cNvSpPr>
              <a:spLocks noChangeShapeType="1"/>
            </p:cNvSpPr>
            <p:nvPr/>
          </p:nvSpPr>
          <p:spPr bwMode="auto">
            <a:xfrm>
              <a:off x="3984" y="364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36" name="Line 102"/>
            <p:cNvSpPr>
              <a:spLocks noChangeShapeType="1"/>
            </p:cNvSpPr>
            <p:nvPr/>
          </p:nvSpPr>
          <p:spPr bwMode="auto">
            <a:xfrm>
              <a:off x="3984" y="316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37" name="Line 103"/>
            <p:cNvSpPr>
              <a:spLocks noChangeShapeType="1"/>
            </p:cNvSpPr>
            <p:nvPr/>
          </p:nvSpPr>
          <p:spPr bwMode="auto">
            <a:xfrm flipV="1">
              <a:off x="3840" y="288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38" name="Oval 104"/>
            <p:cNvSpPr>
              <a:spLocks noChangeArrowheads="1"/>
            </p:cNvSpPr>
            <p:nvPr/>
          </p:nvSpPr>
          <p:spPr bwMode="auto">
            <a:xfrm>
              <a:off x="4128" y="3504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39" name="Oval 105"/>
            <p:cNvSpPr>
              <a:spLocks noChangeArrowheads="1"/>
            </p:cNvSpPr>
            <p:nvPr/>
          </p:nvSpPr>
          <p:spPr bwMode="auto">
            <a:xfrm>
              <a:off x="4128" y="3024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40" name="Line 106"/>
            <p:cNvSpPr>
              <a:spLocks noChangeShapeType="1"/>
            </p:cNvSpPr>
            <p:nvPr/>
          </p:nvSpPr>
          <p:spPr bwMode="auto">
            <a:xfrm flipV="1">
              <a:off x="4272" y="33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41" name="Line 109"/>
            <p:cNvSpPr>
              <a:spLocks noChangeShapeType="1"/>
            </p:cNvSpPr>
            <p:nvPr/>
          </p:nvSpPr>
          <p:spPr bwMode="auto">
            <a:xfrm flipV="1">
              <a:off x="4272" y="288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42" name="Oval 110"/>
            <p:cNvSpPr>
              <a:spLocks noChangeArrowheads="1"/>
            </p:cNvSpPr>
            <p:nvPr/>
          </p:nvSpPr>
          <p:spPr bwMode="auto">
            <a:xfrm>
              <a:off x="1104" y="2592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43" name="Oval 111"/>
            <p:cNvSpPr>
              <a:spLocks noChangeArrowheads="1"/>
            </p:cNvSpPr>
            <p:nvPr/>
          </p:nvSpPr>
          <p:spPr bwMode="auto">
            <a:xfrm>
              <a:off x="1104" y="2112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44" name="Line 112"/>
            <p:cNvSpPr>
              <a:spLocks noChangeShapeType="1"/>
            </p:cNvSpPr>
            <p:nvPr/>
          </p:nvSpPr>
          <p:spPr bwMode="auto">
            <a:xfrm flipV="1">
              <a:off x="1248" y="240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45" name="Line 113"/>
            <p:cNvSpPr>
              <a:spLocks noChangeShapeType="1"/>
            </p:cNvSpPr>
            <p:nvPr/>
          </p:nvSpPr>
          <p:spPr bwMode="auto">
            <a:xfrm>
              <a:off x="1392" y="273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46" name="Line 114"/>
            <p:cNvSpPr>
              <a:spLocks noChangeShapeType="1"/>
            </p:cNvSpPr>
            <p:nvPr/>
          </p:nvSpPr>
          <p:spPr bwMode="auto">
            <a:xfrm>
              <a:off x="1392" y="225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47" name="Line 115"/>
            <p:cNvSpPr>
              <a:spLocks noChangeShapeType="1"/>
            </p:cNvSpPr>
            <p:nvPr/>
          </p:nvSpPr>
          <p:spPr bwMode="auto">
            <a:xfrm flipV="1">
              <a:off x="1248" y="196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48" name="Oval 116"/>
            <p:cNvSpPr>
              <a:spLocks noChangeArrowheads="1"/>
            </p:cNvSpPr>
            <p:nvPr/>
          </p:nvSpPr>
          <p:spPr bwMode="auto">
            <a:xfrm>
              <a:off x="1536" y="2592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49" name="Oval 117"/>
            <p:cNvSpPr>
              <a:spLocks noChangeArrowheads="1"/>
            </p:cNvSpPr>
            <p:nvPr/>
          </p:nvSpPr>
          <p:spPr bwMode="auto">
            <a:xfrm>
              <a:off x="1536" y="2112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50" name="Line 118"/>
            <p:cNvSpPr>
              <a:spLocks noChangeShapeType="1"/>
            </p:cNvSpPr>
            <p:nvPr/>
          </p:nvSpPr>
          <p:spPr bwMode="auto">
            <a:xfrm flipV="1">
              <a:off x="1680" y="240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51" name="Line 119"/>
            <p:cNvSpPr>
              <a:spLocks noChangeShapeType="1"/>
            </p:cNvSpPr>
            <p:nvPr/>
          </p:nvSpPr>
          <p:spPr bwMode="auto">
            <a:xfrm>
              <a:off x="1824" y="273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52" name="Line 120"/>
            <p:cNvSpPr>
              <a:spLocks noChangeShapeType="1"/>
            </p:cNvSpPr>
            <p:nvPr/>
          </p:nvSpPr>
          <p:spPr bwMode="auto">
            <a:xfrm>
              <a:off x="1824" y="225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53" name="Line 121"/>
            <p:cNvSpPr>
              <a:spLocks noChangeShapeType="1"/>
            </p:cNvSpPr>
            <p:nvPr/>
          </p:nvSpPr>
          <p:spPr bwMode="auto">
            <a:xfrm flipV="1">
              <a:off x="1680" y="196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54" name="Oval 122"/>
            <p:cNvSpPr>
              <a:spLocks noChangeArrowheads="1"/>
            </p:cNvSpPr>
            <p:nvPr/>
          </p:nvSpPr>
          <p:spPr bwMode="auto">
            <a:xfrm>
              <a:off x="1968" y="2592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55" name="Oval 123"/>
            <p:cNvSpPr>
              <a:spLocks noChangeArrowheads="1"/>
            </p:cNvSpPr>
            <p:nvPr/>
          </p:nvSpPr>
          <p:spPr bwMode="auto">
            <a:xfrm>
              <a:off x="1968" y="2112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56" name="Line 124"/>
            <p:cNvSpPr>
              <a:spLocks noChangeShapeType="1"/>
            </p:cNvSpPr>
            <p:nvPr/>
          </p:nvSpPr>
          <p:spPr bwMode="auto">
            <a:xfrm flipV="1">
              <a:off x="2112" y="240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57" name="Line 125"/>
            <p:cNvSpPr>
              <a:spLocks noChangeShapeType="1"/>
            </p:cNvSpPr>
            <p:nvPr/>
          </p:nvSpPr>
          <p:spPr bwMode="auto">
            <a:xfrm>
              <a:off x="2256" y="273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58" name="Line 126"/>
            <p:cNvSpPr>
              <a:spLocks noChangeShapeType="1"/>
            </p:cNvSpPr>
            <p:nvPr/>
          </p:nvSpPr>
          <p:spPr bwMode="auto">
            <a:xfrm>
              <a:off x="2256" y="225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59" name="Line 127"/>
            <p:cNvSpPr>
              <a:spLocks noChangeShapeType="1"/>
            </p:cNvSpPr>
            <p:nvPr/>
          </p:nvSpPr>
          <p:spPr bwMode="auto">
            <a:xfrm flipV="1">
              <a:off x="2112" y="196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60" name="Oval 128"/>
            <p:cNvSpPr>
              <a:spLocks noChangeArrowheads="1"/>
            </p:cNvSpPr>
            <p:nvPr/>
          </p:nvSpPr>
          <p:spPr bwMode="auto">
            <a:xfrm>
              <a:off x="2400" y="2592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61" name="Oval 129"/>
            <p:cNvSpPr>
              <a:spLocks noChangeArrowheads="1"/>
            </p:cNvSpPr>
            <p:nvPr/>
          </p:nvSpPr>
          <p:spPr bwMode="auto">
            <a:xfrm>
              <a:off x="2400" y="2112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62" name="Line 130"/>
            <p:cNvSpPr>
              <a:spLocks noChangeShapeType="1"/>
            </p:cNvSpPr>
            <p:nvPr/>
          </p:nvSpPr>
          <p:spPr bwMode="auto">
            <a:xfrm flipV="1">
              <a:off x="2544" y="240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63" name="Line 131"/>
            <p:cNvSpPr>
              <a:spLocks noChangeShapeType="1"/>
            </p:cNvSpPr>
            <p:nvPr/>
          </p:nvSpPr>
          <p:spPr bwMode="auto">
            <a:xfrm>
              <a:off x="2688" y="273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64" name="Line 132"/>
            <p:cNvSpPr>
              <a:spLocks noChangeShapeType="1"/>
            </p:cNvSpPr>
            <p:nvPr/>
          </p:nvSpPr>
          <p:spPr bwMode="auto">
            <a:xfrm>
              <a:off x="2688" y="225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65" name="Line 133"/>
            <p:cNvSpPr>
              <a:spLocks noChangeShapeType="1"/>
            </p:cNvSpPr>
            <p:nvPr/>
          </p:nvSpPr>
          <p:spPr bwMode="auto">
            <a:xfrm flipV="1">
              <a:off x="2544" y="196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66" name="Oval 134"/>
            <p:cNvSpPr>
              <a:spLocks noChangeArrowheads="1"/>
            </p:cNvSpPr>
            <p:nvPr/>
          </p:nvSpPr>
          <p:spPr bwMode="auto">
            <a:xfrm>
              <a:off x="2832" y="2592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67" name="Oval 135"/>
            <p:cNvSpPr>
              <a:spLocks noChangeArrowheads="1"/>
            </p:cNvSpPr>
            <p:nvPr/>
          </p:nvSpPr>
          <p:spPr bwMode="auto">
            <a:xfrm>
              <a:off x="2832" y="2112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68" name="Line 136"/>
            <p:cNvSpPr>
              <a:spLocks noChangeShapeType="1"/>
            </p:cNvSpPr>
            <p:nvPr/>
          </p:nvSpPr>
          <p:spPr bwMode="auto">
            <a:xfrm flipV="1">
              <a:off x="2976" y="240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69" name="Line 137"/>
            <p:cNvSpPr>
              <a:spLocks noChangeShapeType="1"/>
            </p:cNvSpPr>
            <p:nvPr/>
          </p:nvSpPr>
          <p:spPr bwMode="auto">
            <a:xfrm>
              <a:off x="3120" y="273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70" name="Line 138"/>
            <p:cNvSpPr>
              <a:spLocks noChangeShapeType="1"/>
            </p:cNvSpPr>
            <p:nvPr/>
          </p:nvSpPr>
          <p:spPr bwMode="auto">
            <a:xfrm>
              <a:off x="3120" y="225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71" name="Line 139"/>
            <p:cNvSpPr>
              <a:spLocks noChangeShapeType="1"/>
            </p:cNvSpPr>
            <p:nvPr/>
          </p:nvSpPr>
          <p:spPr bwMode="auto">
            <a:xfrm flipV="1">
              <a:off x="2976" y="196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72" name="Oval 140"/>
            <p:cNvSpPr>
              <a:spLocks noChangeArrowheads="1"/>
            </p:cNvSpPr>
            <p:nvPr/>
          </p:nvSpPr>
          <p:spPr bwMode="auto">
            <a:xfrm>
              <a:off x="3264" y="2592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73" name="Oval 141"/>
            <p:cNvSpPr>
              <a:spLocks noChangeArrowheads="1"/>
            </p:cNvSpPr>
            <p:nvPr/>
          </p:nvSpPr>
          <p:spPr bwMode="auto">
            <a:xfrm>
              <a:off x="3264" y="2112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74" name="Line 142"/>
            <p:cNvSpPr>
              <a:spLocks noChangeShapeType="1"/>
            </p:cNvSpPr>
            <p:nvPr/>
          </p:nvSpPr>
          <p:spPr bwMode="auto">
            <a:xfrm flipV="1">
              <a:off x="3408" y="240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75" name="Line 143"/>
            <p:cNvSpPr>
              <a:spLocks noChangeShapeType="1"/>
            </p:cNvSpPr>
            <p:nvPr/>
          </p:nvSpPr>
          <p:spPr bwMode="auto">
            <a:xfrm>
              <a:off x="3552" y="273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76" name="Line 144"/>
            <p:cNvSpPr>
              <a:spLocks noChangeShapeType="1"/>
            </p:cNvSpPr>
            <p:nvPr/>
          </p:nvSpPr>
          <p:spPr bwMode="auto">
            <a:xfrm>
              <a:off x="3552" y="225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77" name="Line 145"/>
            <p:cNvSpPr>
              <a:spLocks noChangeShapeType="1"/>
            </p:cNvSpPr>
            <p:nvPr/>
          </p:nvSpPr>
          <p:spPr bwMode="auto">
            <a:xfrm flipV="1">
              <a:off x="3408" y="196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78" name="Oval 146"/>
            <p:cNvSpPr>
              <a:spLocks noChangeArrowheads="1"/>
            </p:cNvSpPr>
            <p:nvPr/>
          </p:nvSpPr>
          <p:spPr bwMode="auto">
            <a:xfrm>
              <a:off x="3696" y="2592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79" name="Oval 147"/>
            <p:cNvSpPr>
              <a:spLocks noChangeArrowheads="1"/>
            </p:cNvSpPr>
            <p:nvPr/>
          </p:nvSpPr>
          <p:spPr bwMode="auto">
            <a:xfrm>
              <a:off x="3696" y="2112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80" name="Line 148"/>
            <p:cNvSpPr>
              <a:spLocks noChangeShapeType="1"/>
            </p:cNvSpPr>
            <p:nvPr/>
          </p:nvSpPr>
          <p:spPr bwMode="auto">
            <a:xfrm flipV="1">
              <a:off x="3840" y="240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81" name="Line 149"/>
            <p:cNvSpPr>
              <a:spLocks noChangeShapeType="1"/>
            </p:cNvSpPr>
            <p:nvPr/>
          </p:nvSpPr>
          <p:spPr bwMode="auto">
            <a:xfrm>
              <a:off x="3984" y="273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82" name="Line 150"/>
            <p:cNvSpPr>
              <a:spLocks noChangeShapeType="1"/>
            </p:cNvSpPr>
            <p:nvPr/>
          </p:nvSpPr>
          <p:spPr bwMode="auto">
            <a:xfrm>
              <a:off x="3984" y="225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83" name="Line 151"/>
            <p:cNvSpPr>
              <a:spLocks noChangeShapeType="1"/>
            </p:cNvSpPr>
            <p:nvPr/>
          </p:nvSpPr>
          <p:spPr bwMode="auto">
            <a:xfrm flipV="1">
              <a:off x="3840" y="196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84" name="Oval 152"/>
            <p:cNvSpPr>
              <a:spLocks noChangeArrowheads="1"/>
            </p:cNvSpPr>
            <p:nvPr/>
          </p:nvSpPr>
          <p:spPr bwMode="auto">
            <a:xfrm>
              <a:off x="4128" y="2592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85" name="Oval 153"/>
            <p:cNvSpPr>
              <a:spLocks noChangeArrowheads="1"/>
            </p:cNvSpPr>
            <p:nvPr/>
          </p:nvSpPr>
          <p:spPr bwMode="auto">
            <a:xfrm>
              <a:off x="4128" y="2112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86" name="Line 154"/>
            <p:cNvSpPr>
              <a:spLocks noChangeShapeType="1"/>
            </p:cNvSpPr>
            <p:nvPr/>
          </p:nvSpPr>
          <p:spPr bwMode="auto">
            <a:xfrm flipV="1">
              <a:off x="4272" y="240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87" name="Line 157"/>
            <p:cNvSpPr>
              <a:spLocks noChangeShapeType="1"/>
            </p:cNvSpPr>
            <p:nvPr/>
          </p:nvSpPr>
          <p:spPr bwMode="auto">
            <a:xfrm flipV="1">
              <a:off x="4272" y="196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88" name="Oval 158"/>
            <p:cNvSpPr>
              <a:spLocks noChangeArrowheads="1"/>
            </p:cNvSpPr>
            <p:nvPr/>
          </p:nvSpPr>
          <p:spPr bwMode="auto">
            <a:xfrm>
              <a:off x="1104" y="168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89" name="Oval 159"/>
            <p:cNvSpPr>
              <a:spLocks noChangeArrowheads="1"/>
            </p:cNvSpPr>
            <p:nvPr/>
          </p:nvSpPr>
          <p:spPr bwMode="auto">
            <a:xfrm>
              <a:off x="1104" y="120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90" name="Line 160"/>
            <p:cNvSpPr>
              <a:spLocks noChangeShapeType="1"/>
            </p:cNvSpPr>
            <p:nvPr/>
          </p:nvSpPr>
          <p:spPr bwMode="auto">
            <a:xfrm flipV="1">
              <a:off x="1248" y="148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91" name="Line 161"/>
            <p:cNvSpPr>
              <a:spLocks noChangeShapeType="1"/>
            </p:cNvSpPr>
            <p:nvPr/>
          </p:nvSpPr>
          <p:spPr bwMode="auto">
            <a:xfrm>
              <a:off x="1392" y="182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92" name="Line 162"/>
            <p:cNvSpPr>
              <a:spLocks noChangeShapeType="1"/>
            </p:cNvSpPr>
            <p:nvPr/>
          </p:nvSpPr>
          <p:spPr bwMode="auto">
            <a:xfrm>
              <a:off x="1392" y="134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93" name="Oval 163"/>
            <p:cNvSpPr>
              <a:spLocks noChangeArrowheads="1"/>
            </p:cNvSpPr>
            <p:nvPr/>
          </p:nvSpPr>
          <p:spPr bwMode="auto">
            <a:xfrm>
              <a:off x="1536" y="168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94" name="Oval 164"/>
            <p:cNvSpPr>
              <a:spLocks noChangeArrowheads="1"/>
            </p:cNvSpPr>
            <p:nvPr/>
          </p:nvSpPr>
          <p:spPr bwMode="auto">
            <a:xfrm>
              <a:off x="1536" y="120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95" name="Line 165"/>
            <p:cNvSpPr>
              <a:spLocks noChangeShapeType="1"/>
            </p:cNvSpPr>
            <p:nvPr/>
          </p:nvSpPr>
          <p:spPr bwMode="auto">
            <a:xfrm flipV="1">
              <a:off x="1680" y="148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96" name="Line 166"/>
            <p:cNvSpPr>
              <a:spLocks noChangeShapeType="1"/>
            </p:cNvSpPr>
            <p:nvPr/>
          </p:nvSpPr>
          <p:spPr bwMode="auto">
            <a:xfrm>
              <a:off x="1824" y="182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97" name="Line 167"/>
            <p:cNvSpPr>
              <a:spLocks noChangeShapeType="1"/>
            </p:cNvSpPr>
            <p:nvPr/>
          </p:nvSpPr>
          <p:spPr bwMode="auto">
            <a:xfrm>
              <a:off x="1824" y="134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98" name="Oval 168"/>
            <p:cNvSpPr>
              <a:spLocks noChangeArrowheads="1"/>
            </p:cNvSpPr>
            <p:nvPr/>
          </p:nvSpPr>
          <p:spPr bwMode="auto">
            <a:xfrm>
              <a:off x="1968" y="168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99" name="Oval 169"/>
            <p:cNvSpPr>
              <a:spLocks noChangeArrowheads="1"/>
            </p:cNvSpPr>
            <p:nvPr/>
          </p:nvSpPr>
          <p:spPr bwMode="auto">
            <a:xfrm>
              <a:off x="1968" y="120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00" name="Line 170"/>
            <p:cNvSpPr>
              <a:spLocks noChangeShapeType="1"/>
            </p:cNvSpPr>
            <p:nvPr/>
          </p:nvSpPr>
          <p:spPr bwMode="auto">
            <a:xfrm flipV="1">
              <a:off x="2112" y="148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01" name="Line 171"/>
            <p:cNvSpPr>
              <a:spLocks noChangeShapeType="1"/>
            </p:cNvSpPr>
            <p:nvPr/>
          </p:nvSpPr>
          <p:spPr bwMode="auto">
            <a:xfrm>
              <a:off x="2256" y="182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02" name="Line 172"/>
            <p:cNvSpPr>
              <a:spLocks noChangeShapeType="1"/>
            </p:cNvSpPr>
            <p:nvPr/>
          </p:nvSpPr>
          <p:spPr bwMode="auto">
            <a:xfrm>
              <a:off x="2256" y="134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03" name="Oval 173"/>
            <p:cNvSpPr>
              <a:spLocks noChangeArrowheads="1"/>
            </p:cNvSpPr>
            <p:nvPr/>
          </p:nvSpPr>
          <p:spPr bwMode="auto">
            <a:xfrm>
              <a:off x="2400" y="168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04" name="Oval 174"/>
            <p:cNvSpPr>
              <a:spLocks noChangeArrowheads="1"/>
            </p:cNvSpPr>
            <p:nvPr/>
          </p:nvSpPr>
          <p:spPr bwMode="auto">
            <a:xfrm>
              <a:off x="2400" y="120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05" name="Line 175"/>
            <p:cNvSpPr>
              <a:spLocks noChangeShapeType="1"/>
            </p:cNvSpPr>
            <p:nvPr/>
          </p:nvSpPr>
          <p:spPr bwMode="auto">
            <a:xfrm flipV="1">
              <a:off x="2544" y="148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06" name="Line 176"/>
            <p:cNvSpPr>
              <a:spLocks noChangeShapeType="1"/>
            </p:cNvSpPr>
            <p:nvPr/>
          </p:nvSpPr>
          <p:spPr bwMode="auto">
            <a:xfrm>
              <a:off x="2688" y="182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07" name="Line 177"/>
            <p:cNvSpPr>
              <a:spLocks noChangeShapeType="1"/>
            </p:cNvSpPr>
            <p:nvPr/>
          </p:nvSpPr>
          <p:spPr bwMode="auto">
            <a:xfrm>
              <a:off x="2688" y="134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08" name="Oval 178"/>
            <p:cNvSpPr>
              <a:spLocks noChangeArrowheads="1"/>
            </p:cNvSpPr>
            <p:nvPr/>
          </p:nvSpPr>
          <p:spPr bwMode="auto">
            <a:xfrm>
              <a:off x="2832" y="168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09" name="Oval 179"/>
            <p:cNvSpPr>
              <a:spLocks noChangeArrowheads="1"/>
            </p:cNvSpPr>
            <p:nvPr/>
          </p:nvSpPr>
          <p:spPr bwMode="auto">
            <a:xfrm>
              <a:off x="2832" y="120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10" name="Line 180"/>
            <p:cNvSpPr>
              <a:spLocks noChangeShapeType="1"/>
            </p:cNvSpPr>
            <p:nvPr/>
          </p:nvSpPr>
          <p:spPr bwMode="auto">
            <a:xfrm flipV="1">
              <a:off x="2976" y="148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11" name="Line 181"/>
            <p:cNvSpPr>
              <a:spLocks noChangeShapeType="1"/>
            </p:cNvSpPr>
            <p:nvPr/>
          </p:nvSpPr>
          <p:spPr bwMode="auto">
            <a:xfrm>
              <a:off x="3120" y="182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12" name="Line 182"/>
            <p:cNvSpPr>
              <a:spLocks noChangeShapeType="1"/>
            </p:cNvSpPr>
            <p:nvPr/>
          </p:nvSpPr>
          <p:spPr bwMode="auto">
            <a:xfrm>
              <a:off x="3120" y="134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13" name="Oval 183"/>
            <p:cNvSpPr>
              <a:spLocks noChangeArrowheads="1"/>
            </p:cNvSpPr>
            <p:nvPr/>
          </p:nvSpPr>
          <p:spPr bwMode="auto">
            <a:xfrm>
              <a:off x="3264" y="168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14" name="Oval 184"/>
            <p:cNvSpPr>
              <a:spLocks noChangeArrowheads="1"/>
            </p:cNvSpPr>
            <p:nvPr/>
          </p:nvSpPr>
          <p:spPr bwMode="auto">
            <a:xfrm>
              <a:off x="3264" y="120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15" name="Line 185"/>
            <p:cNvSpPr>
              <a:spLocks noChangeShapeType="1"/>
            </p:cNvSpPr>
            <p:nvPr/>
          </p:nvSpPr>
          <p:spPr bwMode="auto">
            <a:xfrm flipV="1">
              <a:off x="3408" y="148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16" name="Line 186"/>
            <p:cNvSpPr>
              <a:spLocks noChangeShapeType="1"/>
            </p:cNvSpPr>
            <p:nvPr/>
          </p:nvSpPr>
          <p:spPr bwMode="auto">
            <a:xfrm>
              <a:off x="3552" y="182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17" name="Line 187"/>
            <p:cNvSpPr>
              <a:spLocks noChangeShapeType="1"/>
            </p:cNvSpPr>
            <p:nvPr/>
          </p:nvSpPr>
          <p:spPr bwMode="auto">
            <a:xfrm>
              <a:off x="3552" y="134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18" name="Oval 188"/>
            <p:cNvSpPr>
              <a:spLocks noChangeArrowheads="1"/>
            </p:cNvSpPr>
            <p:nvPr/>
          </p:nvSpPr>
          <p:spPr bwMode="auto">
            <a:xfrm>
              <a:off x="3696" y="168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19" name="Oval 189"/>
            <p:cNvSpPr>
              <a:spLocks noChangeArrowheads="1"/>
            </p:cNvSpPr>
            <p:nvPr/>
          </p:nvSpPr>
          <p:spPr bwMode="auto">
            <a:xfrm>
              <a:off x="3696" y="120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20" name="Line 190"/>
            <p:cNvSpPr>
              <a:spLocks noChangeShapeType="1"/>
            </p:cNvSpPr>
            <p:nvPr/>
          </p:nvSpPr>
          <p:spPr bwMode="auto">
            <a:xfrm flipV="1">
              <a:off x="3840" y="148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21" name="Line 191"/>
            <p:cNvSpPr>
              <a:spLocks noChangeShapeType="1"/>
            </p:cNvSpPr>
            <p:nvPr/>
          </p:nvSpPr>
          <p:spPr bwMode="auto">
            <a:xfrm>
              <a:off x="3984" y="182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22" name="Line 192"/>
            <p:cNvSpPr>
              <a:spLocks noChangeShapeType="1"/>
            </p:cNvSpPr>
            <p:nvPr/>
          </p:nvSpPr>
          <p:spPr bwMode="auto">
            <a:xfrm>
              <a:off x="3984" y="134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23" name="Oval 193"/>
            <p:cNvSpPr>
              <a:spLocks noChangeArrowheads="1"/>
            </p:cNvSpPr>
            <p:nvPr/>
          </p:nvSpPr>
          <p:spPr bwMode="auto">
            <a:xfrm>
              <a:off x="4128" y="168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24" name="Oval 194"/>
            <p:cNvSpPr>
              <a:spLocks noChangeArrowheads="1"/>
            </p:cNvSpPr>
            <p:nvPr/>
          </p:nvSpPr>
          <p:spPr bwMode="auto">
            <a:xfrm>
              <a:off x="4128" y="120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25" name="Line 195"/>
            <p:cNvSpPr>
              <a:spLocks noChangeShapeType="1"/>
            </p:cNvSpPr>
            <p:nvPr/>
          </p:nvSpPr>
          <p:spPr bwMode="auto">
            <a:xfrm flipV="1">
              <a:off x="4272" y="148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666</Words>
  <Application>Microsoft Office PowerPoint</Application>
  <PresentationFormat>On-screen Show (4:3)</PresentationFormat>
  <Paragraphs>88</Paragraphs>
  <Slides>29</Slides>
  <Notes>0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1" baseType="lpstr">
      <vt:lpstr>Office Theme</vt:lpstr>
      <vt:lpstr>Equation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Kohonen Maps</vt:lpstr>
      <vt:lpstr>Kohonen Maps</vt:lpstr>
      <vt:lpstr>Kohonen Maps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prof. surekha bhanot</dc:creator>
  <cp:lastModifiedBy>prof. surekha bhanot</cp:lastModifiedBy>
  <cp:revision>1</cp:revision>
  <dcterms:created xsi:type="dcterms:W3CDTF">2006-08-16T00:00:00Z</dcterms:created>
  <dcterms:modified xsi:type="dcterms:W3CDTF">2020-02-28T14:13:30Z</dcterms:modified>
</cp:coreProperties>
</file>