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5CEDD-DA19-4C48-9BCF-C17345AC0273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C0432-6669-46B2-BFCB-EB73AB646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6400" cy="31638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41863" cy="34305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5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3E35F5-4A54-444D-9660-27BD8558BB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o.techtarget.com/r/116987387/22603358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4294967295"/>
          </p:nvPr>
        </p:nvSpPr>
        <p:spPr>
          <a:xfrm>
            <a:off x="0" y="1676400"/>
            <a:ext cx="9144000" cy="4525963"/>
          </a:xfrm>
        </p:spPr>
        <p:txBody>
          <a:bodyPr/>
          <a:lstStyle/>
          <a:p>
            <a:r>
              <a:rPr lang="en-US" sz="6000" smtClean="0"/>
              <a:t>SOFT  COMPUTING</a:t>
            </a:r>
          </a:p>
          <a:p>
            <a:r>
              <a:rPr lang="en-US" sz="6000" smtClean="0"/>
              <a:t>INTRODUCTION - ANNs &amp; THEIR APPLICATIONS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6000" b="1" smtClean="0">
                <a:solidFill>
                  <a:srgbClr val="FF0000"/>
                </a:solidFill>
              </a:rPr>
              <a:t>CLASSIFICATION OF LEARNING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332038"/>
            <a:ext cx="9144000" cy="4525962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sz="6600" b="1" smtClean="0"/>
              <a:t>Supervised learning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6600" b="1" smtClean="0"/>
              <a:t>Unsupervised learning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6600" b="1" smtClean="0"/>
              <a:t>Reinforcement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3048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Supervised Learning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144000" cy="4525963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Training pair = [input vector, target vector]</a:t>
            </a:r>
          </a:p>
          <a:p>
            <a:pPr eaLnBrk="1" hangingPunct="1"/>
            <a:r>
              <a:rPr lang="en-US" b="1" smtClean="0"/>
              <a:t>Error changes  </a:t>
            </a:r>
            <a:r>
              <a:rPr lang="en-US" b="1" smtClean="0">
                <a:solidFill>
                  <a:srgbClr val="FF0000"/>
                </a:solidFill>
              </a:rPr>
              <a:t>Model parameters [?]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pic>
        <p:nvPicPr>
          <p:cNvPr id="1234946" name="Picture 2"/>
          <p:cNvPicPr>
            <a:picLocks noChangeAspect="1" noChangeArrowheads="1"/>
          </p:cNvPicPr>
          <p:nvPr/>
        </p:nvPicPr>
        <p:blipFill>
          <a:blip r:embed="rId2" cstate="print">
            <a:lum bright="-22000" contrast="-22000"/>
          </a:blip>
          <a:srcRect/>
          <a:stretch>
            <a:fillRect/>
          </a:stretch>
        </p:blipFill>
        <p:spPr bwMode="auto">
          <a:xfrm>
            <a:off x="55563" y="1905000"/>
            <a:ext cx="908843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927100"/>
            <a:ext cx="7924800" cy="593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Rectangle 2"/>
          <p:cNvSpPr>
            <a:spLocks noChangeArrowheads="1"/>
          </p:cNvSpPr>
          <p:nvPr/>
        </p:nvSpPr>
        <p:spPr bwMode="auto">
          <a:xfrm>
            <a:off x="0" y="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ct val="10000"/>
              </a:spcBef>
            </a:pPr>
            <a:r>
              <a:rPr lang="en-US" sz="4800" b="1">
                <a:solidFill>
                  <a:srgbClr val="FF0000"/>
                </a:solidFill>
              </a:rPr>
              <a:t>Unsupervised learning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0"/>
            <a:ext cx="9144000" cy="5973763"/>
          </a:xfrm>
        </p:spPr>
        <p:txBody>
          <a:bodyPr/>
          <a:lstStyle/>
          <a:p>
            <a:pPr marL="228600" indent="-228600" eaLnBrk="1" hangingPunct="1">
              <a:spcBef>
                <a:spcPct val="10000"/>
              </a:spcBef>
            </a:pPr>
            <a:r>
              <a:rPr lang="en-US" sz="4000" b="1" smtClean="0">
                <a:solidFill>
                  <a:srgbClr val="FF0000"/>
                </a:solidFill>
              </a:rPr>
              <a:t>Unsupervised learning </a:t>
            </a:r>
          </a:p>
          <a:p>
            <a:pPr marL="571500" lvl="1" indent="-228600" eaLnBrk="1" hangingPunct="1">
              <a:spcBef>
                <a:spcPct val="10000"/>
              </a:spcBef>
            </a:pPr>
            <a:r>
              <a:rPr lang="en-US" sz="3600" b="1" smtClean="0"/>
              <a:t>Training samples contain only input patterns</a:t>
            </a:r>
          </a:p>
          <a:p>
            <a:pPr marL="914400" lvl="2" eaLnBrk="1" hangingPunct="1">
              <a:spcBef>
                <a:spcPct val="10000"/>
              </a:spcBef>
            </a:pPr>
            <a:r>
              <a:rPr lang="en-US" sz="3600" b="1" smtClean="0">
                <a:solidFill>
                  <a:srgbClr val="FF0000"/>
                </a:solidFill>
              </a:rPr>
              <a:t>No desired output is given (teacher-less)</a:t>
            </a:r>
          </a:p>
          <a:p>
            <a:pPr marL="914400" lvl="2" eaLnBrk="1" hangingPunct="1">
              <a:spcBef>
                <a:spcPct val="10000"/>
              </a:spcBef>
            </a:pPr>
            <a:endParaRPr lang="en-US" sz="3200" b="1" smtClean="0">
              <a:solidFill>
                <a:srgbClr val="FF0000"/>
              </a:solidFill>
            </a:endParaRPr>
          </a:p>
          <a:p>
            <a:pPr marL="571500" lvl="1" indent="-228600" eaLnBrk="1" hangingPunct="1">
              <a:spcBef>
                <a:spcPct val="10000"/>
              </a:spcBef>
            </a:pPr>
            <a:r>
              <a:rPr lang="en-US" sz="3600" b="1" smtClean="0">
                <a:solidFill>
                  <a:srgbClr val="FF0000"/>
                </a:solidFill>
              </a:rPr>
              <a:t>Learn to form classes/clusters </a:t>
            </a:r>
            <a:r>
              <a:rPr lang="en-US" sz="3600" b="1" smtClean="0"/>
              <a:t>of sample patterns according to </a:t>
            </a:r>
            <a:r>
              <a:rPr lang="en-US" sz="3600" b="1" smtClean="0">
                <a:solidFill>
                  <a:srgbClr val="FF0000"/>
                </a:solidFill>
              </a:rPr>
              <a:t>similarities</a:t>
            </a:r>
            <a:r>
              <a:rPr lang="en-US" sz="3600" b="1" smtClean="0"/>
              <a:t> among them  with</a:t>
            </a:r>
          </a:p>
          <a:p>
            <a:pPr marL="571500" lvl="1" indent="-228600" eaLnBrk="1" hangingPunct="1">
              <a:spcBef>
                <a:spcPct val="10000"/>
              </a:spcBef>
            </a:pPr>
            <a:r>
              <a:rPr lang="en-US" sz="3600" b="1" smtClean="0"/>
              <a:t>No prior knowledge as what features are important for classification, and how many classes are there.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 descr="Image result for examples of unsupervised netwo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40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/>
            <a:r>
              <a:rPr lang="en-US" sz="4800" b="1" smtClean="0">
                <a:solidFill>
                  <a:srgbClr val="FF0000"/>
                </a:solidFill>
              </a:rPr>
              <a:t>Reinforcement Learning</a:t>
            </a:r>
            <a:r>
              <a:rPr lang="en-US" b="1" smtClean="0"/>
              <a:t>: </a:t>
            </a:r>
          </a:p>
          <a:p>
            <a:r>
              <a:rPr lang="en-US" sz="4400" b="1" smtClean="0"/>
              <a:t>This strategy is </a:t>
            </a:r>
            <a:r>
              <a:rPr lang="en-US" sz="5400" b="1" smtClean="0">
                <a:solidFill>
                  <a:srgbClr val="FF0000"/>
                </a:solidFill>
              </a:rPr>
              <a:t>built on observation.</a:t>
            </a:r>
            <a:endParaRPr lang="en-US" sz="4400" b="1" smtClean="0">
              <a:solidFill>
                <a:srgbClr val="FF0000"/>
              </a:solidFill>
            </a:endParaRPr>
          </a:p>
          <a:p>
            <a:r>
              <a:rPr lang="en-US" sz="4400" b="1" smtClean="0"/>
              <a:t> The ANN makes a decision by observing its environment. </a:t>
            </a:r>
          </a:p>
          <a:p>
            <a:r>
              <a:rPr lang="en-US" sz="4400" b="1" smtClean="0"/>
              <a:t>The machines are exposed to the environment where they can learn autonomously by </a:t>
            </a:r>
            <a:r>
              <a:rPr lang="en-US" sz="4400" b="1" smtClean="0">
                <a:solidFill>
                  <a:srgbClr val="FF0000"/>
                </a:solidFill>
              </a:rPr>
              <a:t>hit and trial /experiential method. </a:t>
            </a:r>
            <a:endParaRPr lang="en-US" sz="4400" b="1" smtClean="0"/>
          </a:p>
          <a:p>
            <a:pPr>
              <a:buFont typeface="Arial" pitchFamily="34" charset="0"/>
              <a:buNone/>
            </a:pPr>
            <a:endParaRPr lang="en-US" b="1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4611688"/>
            <a:ext cx="91440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latin typeface="Calibri" pitchFamily="34" charset="0"/>
              </a:rPr>
              <a:t> </a:t>
            </a:r>
          </a:p>
          <a:p>
            <a:endParaRPr lang="en-US" sz="3200" b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"/>
          <p:cNvSpPr>
            <a:spLocks noChangeArrowheads="1"/>
          </p:cNvSpPr>
          <p:nvPr/>
        </p:nvSpPr>
        <p:spPr bwMode="auto">
          <a:xfrm>
            <a:off x="0" y="117475"/>
            <a:ext cx="91440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Example of RL : learning motor skills like riding a bike. </a:t>
            </a:r>
          </a:p>
          <a:p>
            <a:endParaRPr lang="en-US" sz="3600" b="1"/>
          </a:p>
          <a:p>
            <a:r>
              <a:rPr lang="en-US" sz="3600" b="1"/>
              <a:t>You try and see what makes you fall over and what keeps you upright</a:t>
            </a:r>
          </a:p>
          <a:p>
            <a:endParaRPr lang="en-US" sz="3600" b="1"/>
          </a:p>
          <a:p>
            <a:r>
              <a:rPr lang="en-US" sz="3600" b="1"/>
              <a:t>An agent interacting with the world makes  observations, takes action, and is </a:t>
            </a:r>
            <a:r>
              <a:rPr lang="en-US" sz="3600" b="1">
                <a:solidFill>
                  <a:srgbClr val="FF0000"/>
                </a:solidFill>
              </a:rPr>
              <a:t>rewarded or punished.</a:t>
            </a:r>
          </a:p>
          <a:p>
            <a:endParaRPr lang="en-US" sz="3600" b="1">
              <a:solidFill>
                <a:srgbClr val="FF0000"/>
              </a:solidFill>
            </a:endParaRPr>
          </a:p>
          <a:p>
            <a:r>
              <a:rPr lang="en-US" sz="3600" b="1"/>
              <a:t> it should learn to choose actions in such a way as to obtain lot of </a:t>
            </a:r>
            <a:r>
              <a:rPr lang="en-US" sz="3600" b="1">
                <a:solidFill>
                  <a:srgbClr val="FF0000"/>
                </a:solidFill>
              </a:rPr>
              <a:t>rewards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ChangeArrowheads="1"/>
          </p:cNvSpPr>
          <p:nvPr/>
        </p:nvSpPr>
        <p:spPr bwMode="auto">
          <a:xfrm>
            <a:off x="0" y="1219200"/>
            <a:ext cx="91440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latin typeface="Calibri" pitchFamily="34" charset="0"/>
              </a:rPr>
              <a:t>ANNs are used in a variety of domains like </a:t>
            </a:r>
            <a:r>
              <a:rPr lang="en-US" sz="4000" b="1">
                <a:solidFill>
                  <a:srgbClr val="FF0000"/>
                </a:solidFill>
                <a:latin typeface="Calibri" pitchFamily="34" charset="0"/>
              </a:rPr>
              <a:t>Medical, Forecasting, Industrial measurement and Control, Image processing, Finance &amp; Banking ,Voice recogniton/synthesis, Targeted marketing, Intelligent searching </a:t>
            </a:r>
            <a:r>
              <a:rPr lang="en-US" sz="4000" b="1">
                <a:latin typeface="Calibri" pitchFamily="34" charset="0"/>
              </a:rPr>
              <a:t>etc</a:t>
            </a:r>
          </a:p>
          <a:p>
            <a:endParaRPr lang="en-US" sz="4000" b="1">
              <a:latin typeface="Calibri" pitchFamily="34" charset="0"/>
            </a:endParaRPr>
          </a:p>
          <a:p>
            <a:r>
              <a:rPr lang="en-US" sz="4000" b="1">
                <a:latin typeface="Calibri" pitchFamily="34" charset="0"/>
              </a:rPr>
              <a:t>Applications can be classified into following categories: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260350"/>
            <a:ext cx="8915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4000" b="1">
                <a:solidFill>
                  <a:srgbClr val="FF0000"/>
                </a:solidFill>
              </a:rPr>
              <a:t>Application Fields of ANNs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0" y="0"/>
            <a:ext cx="89154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b="1">
                <a:solidFill>
                  <a:srgbClr val="FF0000"/>
                </a:solidFill>
                <a:latin typeface="Calibri" pitchFamily="34" charset="0"/>
              </a:rPr>
              <a:t>Function approximation:</a:t>
            </a:r>
            <a:r>
              <a:rPr lang="en-US" sz="4400">
                <a:solidFill>
                  <a:srgbClr val="FF0000"/>
                </a:solidFill>
                <a:latin typeface="Calibri" pitchFamily="34" charset="0"/>
              </a:rPr>
              <a:t/>
            </a:r>
            <a:br>
              <a:rPr lang="en-US" sz="4400">
                <a:solidFill>
                  <a:srgbClr val="FF0000"/>
                </a:solidFill>
                <a:latin typeface="Calibri" pitchFamily="34" charset="0"/>
              </a:rPr>
            </a:br>
            <a:endParaRPr lang="en-US" sz="4400">
              <a:solidFill>
                <a:srgbClr val="FF0000"/>
              </a:solidFill>
              <a:latin typeface="Calibri" pitchFamily="34" charset="0"/>
            </a:endParaRPr>
          </a:p>
          <a:p>
            <a:endParaRPr lang="en-US" sz="3600">
              <a:latin typeface="Calibri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0" y="2743200"/>
            <a:ext cx="9144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3600" b="1"/>
              <a:t>Given input/output pairs</a:t>
            </a:r>
          </a:p>
          <a:p>
            <a:pPr>
              <a:spcBef>
                <a:spcPct val="50000"/>
              </a:spcBef>
            </a:pPr>
            <a:r>
              <a:rPr lang="de-DE" sz="3600" b="1"/>
              <a:t> (x</a:t>
            </a:r>
            <a:r>
              <a:rPr lang="de-DE" sz="3600" b="1" baseline="-25000"/>
              <a:t>1</a:t>
            </a:r>
            <a:r>
              <a:rPr lang="de-DE" sz="3600" b="1"/>
              <a:t>,d</a:t>
            </a:r>
            <a:r>
              <a:rPr lang="de-DE" sz="3600" b="1" baseline="-25000"/>
              <a:t>1</a:t>
            </a:r>
            <a:r>
              <a:rPr lang="de-DE" sz="3600" b="1"/>
              <a:t>),(x</a:t>
            </a:r>
            <a:r>
              <a:rPr lang="de-DE" sz="3600" b="1" baseline="-25000"/>
              <a:t>2</a:t>
            </a:r>
            <a:r>
              <a:rPr lang="de-DE" sz="3600" b="1"/>
              <a:t> ,d</a:t>
            </a:r>
            <a:r>
              <a:rPr lang="de-DE" sz="3600" b="1" baseline="-25000"/>
              <a:t>2</a:t>
            </a:r>
            <a:r>
              <a:rPr lang="de-DE" sz="3600" b="1"/>
              <a:t> ), ....(x</a:t>
            </a:r>
            <a:r>
              <a:rPr lang="de-DE" sz="3600" b="1" baseline="-25000"/>
              <a:t>n</a:t>
            </a:r>
            <a:r>
              <a:rPr lang="de-DE" sz="3600" b="1"/>
              <a:t> ,d</a:t>
            </a:r>
            <a:r>
              <a:rPr lang="de-DE" sz="3600" b="1" baseline="-25000"/>
              <a:t>n</a:t>
            </a:r>
            <a:r>
              <a:rPr lang="de-DE" sz="3600" b="1"/>
              <a:t> ),</a:t>
            </a:r>
          </a:p>
          <a:p>
            <a:pPr>
              <a:spcBef>
                <a:spcPct val="50000"/>
              </a:spcBef>
            </a:pPr>
            <a:r>
              <a:rPr lang="de-DE" sz="3600" b="1">
                <a:solidFill>
                  <a:srgbClr val="FF0000"/>
                </a:solidFill>
              </a:rPr>
              <a:t> approximate the function g(.) such that</a:t>
            </a:r>
          </a:p>
          <a:p>
            <a:pPr>
              <a:spcBef>
                <a:spcPct val="50000"/>
              </a:spcBef>
            </a:pPr>
            <a:r>
              <a:rPr lang="de-DE" sz="3600" b="1">
                <a:solidFill>
                  <a:srgbClr val="FF0000"/>
                </a:solidFill>
              </a:rPr>
              <a:t> d =g(x)</a:t>
            </a:r>
          </a:p>
          <a:p>
            <a:pPr>
              <a:spcBef>
                <a:spcPct val="50000"/>
              </a:spcBef>
            </a:pPr>
            <a:endParaRPr lang="de-DE" sz="36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85800"/>
            <a:ext cx="9144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/>
              <a:t>Neural nets are highly capable of approximating almost any function in arbitrary dimensionality.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0"/>
            <a:ext cx="90011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/>
          </p:cNvSpPr>
          <p:nvPr>
            <p:ph type="title"/>
          </p:nvPr>
        </p:nvSpPr>
        <p:spPr>
          <a:xfrm>
            <a:off x="673100" y="158750"/>
            <a:ext cx="7808913" cy="831850"/>
          </a:xfrm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600" b="1" smtClean="0">
                <a:solidFill>
                  <a:srgbClr val="FF0000"/>
                </a:solidFill>
                <a:latin typeface="Times New Roman" pitchFamily="18" charset="0"/>
              </a:rPr>
              <a:t>Hard Vs Soft Computing Paradigms</a:t>
            </a:r>
          </a:p>
        </p:txBody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>
          <a:xfrm>
            <a:off x="0" y="1219200"/>
            <a:ext cx="9144000" cy="6324600"/>
          </a:xfrm>
        </p:spPr>
        <p:txBody>
          <a:bodyPr lIns="0" tIns="0" rIns="0" bIns="0" rtlCol="0">
            <a:normAutofit lnSpcReduction="10000"/>
          </a:bodyPr>
          <a:lstStyle/>
          <a:p>
            <a:pPr marL="431800" indent="-323850" algn="just" defTabSz="4572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Lucida Sans Unicode" pitchFamily="34" charset="0"/>
              <a:buChar char="∙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5100" dirty="0" smtClean="0">
                <a:latin typeface="Times New Roman" pitchFamily="18" charset="0"/>
              </a:rPr>
              <a:t>Hard computing</a:t>
            </a:r>
          </a:p>
          <a:p>
            <a:pPr marL="863600" lvl="1" indent="-287338" algn="just" defTabSz="4572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Times New Roman" pitchFamily="18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4500" dirty="0" smtClean="0">
                <a:latin typeface="Times New Roman" pitchFamily="18" charset="0"/>
              </a:rPr>
              <a:t>Based on the concept of </a:t>
            </a:r>
            <a:r>
              <a:rPr lang="en-GB" sz="4500" dirty="0" smtClean="0">
                <a:solidFill>
                  <a:srgbClr val="FF0000"/>
                </a:solidFill>
                <a:latin typeface="Times New Roman" pitchFamily="18" charset="0"/>
              </a:rPr>
              <a:t>precise </a:t>
            </a:r>
            <a:r>
              <a:rPr lang="en-GB" sz="4500" dirty="0" err="1" smtClean="0">
                <a:solidFill>
                  <a:srgbClr val="FF0000"/>
                </a:solidFill>
                <a:latin typeface="Times New Roman" pitchFamily="18" charset="0"/>
              </a:rPr>
              <a:t>modeling</a:t>
            </a:r>
            <a:endParaRPr lang="en-GB" sz="45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marL="863600" lvl="1" indent="-287338" algn="just" defTabSz="4572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Times New Roman" pitchFamily="18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4500" dirty="0" smtClean="0">
                <a:latin typeface="Times New Roman" pitchFamily="18" charset="0"/>
              </a:rPr>
              <a:t>Works well for simple problems</a:t>
            </a:r>
          </a:p>
          <a:p>
            <a:pPr marL="863600" lvl="1" indent="-287338" algn="just" defTabSz="4572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Times New Roman" pitchFamily="18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sz="4500" dirty="0" smtClean="0">
              <a:latin typeface="Times New Roman" pitchFamily="18" charset="0"/>
            </a:endParaRPr>
          </a:p>
          <a:p>
            <a:pPr>
              <a:defRPr/>
            </a:pPr>
            <a:r>
              <a:rPr lang="en-US" sz="4000" b="1" dirty="0" smtClean="0"/>
              <a:t>Soft Computing</a:t>
            </a:r>
            <a:r>
              <a:rPr lang="en-US" sz="4000" dirty="0" smtClean="0"/>
              <a:t> is the use of inexact solutions to computationally hard tasks using </a:t>
            </a:r>
            <a:r>
              <a:rPr lang="en-US" sz="4000" dirty="0" smtClean="0">
                <a:solidFill>
                  <a:srgbClr val="FF0000"/>
                </a:solidFill>
              </a:rPr>
              <a:t>approximation, heuristic methods</a:t>
            </a:r>
          </a:p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GB" sz="36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/>
      <p:bldP spid="165891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 descr="https://api.ning.com/files/UNDwtL-N1sq*2Hq0zi4fD98MV3Ml8sKHVtvzvNEcwGHE5Y6Igi0Dgu-jqSkcB*z8LPpsUSkzbP2002kX6l9YjZwNIwjw5l0-/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04313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Outliers</a:t>
            </a:r>
          </a:p>
        </p:txBody>
      </p:sp>
      <p:sp>
        <p:nvSpPr>
          <p:cNvPr id="81923" name="TextBox 2"/>
          <p:cNvSpPr txBox="1">
            <a:spLocks noChangeArrowheads="1"/>
          </p:cNvSpPr>
          <p:nvPr/>
        </p:nvSpPr>
        <p:spPr bwMode="auto">
          <a:xfrm>
            <a:off x="0" y="990600"/>
            <a:ext cx="9144000" cy="643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/>
              <a:t>An outlier is an observation that appears to deviate markedly from other observations in the sample.</a:t>
            </a:r>
          </a:p>
          <a:p>
            <a:pPr>
              <a:buFont typeface="Arial" pitchFamily="34" charset="0"/>
              <a:buChar char="•"/>
            </a:pPr>
            <a:endParaRPr lang="en-US" sz="3200" b="1"/>
          </a:p>
          <a:p>
            <a:pPr>
              <a:buFont typeface="Arial" pitchFamily="34" charset="0"/>
              <a:buChar char="•"/>
            </a:pPr>
            <a:r>
              <a:rPr lang="en-US" sz="3200" b="1"/>
              <a:t>Identification of potential outliers is important</a:t>
            </a:r>
          </a:p>
          <a:p>
            <a:pPr>
              <a:buFont typeface="Arial" pitchFamily="34" charset="0"/>
              <a:buChar char="•"/>
            </a:pPr>
            <a:endParaRPr lang="en-US" sz="3200" b="1"/>
          </a:p>
          <a:p>
            <a:pPr>
              <a:buFont typeface="Arial" pitchFamily="34" charset="0"/>
              <a:buChar char="•"/>
            </a:pPr>
            <a:r>
              <a:rPr lang="en-US" sz="3200" b="1"/>
              <a:t>An outlier may indicate bad data. </a:t>
            </a:r>
          </a:p>
          <a:p>
            <a:pPr>
              <a:buFont typeface="Arial" pitchFamily="34" charset="0"/>
              <a:buChar char="•"/>
            </a:pPr>
            <a:endParaRPr lang="en-US" sz="3200" b="1"/>
          </a:p>
          <a:p>
            <a:pPr>
              <a:buFont typeface="Arial" pitchFamily="34" charset="0"/>
              <a:buChar char="•"/>
            </a:pPr>
            <a:r>
              <a:rPr lang="en-US" sz="3200" b="1"/>
              <a:t>the data may have been coded incorrectly or an experiment may not have been run correctly. </a:t>
            </a:r>
          </a:p>
          <a:p>
            <a:endParaRPr 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/>
      <p:bldP spid="8192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9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200" b="1"/>
              <a:t>If it can be determined that an outlying point is in fact </a:t>
            </a:r>
            <a:r>
              <a:rPr lang="en-US" sz="3200" b="1">
                <a:solidFill>
                  <a:srgbClr val="FF0000"/>
                </a:solidFill>
              </a:rPr>
              <a:t>erroneous</a:t>
            </a:r>
            <a:r>
              <a:rPr lang="en-US" sz="3200" b="1"/>
              <a:t>, then the outlying value should be </a:t>
            </a:r>
            <a:r>
              <a:rPr lang="en-US" sz="3200" b="1">
                <a:solidFill>
                  <a:srgbClr val="FF0000"/>
                </a:solidFill>
              </a:rPr>
              <a:t>deleted</a:t>
            </a:r>
            <a:r>
              <a:rPr lang="en-US" sz="3200" b="1"/>
              <a:t> from the analysis (or corrected if possible). </a:t>
            </a:r>
          </a:p>
          <a:p>
            <a:pPr>
              <a:buFont typeface="Wingdings" pitchFamily="2" charset="2"/>
              <a:buChar char="ü"/>
            </a:pPr>
            <a:endParaRPr lang="en-US" sz="3200" b="1"/>
          </a:p>
          <a:p>
            <a:pPr>
              <a:buFont typeface="Wingdings" pitchFamily="2" charset="2"/>
              <a:buChar char="ü"/>
            </a:pPr>
            <a:r>
              <a:rPr lang="en-US" sz="3200" b="1"/>
              <a:t>In some cases, it may not be possible to determine if an outlying point is </a:t>
            </a:r>
            <a:r>
              <a:rPr lang="en-US" sz="3200" b="1">
                <a:solidFill>
                  <a:srgbClr val="FF0000"/>
                </a:solidFill>
              </a:rPr>
              <a:t>bad data. </a:t>
            </a:r>
          </a:p>
          <a:p>
            <a:pPr>
              <a:buFont typeface="Wingdings" pitchFamily="2" charset="2"/>
              <a:buChar char="ü"/>
            </a:pPr>
            <a:endParaRPr lang="en-US" sz="3200" b="1"/>
          </a:p>
          <a:p>
            <a:pPr>
              <a:buFont typeface="Wingdings" pitchFamily="2" charset="2"/>
              <a:buChar char="ü"/>
            </a:pPr>
            <a:r>
              <a:rPr lang="en-US" sz="3200" b="1"/>
              <a:t>Outliers may be due to </a:t>
            </a:r>
            <a:r>
              <a:rPr lang="en-US" sz="3200" b="1">
                <a:solidFill>
                  <a:srgbClr val="FF0000"/>
                </a:solidFill>
              </a:rPr>
              <a:t>random variation or may indicate something scientifically interesting.</a:t>
            </a:r>
          </a:p>
          <a:p>
            <a:pPr>
              <a:buFont typeface="Wingdings" pitchFamily="2" charset="2"/>
              <a:buChar char="ü"/>
            </a:pPr>
            <a:endParaRPr lang="en-US" sz="3200" b="1"/>
          </a:p>
          <a:p>
            <a:pPr>
              <a:buFont typeface="Wingdings" pitchFamily="2" charset="2"/>
              <a:buChar char="ü"/>
            </a:pPr>
            <a:r>
              <a:rPr lang="en-US" sz="3200" b="1"/>
              <a:t> In any event, </a:t>
            </a:r>
            <a:r>
              <a:rPr lang="en-US" sz="3200" b="1">
                <a:solidFill>
                  <a:srgbClr val="FF0000"/>
                </a:solidFill>
              </a:rPr>
              <a:t>do not simply delete </a:t>
            </a:r>
            <a:r>
              <a:rPr lang="en-US" sz="3200" b="1"/>
              <a:t>the outlying observation.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250" name="Picture 2" descr="black swan eve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8735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0" y="0"/>
            <a:ext cx="5334000" cy="69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1155CC"/>
                </a:solidFill>
                <a:latin typeface="Calibri" pitchFamily="34" charset="0"/>
                <a:hlinkClick r:id="rId3"/>
              </a:rPr>
              <a:t>Black Swan Event</a:t>
            </a:r>
            <a:r>
              <a:rPr lang="en-US" sz="2800" b="1">
                <a:solidFill>
                  <a:srgbClr val="333333"/>
                </a:solidFill>
                <a:latin typeface="Calibri" pitchFamily="34" charset="0"/>
              </a:rPr>
              <a:t> is an incident that occurs </a:t>
            </a:r>
            <a:r>
              <a:rPr lang="en-US" sz="2800" b="1">
                <a:solidFill>
                  <a:srgbClr val="FF0000"/>
                </a:solidFill>
                <a:latin typeface="Calibri" pitchFamily="34" charset="0"/>
              </a:rPr>
              <a:t>randomly and unexpectedly</a:t>
            </a:r>
          </a:p>
          <a:p>
            <a:endParaRPr lang="en-US" sz="2800" b="1">
              <a:solidFill>
                <a:srgbClr val="333333"/>
              </a:solidFill>
              <a:latin typeface="Calibri" pitchFamily="34" charset="0"/>
            </a:endParaRPr>
          </a:p>
          <a:p>
            <a:r>
              <a:rPr lang="en-US" sz="2800" b="1">
                <a:solidFill>
                  <a:srgbClr val="333333"/>
                </a:solidFill>
                <a:latin typeface="Calibri" pitchFamily="34" charset="0"/>
              </a:rPr>
              <a:t>if  you saw a thousand swans and they were all white, you might logically conclude that all swans are white. </a:t>
            </a:r>
          </a:p>
          <a:p>
            <a:endParaRPr lang="en-US" sz="2800" b="1">
              <a:solidFill>
                <a:srgbClr val="333333"/>
              </a:solidFill>
              <a:latin typeface="Calibri" pitchFamily="34" charset="0"/>
            </a:endParaRPr>
          </a:p>
          <a:p>
            <a:r>
              <a:rPr lang="en-US" sz="2800" b="1">
                <a:solidFill>
                  <a:srgbClr val="333333"/>
                </a:solidFill>
                <a:latin typeface="Calibri" pitchFamily="34" charset="0"/>
              </a:rPr>
              <a:t>The flaw in   logic is that even when the premises are true, the conclusion can still be false. </a:t>
            </a:r>
          </a:p>
          <a:p>
            <a:endParaRPr lang="en-US" sz="2800" b="1">
              <a:solidFill>
                <a:srgbClr val="333333"/>
              </a:solidFill>
              <a:latin typeface="Calibri" pitchFamily="34" charset="0"/>
            </a:endParaRPr>
          </a:p>
          <a:p>
            <a:r>
              <a:rPr lang="en-US" sz="2800" b="1">
                <a:solidFill>
                  <a:srgbClr val="333333"/>
                </a:solidFill>
                <a:latin typeface="Calibri" pitchFamily="34" charset="0"/>
              </a:rPr>
              <a:t>In other words, just because  you did not  see a black swan, it does not mean they do not exist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3581400"/>
            <a:ext cx="28956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333333"/>
                </a:solidFill>
                <a:latin typeface="Calibri" pitchFamily="34" charset="0"/>
              </a:rPr>
              <a:t>Dutch explorers discovered in 1697, black swans are simply outliers -- rare birds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"/>
          <p:cNvSpPr>
            <a:spLocks noChangeArrowheads="1"/>
          </p:cNvSpPr>
          <p:nvPr/>
        </p:nvSpPr>
        <p:spPr bwMode="auto">
          <a:xfrm>
            <a:off x="0" y="533400"/>
            <a:ext cx="91440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>
                <a:solidFill>
                  <a:srgbClr val="FF0000"/>
                </a:solidFill>
              </a:rPr>
              <a:t>Classification is about </a:t>
            </a:r>
            <a:r>
              <a:rPr lang="en-US" sz="4800"/>
              <a:t>predicting a label </a:t>
            </a:r>
          </a:p>
          <a:p>
            <a:endParaRPr lang="en-US" sz="4800"/>
          </a:p>
          <a:p>
            <a:r>
              <a:rPr lang="en-US" sz="4800"/>
              <a:t>and </a:t>
            </a:r>
          </a:p>
          <a:p>
            <a:endParaRPr lang="en-US" sz="4800"/>
          </a:p>
          <a:p>
            <a:r>
              <a:rPr lang="en-US" sz="4800">
                <a:solidFill>
                  <a:srgbClr val="FF0000"/>
                </a:solidFill>
              </a:rPr>
              <a:t>Regression is about </a:t>
            </a:r>
            <a:r>
              <a:rPr lang="en-US" sz="4800"/>
              <a:t>predicting a quantity.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AutoShape 2" descr="Image result for predictive analyt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811" name="AutoShape 4" descr="Image result for predictive analytic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1981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144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 descr="https://miro.medium.com/max/602/1*EVzm1iP8tx0Opvw-ph-X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051" name="Rectangle 2"/>
          <p:cNvSpPr>
            <a:spLocks noChangeArrowheads="1"/>
          </p:cNvSpPr>
          <p:nvPr/>
        </p:nvSpPr>
        <p:spPr bwMode="auto">
          <a:xfrm>
            <a:off x="0" y="5410200"/>
            <a:ext cx="9144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The logistic function is a Sigmoid function, which takes any real value between zero and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"/>
          <p:cNvSpPr>
            <a:spLocks noChangeArrowheads="1"/>
          </p:cNvSpPr>
          <p:nvPr/>
        </p:nvSpPr>
        <p:spPr bwMode="auto">
          <a:xfrm>
            <a:off x="0" y="0"/>
            <a:ext cx="91440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/>
              <a:t>Two types of classication problems:</a:t>
            </a:r>
          </a:p>
          <a:p>
            <a:r>
              <a:rPr lang="en-US" sz="3200" b="1">
                <a:solidFill>
                  <a:srgbClr val="FF0000"/>
                </a:solidFill>
              </a:rPr>
              <a:t>binary classication </a:t>
            </a:r>
            <a:r>
              <a:rPr lang="en-US" sz="3200" b="1"/>
              <a:t>where there are only two classes, and </a:t>
            </a:r>
          </a:p>
          <a:p>
            <a:r>
              <a:rPr lang="en-US" sz="3200" b="1">
                <a:solidFill>
                  <a:srgbClr val="FF0000"/>
                </a:solidFill>
              </a:rPr>
              <a:t>multi-class classication </a:t>
            </a:r>
            <a:r>
              <a:rPr lang="en-US" sz="3200" b="1"/>
              <a:t>where the number of</a:t>
            </a:r>
          </a:p>
          <a:p>
            <a:r>
              <a:rPr lang="en-US" sz="3200" b="1"/>
              <a:t>classes is higher than two</a:t>
            </a:r>
          </a:p>
        </p:txBody>
      </p:sp>
      <p:pic>
        <p:nvPicPr>
          <p:cNvPr id="131075" name="Picture 2" descr="https://miro.medium.com/max/413/1*-a_J9I0cr0BoJRc_6MhJo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01888"/>
            <a:ext cx="9182100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618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A classification task with more than two classes; </a:t>
            </a:r>
          </a:p>
          <a:p>
            <a:endParaRPr lang="en-US" sz="3600" b="1"/>
          </a:p>
          <a:p>
            <a:r>
              <a:rPr lang="en-US" sz="3600" b="1"/>
              <a:t>e.g., classify a set of images of fruits which may be oranges, apples, or pears. </a:t>
            </a:r>
          </a:p>
          <a:p>
            <a:endParaRPr lang="en-US" sz="3600" b="1"/>
          </a:p>
          <a:p>
            <a:r>
              <a:rPr lang="en-US" sz="3600" b="1"/>
              <a:t>Multi-class classification makes the assumption that </a:t>
            </a:r>
            <a:r>
              <a:rPr lang="en-US" sz="3600" b="1">
                <a:solidFill>
                  <a:srgbClr val="FF0000"/>
                </a:solidFill>
              </a:rPr>
              <a:t>each sample is assigned to one and only one label</a:t>
            </a:r>
            <a:r>
              <a:rPr lang="en-US" sz="3600" b="1"/>
              <a:t>: a fruit can be either an apple or a pear but not both at the same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miro.medium.com/max/335/1*Luq-XVilHedVhBmUOfl7w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388" y="0"/>
            <a:ext cx="8837612" cy="658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5562600"/>
            <a:ext cx="3657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/>
              <a:t>ANY COMMENTS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0"/>
            <a:ext cx="5943600" cy="766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sz="3200" b="1" i="1">
                <a:solidFill>
                  <a:srgbClr val="FF0000"/>
                </a:solidFill>
                <a:latin typeface="Calibri" pitchFamily="34" charset="0"/>
              </a:rPr>
              <a:t>Unlike Hard computing , Guiding principle of SC is to exploit the tolerance for imprecision, uncertainty, and partial truth to achieve tractability, robustness, low solution cost, better rapport with reality.</a:t>
            </a:r>
            <a:r>
              <a:rPr lang="en-US" sz="36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lvl="1"/>
            <a:r>
              <a:rPr lang="en-US" sz="3600" b="1" i="1">
                <a:latin typeface="Calibri" pitchFamily="34" charset="0"/>
              </a:rPr>
              <a:t>Dr. Zadeh :</a:t>
            </a:r>
          </a:p>
          <a:p>
            <a:pPr marL="0" lvl="1"/>
            <a:endParaRPr lang="en-US" sz="3600" b="1">
              <a:latin typeface="Times New Roman" pitchFamily="18" charset="0"/>
              <a:cs typeface="Times New Roman" pitchFamily="18" charset="0"/>
            </a:endParaRPr>
          </a:p>
          <a:p>
            <a:pPr marL="0" lvl="1"/>
            <a:r>
              <a:rPr lang="en-US" sz="3600" b="1">
                <a:latin typeface="Times New Roman" pitchFamily="18" charset="0"/>
                <a:cs typeface="Times New Roman" pitchFamily="18" charset="0"/>
              </a:rPr>
              <a:t>Soft Computing is well suited for real world problems where </a:t>
            </a:r>
            <a:r>
              <a:rPr lang="en-US" sz="3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ideal models are not available.</a:t>
            </a:r>
            <a:endParaRPr lang="en-GB" sz="36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b="1" i="1">
              <a:solidFill>
                <a:srgbClr val="FF0000"/>
              </a:solidFill>
              <a:latin typeface="Calibri" pitchFamily="34" charset="0"/>
            </a:endParaRPr>
          </a:p>
          <a:p>
            <a:endParaRPr lang="en-US" sz="1600">
              <a:latin typeface="Calibri" pitchFamily="34" charset="0"/>
            </a:endParaRPr>
          </a:p>
        </p:txBody>
      </p:sp>
      <p:sp>
        <p:nvSpPr>
          <p:cNvPr id="33795" name="AutoShape 6" descr="Image result for l a zade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5608" name="Picture 8" descr="Image result for l a zade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0"/>
            <a:ext cx="34290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649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200" b="1"/>
              <a:t>A </a:t>
            </a:r>
            <a:r>
              <a:rPr lang="en-US" sz="3200" b="1">
                <a:solidFill>
                  <a:srgbClr val="FF0000"/>
                </a:solidFill>
              </a:rPr>
              <a:t>balanced dataset</a:t>
            </a:r>
            <a:r>
              <a:rPr lang="en-US" sz="3200" b="1"/>
              <a:t> is the one that contains equal or almost equal number of samples from the positive and negative class. </a:t>
            </a:r>
          </a:p>
          <a:p>
            <a:pPr>
              <a:buFont typeface="Wingdings" pitchFamily="2" charset="2"/>
              <a:buChar char="ü"/>
            </a:pPr>
            <a:endParaRPr lang="en-US" sz="3200" b="1"/>
          </a:p>
          <a:p>
            <a:pPr>
              <a:buFont typeface="Wingdings" pitchFamily="2" charset="2"/>
              <a:buChar char="ü"/>
            </a:pPr>
            <a:r>
              <a:rPr lang="en-US" sz="3200" b="1"/>
              <a:t>If the samples from one of the classes outnumbers the other the </a:t>
            </a:r>
            <a:r>
              <a:rPr lang="en-US" sz="3200" b="1">
                <a:solidFill>
                  <a:srgbClr val="FF0000"/>
                </a:solidFill>
              </a:rPr>
              <a:t>data </a:t>
            </a:r>
            <a:r>
              <a:rPr lang="en-US" sz="3200" b="1"/>
              <a:t>is skewed in favour of one of the class.</a:t>
            </a:r>
          </a:p>
          <a:p>
            <a:pPr>
              <a:buFont typeface="Wingdings" pitchFamily="2" charset="2"/>
              <a:buChar char="ü"/>
            </a:pPr>
            <a:endParaRPr lang="en-US" sz="3200" b="1"/>
          </a:p>
          <a:p>
            <a:pPr>
              <a:buFont typeface="Wingdings" pitchFamily="2" charset="2"/>
              <a:buChar char="ü"/>
            </a:pPr>
            <a:r>
              <a:rPr lang="en-US" sz="3200" b="1"/>
              <a:t>This may cause problems in training, because the majority class can dominate the minority class and the classifier may only learn one concept instead of two distinct concepts.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 descr="https://miro.medium.com/max/286/1*8MSnrqzjI975vWwPrnCcBA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757863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3" name="Picture 4" descr="https://miro.medium.com/max/268/1*ojguBnFFk878I2n2-6N2mw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8100" y="3143250"/>
            <a:ext cx="52959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19800" y="838200"/>
            <a:ext cx="3505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Oversampling</a:t>
            </a:r>
          </a:p>
          <a:p>
            <a:endParaRPr lang="en-US" sz="3600"/>
          </a:p>
          <a:p>
            <a:endParaRPr lang="en-US" sz="3600"/>
          </a:p>
          <a:p>
            <a:endParaRPr lang="en-US" sz="3600"/>
          </a:p>
          <a:p>
            <a:r>
              <a:rPr lang="en-US" sz="3600"/>
              <a:t>Undersampling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"/>
          <p:cNvSpPr>
            <a:spLocks noChangeArrowheads="1"/>
          </p:cNvSpPr>
          <p:nvPr/>
        </p:nvSpPr>
        <p:spPr bwMode="auto">
          <a:xfrm>
            <a:off x="0" y="0"/>
            <a:ext cx="91440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ASSOCIATION: </a:t>
            </a:r>
          </a:p>
          <a:p>
            <a:endParaRPr lang="en-US" sz="3200" b="1">
              <a:solidFill>
                <a:srgbClr val="FF0000"/>
              </a:solidFill>
            </a:endParaRPr>
          </a:p>
          <a:p>
            <a:r>
              <a:rPr lang="en-US" sz="3200"/>
              <a:t> </a:t>
            </a:r>
            <a:r>
              <a:rPr lang="en-US" sz="3600" b="1"/>
              <a:t>It  is the task of associating/mapping input patterns to target patterns (attractors)</a:t>
            </a:r>
          </a:p>
          <a:p>
            <a:endParaRPr lang="en-US" sz="3600" b="1"/>
          </a:p>
          <a:p>
            <a:endParaRPr lang="en-US" sz="3200"/>
          </a:p>
          <a:p>
            <a:endParaRPr lang="en-US" sz="3200"/>
          </a:p>
          <a:p>
            <a:r>
              <a:rPr lang="en-US" sz="3200"/>
              <a:t> </a:t>
            </a:r>
          </a:p>
          <a:p>
            <a:endParaRPr lang="en-US" sz="3200"/>
          </a:p>
        </p:txBody>
      </p:sp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35338"/>
            <a:ext cx="9144000" cy="352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680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b="1">
                <a:solidFill>
                  <a:srgbClr val="FF0000"/>
                </a:solidFill>
              </a:rPr>
              <a:t>Autoassociation :</a:t>
            </a:r>
          </a:p>
          <a:p>
            <a:endParaRPr lang="en-US" sz="3200" b="1">
              <a:solidFill>
                <a:srgbClr val="FF0000"/>
              </a:solidFill>
            </a:endParaRPr>
          </a:p>
          <a:p>
            <a:r>
              <a:rPr lang="en-US" sz="3600" b="1" i="1"/>
              <a:t>the input training vector and the output target vectors are the same.</a:t>
            </a:r>
          </a:p>
          <a:p>
            <a:endParaRPr lang="en-US" sz="3600" b="1">
              <a:solidFill>
                <a:srgbClr val="FF0000"/>
              </a:solidFill>
            </a:endParaRPr>
          </a:p>
          <a:p>
            <a:r>
              <a:rPr lang="en-US" sz="3200" b="1"/>
              <a:t>Autoassociative neural networks are feedforward nets trained to produce an approximation of the </a:t>
            </a:r>
            <a:r>
              <a:rPr lang="en-US" sz="3200" b="1">
                <a:solidFill>
                  <a:srgbClr val="FF0000"/>
                </a:solidFill>
              </a:rPr>
              <a:t>identity mapping </a:t>
            </a:r>
            <a:r>
              <a:rPr lang="en-US" sz="3200" b="1"/>
              <a:t>between network inputs and outputs.</a:t>
            </a:r>
          </a:p>
          <a:p>
            <a:endParaRPr lang="en-US" sz="3200" b="1"/>
          </a:p>
          <a:p>
            <a:r>
              <a:rPr lang="en-US" sz="3200" b="1"/>
              <a:t>Later, a partial or distorted /noisy version of the  pattern is presented and the task is to retrieve that </a:t>
            </a:r>
            <a:r>
              <a:rPr lang="en-US" sz="3200" b="1">
                <a:solidFill>
                  <a:srgbClr val="FF0000"/>
                </a:solidFill>
              </a:rPr>
              <a:t>[ Noise Removal</a:t>
            </a:r>
            <a:r>
              <a:rPr lang="en-US" sz="3200" b="1"/>
              <a:t>].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4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3429000"/>
            <a:ext cx="9144000" cy="298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latin typeface="Calibri" pitchFamily="34" charset="0"/>
              </a:rPr>
              <a:t>Storing information is called </a:t>
            </a:r>
            <a:r>
              <a:rPr lang="en-US" sz="3600" b="1">
                <a:solidFill>
                  <a:srgbClr val="FF0000"/>
                </a:solidFill>
                <a:latin typeface="Calibri" pitchFamily="34" charset="0"/>
              </a:rPr>
              <a:t>ENCODING</a:t>
            </a:r>
            <a:endParaRPr lang="en-US" sz="3600" b="1">
              <a:latin typeface="Calibri" pitchFamily="34" charset="0"/>
            </a:endParaRPr>
          </a:p>
          <a:p>
            <a:r>
              <a:rPr lang="en-US" sz="4000" b="1">
                <a:latin typeface="Calibri" pitchFamily="34" charset="0"/>
              </a:rPr>
              <a:t>A network stores data as a result of </a:t>
            </a:r>
            <a:r>
              <a:rPr lang="en-US" sz="3600" b="1">
                <a:solidFill>
                  <a:srgbClr val="FF0000"/>
                </a:solidFill>
                <a:latin typeface="Calibri" pitchFamily="34" charset="0"/>
              </a:rPr>
              <a:t>LEARNING</a:t>
            </a:r>
            <a:endParaRPr lang="en-US" sz="3600"/>
          </a:p>
          <a:p>
            <a:r>
              <a:rPr lang="en-US" sz="3600" b="1"/>
              <a:t>A degraded input pattern serves as a </a:t>
            </a:r>
            <a:r>
              <a:rPr lang="en-US" sz="3600" b="1">
                <a:solidFill>
                  <a:srgbClr val="FF0000"/>
                </a:solidFill>
              </a:rPr>
              <a:t>CUE </a:t>
            </a:r>
            <a:r>
              <a:rPr lang="en-US" sz="3600" b="1"/>
              <a:t>for retrieval of its original</a:t>
            </a:r>
            <a:endParaRPr lang="en-US" sz="3600" b="1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4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4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Calibri" pitchFamily="34" charset="0"/>
              </a:rPr>
              <a:t>HETROASSOCIATION</a:t>
            </a:r>
            <a:r>
              <a:rPr lang="en-US" sz="3200" b="1">
                <a:latin typeface="Calibri" pitchFamily="34" charset="0"/>
              </a:rPr>
              <a:t> :  </a:t>
            </a:r>
            <a:r>
              <a:rPr lang="en-US" sz="3200">
                <a:solidFill>
                  <a:srgbClr val="FF0000"/>
                </a:solidFill>
              </a:rPr>
              <a:t>input training vector and the output target vectors are not the same.</a:t>
            </a:r>
          </a:p>
          <a:p>
            <a:r>
              <a:rPr lang="en-US" sz="3200" i="1"/>
              <a:t>Set of input patterns are associated with set of output patterns</a:t>
            </a:r>
          </a:p>
          <a:p>
            <a:endParaRPr lang="en-US" sz="3600" b="1">
              <a:latin typeface="Calibr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13" y="2057400"/>
            <a:ext cx="905668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953000"/>
            <a:ext cx="91440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>
                <a:latin typeface="Calibri" pitchFamily="34" charset="0"/>
              </a:rPr>
              <a:t>Examples: </a:t>
            </a:r>
          </a:p>
          <a:p>
            <a:pPr>
              <a:buFont typeface="Wingdings" pitchFamily="2" charset="2"/>
              <a:buChar char="ü"/>
            </a:pPr>
            <a:r>
              <a:rPr lang="en-US" sz="3600" b="1">
                <a:latin typeface="Calibri" pitchFamily="34" charset="0"/>
              </a:rPr>
              <a:t>Encryption for cyber security</a:t>
            </a:r>
          </a:p>
          <a:p>
            <a:pPr>
              <a:buFont typeface="Wingdings" pitchFamily="2" charset="2"/>
              <a:buChar char="ü"/>
            </a:pPr>
            <a:r>
              <a:rPr lang="en-US" sz="3600" b="1">
                <a:latin typeface="Calibri" pitchFamily="34" charset="0"/>
              </a:rPr>
              <a:t>Translation from one language to 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0"/>
            <a:ext cx="91440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908" name="TextBox 3"/>
          <p:cNvSpPr txBox="1">
            <a:spLocks noChangeArrowheads="1"/>
          </p:cNvSpPr>
          <p:nvPr/>
        </p:nvSpPr>
        <p:spPr bwMode="auto">
          <a:xfrm>
            <a:off x="1828800" y="0"/>
            <a:ext cx="4953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>
                <a:solidFill>
                  <a:srgbClr val="FF0000"/>
                </a:solidFill>
              </a:rPr>
              <a:t>CLUSTERING</a:t>
            </a:r>
          </a:p>
        </p:txBody>
      </p:sp>
      <p:pic>
        <p:nvPicPr>
          <p:cNvPr id="1239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90600"/>
            <a:ext cx="9063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362200"/>
            <a:ext cx="914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600" b="1"/>
              <a:t>Clustering can be said as </a:t>
            </a:r>
            <a:r>
              <a:rPr lang="en-US" sz="3600" b="1">
                <a:solidFill>
                  <a:srgbClr val="FF0000"/>
                </a:solidFill>
              </a:rPr>
              <a:t>identification of similar classes of objects.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PERFORMACE MEASURE OF</a:t>
            </a:r>
          </a:p>
          <a:p>
            <a:r>
              <a:rPr lang="en-US" sz="4000" b="1">
                <a:solidFill>
                  <a:srgbClr val="FF0000"/>
                </a:solidFill>
              </a:rPr>
              <a:t>CLASSIFICATION/CLASSIFIER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163638"/>
            <a:ext cx="9144000" cy="569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/>
              <a:t>Assume we have two classes, i.e., binary classication,</a:t>
            </a:r>
          </a:p>
          <a:p>
            <a:endParaRPr lang="en-US" sz="2800" b="1"/>
          </a:p>
          <a:p>
            <a:r>
              <a:rPr lang="en-US" sz="2800" b="1"/>
              <a:t>Classification model produces </a:t>
            </a:r>
            <a:r>
              <a:rPr lang="en-US" sz="2800" b="1">
                <a:solidFill>
                  <a:srgbClr val="FF0000"/>
                </a:solidFill>
              </a:rPr>
              <a:t>continuous or discrete outputs.</a:t>
            </a:r>
          </a:p>
          <a:p>
            <a:endParaRPr lang="en-US" sz="2800" b="1"/>
          </a:p>
          <a:p>
            <a:r>
              <a:rPr lang="en-US" sz="2800" b="1">
                <a:solidFill>
                  <a:srgbClr val="FF0000"/>
                </a:solidFill>
              </a:rPr>
              <a:t>Discrete output </a:t>
            </a:r>
            <a:r>
              <a:rPr lang="en-US" sz="2800" b="1"/>
              <a:t>that is generated from a classification model represents the predicted discrete class label of the unknown/test sample, while</a:t>
            </a:r>
          </a:p>
          <a:p>
            <a:endParaRPr lang="en-US" sz="2800" b="1"/>
          </a:p>
          <a:p>
            <a:r>
              <a:rPr lang="en-US" sz="2800" b="1"/>
              <a:t> </a:t>
            </a:r>
            <a:r>
              <a:rPr lang="en-US" sz="2800" b="1">
                <a:solidFill>
                  <a:srgbClr val="FF0000"/>
                </a:solidFill>
              </a:rPr>
              <a:t>Continuous output </a:t>
            </a:r>
            <a:r>
              <a:rPr lang="en-US" sz="2800" b="1"/>
              <a:t>represents the estimation of the sample's class membership probability</a:t>
            </a: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/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400800" y="685800"/>
            <a:ext cx="27432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CONFUSION MATRIX</a:t>
            </a:r>
          </a:p>
        </p:txBody>
      </p:sp>
      <p:pic>
        <p:nvPicPr>
          <p:cNvPr id="17203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8" y="42863"/>
            <a:ext cx="9115425" cy="677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77000" y="0"/>
            <a:ext cx="2667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1">
                <a:solidFill>
                  <a:srgbClr val="FF0000"/>
                </a:solidFill>
              </a:rPr>
              <a:t>CONFUSION MATRIX of </a:t>
            </a:r>
          </a:p>
          <a:p>
            <a:r>
              <a:rPr lang="en-US" sz="2800" i="1">
                <a:solidFill>
                  <a:srgbClr val="FF0000"/>
                </a:solidFill>
              </a:rPr>
              <a:t>Two Class Classification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1"/>
          <p:cNvSpPr>
            <a:spLocks noChangeArrowheads="1"/>
          </p:cNvSpPr>
          <p:nvPr/>
        </p:nvSpPr>
        <p:spPr bwMode="auto">
          <a:xfrm>
            <a:off x="228600" y="0"/>
            <a:ext cx="89154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Tx/>
              <a:buChar char="•"/>
              <a:tabLst>
                <a:tab pos="438150" algn="l"/>
              </a:tabLst>
            </a:pPr>
            <a:r>
              <a:rPr lang="en-US" sz="9600" b="1" i="1">
                <a:latin typeface="Times New Roman" pitchFamily="18" charset="0"/>
              </a:rPr>
              <a:t>Performance measurement  </a:t>
            </a:r>
            <a:r>
              <a:rPr lang="en-US" sz="9600" b="1" i="1">
                <a:solidFill>
                  <a:srgbClr val="FF0000"/>
                </a:solidFill>
                <a:latin typeface="Times New Roman" pitchFamily="18" charset="0"/>
              </a:rPr>
              <a:t>TERMS</a:t>
            </a:r>
            <a:r>
              <a:rPr lang="en-US" sz="9600" b="1" i="1">
                <a:latin typeface="Times New Roman" pitchFamily="18" charset="0"/>
              </a:rPr>
              <a:t> in classification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-381000"/>
            <a:ext cx="7772400" cy="14700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>ARTIFICIAL NEURAL NETWORKS</a:t>
            </a:r>
            <a:r>
              <a:rPr lang="en-US" sz="4000" dirty="0" smtClean="0"/>
              <a:t>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828800"/>
            <a:ext cx="9144000" cy="578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4800" b="1">
                <a:latin typeface="Calibri" pitchFamily="34" charset="0"/>
              </a:rPr>
              <a:t>ANNs : “</a:t>
            </a:r>
            <a:r>
              <a:rPr lang="en-US" sz="4800" b="1">
                <a:solidFill>
                  <a:srgbClr val="FF0000"/>
                </a:solidFill>
                <a:latin typeface="Calibri" pitchFamily="34" charset="0"/>
              </a:rPr>
              <a:t>mathematical models inspired from our understanding of human brain”</a:t>
            </a: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4800"/>
              <a:t>ANN :  A computer program designed </a:t>
            </a:r>
            <a:r>
              <a:rPr lang="en-US" sz="4800">
                <a:solidFill>
                  <a:srgbClr val="FF00FF"/>
                </a:solidFill>
              </a:rPr>
              <a:t>to recognize patterns and learn </a:t>
            </a:r>
            <a:r>
              <a:rPr lang="en-US" sz="4800" b="1">
                <a:solidFill>
                  <a:srgbClr val="00B050"/>
                </a:solidFill>
              </a:rPr>
              <a:t>“like” </a:t>
            </a:r>
            <a:r>
              <a:rPr lang="en-US" sz="4800"/>
              <a:t>human brain</a:t>
            </a: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7200" b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1"/>
          <p:cNvSpPr>
            <a:spLocks noChangeArrowheads="1"/>
          </p:cNvSpPr>
          <p:nvPr/>
        </p:nvSpPr>
        <p:spPr bwMode="auto">
          <a:xfrm>
            <a:off x="0" y="762000"/>
            <a:ext cx="91440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0"/>
              <a:t>Assessing the Accuracy</a:t>
            </a:r>
          </a:p>
          <a:p>
            <a:r>
              <a:rPr lang="en-US" sz="6000"/>
              <a:t> </a:t>
            </a:r>
            <a:r>
              <a:rPr lang="en-US" sz="6000">
                <a:solidFill>
                  <a:srgbClr val="FF0000"/>
                </a:solidFill>
              </a:rPr>
              <a:t>of </a:t>
            </a:r>
          </a:p>
          <a:p>
            <a:r>
              <a:rPr lang="en-US" sz="6000">
                <a:solidFill>
                  <a:srgbClr val="FF0000"/>
                </a:solidFill>
              </a:rPr>
              <a:t>Classifications</a:t>
            </a:r>
          </a:p>
          <a:p>
            <a:r>
              <a:rPr lang="en-US" sz="6000">
                <a:solidFill>
                  <a:srgbClr val="FF0000"/>
                </a:solidFill>
              </a:rPr>
              <a:t> of </a:t>
            </a:r>
          </a:p>
          <a:p>
            <a:r>
              <a:rPr lang="en-US" sz="6000">
                <a:solidFill>
                  <a:srgbClr val="FF0000"/>
                </a:solidFill>
              </a:rPr>
              <a:t>Remotely Sensed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4" name="Picture 2" descr="Error Matrix"/>
          <p:cNvPicPr>
            <a:picLocks noChangeAspect="1" noChangeArrowheads="1"/>
          </p:cNvPicPr>
          <p:nvPr/>
        </p:nvPicPr>
        <p:blipFill>
          <a:blip r:embed="rId2" cstate="print">
            <a:lum bright="-24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457200"/>
            <a:ext cx="29718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rror Matrix"/>
          <p:cNvPicPr>
            <a:picLocks noChangeAspect="1" noChangeArrowheads="1"/>
          </p:cNvPicPr>
          <p:nvPr/>
        </p:nvPicPr>
        <p:blipFill>
          <a:blip r:embed="rId2" cstate="print">
            <a:lum bright="-24000"/>
          </a:blip>
          <a:srcRect/>
          <a:stretch>
            <a:fillRect/>
          </a:stretch>
        </p:blipFill>
        <p:spPr bwMode="auto">
          <a:xfrm>
            <a:off x="0" y="0"/>
            <a:ext cx="914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39" name="Rectangle 2"/>
          <p:cNvSpPr>
            <a:spLocks noChangeArrowheads="1"/>
          </p:cNvSpPr>
          <p:nvPr/>
        </p:nvSpPr>
        <p:spPr bwMode="auto">
          <a:xfrm>
            <a:off x="0" y="4365625"/>
            <a:ext cx="91440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Overall Accuracy :  </a:t>
            </a:r>
            <a:r>
              <a:rPr lang="en-US" sz="2800" b="1"/>
              <a:t>out of all of the reference sites what proportion were mapped correctly</a:t>
            </a:r>
            <a:r>
              <a:rPr lang="en-US" sz="2800"/>
              <a:t>.</a:t>
            </a:r>
          </a:p>
          <a:p>
            <a:r>
              <a:rPr lang="en-US" sz="3600">
                <a:solidFill>
                  <a:srgbClr val="FF0000"/>
                </a:solidFill>
              </a:rPr>
              <a:t>[in binary classification num is TP+TN, in multiclass it is sum of TPs]</a:t>
            </a:r>
            <a:endParaRPr 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rror Matrix"/>
          <p:cNvPicPr>
            <a:picLocks noChangeAspect="1" noChangeArrowheads="1"/>
          </p:cNvPicPr>
          <p:nvPr/>
        </p:nvPicPr>
        <p:blipFill>
          <a:blip r:embed="rId2" cstate="print">
            <a:lum bright="-20000"/>
          </a:blip>
          <a:srcRect/>
          <a:stretch>
            <a:fillRect/>
          </a:stretch>
        </p:blipFill>
        <p:spPr bwMode="auto">
          <a:xfrm>
            <a:off x="0" y="0"/>
            <a:ext cx="9144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303713"/>
            <a:ext cx="9144000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Number of correctly classified site:</a:t>
            </a:r>
          </a:p>
          <a:p>
            <a:r>
              <a:rPr lang="en-US" sz="3200" b="1"/>
              <a:t> 21 + 31+ 22 = 74    </a:t>
            </a:r>
          </a:p>
          <a:p>
            <a:r>
              <a:rPr lang="en-US" sz="3200" b="1">
                <a:solidFill>
                  <a:srgbClr val="FF0000"/>
                </a:solidFill>
              </a:rPr>
              <a:t>Total number of reference sites </a:t>
            </a:r>
            <a:r>
              <a:rPr lang="en-US" sz="3200" b="1"/>
              <a:t>= 95</a:t>
            </a:r>
          </a:p>
          <a:p>
            <a:endParaRPr lang="en-US" sz="3200" b="1"/>
          </a:p>
          <a:p>
            <a:r>
              <a:rPr lang="en-US" sz="3200" b="1">
                <a:solidFill>
                  <a:srgbClr val="FF0000"/>
                </a:solidFill>
              </a:rPr>
              <a:t>Overall Accuracy </a:t>
            </a:r>
            <a:r>
              <a:rPr lang="en-US" sz="3200" b="1"/>
              <a:t>= 74/95 = 77.9%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"/>
          <p:cNvSpPr>
            <a:spLocks noChangeArrowheads="1"/>
          </p:cNvSpPr>
          <p:nvPr/>
        </p:nvSpPr>
        <p:spPr bwMode="auto">
          <a:xfrm>
            <a:off x="0" y="0"/>
            <a:ext cx="9144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b="1">
                <a:solidFill>
                  <a:srgbClr val="FF0000"/>
                </a:solidFill>
              </a:rPr>
              <a:t>Errors of Commission</a:t>
            </a:r>
          </a:p>
          <a:p>
            <a:endParaRPr lang="en-US" sz="4400" b="1">
              <a:solidFill>
                <a:srgbClr val="FF0000"/>
              </a:solidFill>
            </a:endParaRPr>
          </a:p>
          <a:p>
            <a:r>
              <a:rPr lang="en-US" sz="4000" b="1"/>
              <a:t>Refers to </a:t>
            </a:r>
            <a:r>
              <a:rPr lang="en-US" sz="4000" b="1">
                <a:solidFill>
                  <a:srgbClr val="FF0000"/>
                </a:solidFill>
              </a:rPr>
              <a:t>classified sites </a:t>
            </a:r>
            <a:r>
              <a:rPr lang="en-US" sz="4000" b="1"/>
              <a:t>for </a:t>
            </a:r>
            <a:r>
              <a:rPr lang="en-US" sz="4800" b="1">
                <a:solidFill>
                  <a:srgbClr val="FF0000"/>
                </a:solidFill>
              </a:rPr>
              <a:t>incorrect classifications</a:t>
            </a:r>
            <a:r>
              <a:rPr lang="en-US" sz="4000" b="1">
                <a:solidFill>
                  <a:srgbClr val="FF0000"/>
                </a:solidFill>
              </a:rPr>
              <a:t> </a:t>
            </a:r>
            <a:r>
              <a:rPr lang="en-US" sz="4000" b="1"/>
              <a:t> in the </a:t>
            </a:r>
            <a:r>
              <a:rPr lang="en-US" sz="4000" b="1">
                <a:solidFill>
                  <a:srgbClr val="FF0000"/>
                </a:solidFill>
              </a:rPr>
              <a:t>classified</a:t>
            </a:r>
            <a:r>
              <a:rPr lang="en-US" sz="4000" b="1"/>
              <a:t> data.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3505200"/>
            <a:ext cx="9144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Errors of Omission</a:t>
            </a:r>
          </a:p>
          <a:p>
            <a:endParaRPr lang="en-US" sz="4000" b="1">
              <a:solidFill>
                <a:srgbClr val="FF0000"/>
              </a:solidFill>
            </a:endParaRPr>
          </a:p>
          <a:p>
            <a:r>
              <a:rPr lang="en-US" sz="4000" b="1"/>
              <a:t>Refers to </a:t>
            </a:r>
            <a:r>
              <a:rPr lang="en-US" sz="4000" b="1">
                <a:solidFill>
                  <a:srgbClr val="FF0000"/>
                </a:solidFill>
              </a:rPr>
              <a:t>reference sites </a:t>
            </a:r>
            <a:r>
              <a:rPr lang="en-US" sz="4000" b="1"/>
              <a:t>that were </a:t>
            </a:r>
            <a:r>
              <a:rPr lang="en-US" sz="4800" b="1">
                <a:solidFill>
                  <a:srgbClr val="FF0000"/>
                </a:solidFill>
              </a:rPr>
              <a:t>left out (or omitted)</a:t>
            </a:r>
            <a:r>
              <a:rPr lang="en-US" sz="4000" b="1">
                <a:solidFill>
                  <a:srgbClr val="FF0000"/>
                </a:solidFill>
              </a:rPr>
              <a:t> from the correct class </a:t>
            </a:r>
            <a:r>
              <a:rPr lang="en-US" sz="3600" b="1"/>
              <a:t>in the  </a:t>
            </a:r>
            <a:r>
              <a:rPr lang="en-US" sz="4000" b="1">
                <a:solidFill>
                  <a:srgbClr val="FF0000"/>
                </a:solidFill>
              </a:rPr>
              <a:t>reference data.</a:t>
            </a:r>
            <a:endParaRPr lang="en-US" sz="3600" b="1">
              <a:solidFill>
                <a:srgbClr val="FF0000"/>
              </a:solidFill>
            </a:endParaRPr>
          </a:p>
          <a:p>
            <a:endParaRPr lang="en-US" sz="3200"/>
          </a:p>
        </p:txBody>
      </p:sp>
      <p:sp>
        <p:nvSpPr>
          <p:cNvPr id="4" name="Rectangle 3"/>
          <p:cNvSpPr/>
          <p:nvPr/>
        </p:nvSpPr>
        <p:spPr>
          <a:xfrm>
            <a:off x="0" y="3505200"/>
            <a:ext cx="7467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400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3414" name="TextBox 6"/>
          <p:cNvSpPr txBox="1">
            <a:spLocks noChangeArrowheads="1"/>
          </p:cNvSpPr>
          <p:nvPr/>
        </p:nvSpPr>
        <p:spPr bwMode="auto">
          <a:xfrm>
            <a:off x="304800" y="3505200"/>
            <a:ext cx="6400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ERROR OF OMMISSION</a:t>
            </a:r>
          </a:p>
        </p:txBody>
      </p:sp>
      <p:sp>
        <p:nvSpPr>
          <p:cNvPr id="273415" name="TextBox 7"/>
          <p:cNvSpPr txBox="1">
            <a:spLocks noChangeArrowheads="1"/>
          </p:cNvSpPr>
          <p:nvPr/>
        </p:nvSpPr>
        <p:spPr bwMode="auto">
          <a:xfrm>
            <a:off x="0" y="228600"/>
            <a:ext cx="6400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ERROR OF COMMISSION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build="p"/>
      <p:bldP spid="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rror Matrix"/>
          <p:cNvPicPr>
            <a:picLocks noChangeAspect="1" noChangeArrowheads="1"/>
          </p:cNvPicPr>
          <p:nvPr/>
        </p:nvPicPr>
        <p:blipFill>
          <a:blip r:embed="rId2" cstate="print">
            <a:lum bright="-22000"/>
          </a:blip>
          <a:srcRect/>
          <a:stretch>
            <a:fillRect/>
          </a:stretch>
        </p:blipFill>
        <p:spPr bwMode="auto">
          <a:xfrm>
            <a:off x="0" y="91440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4435" name="TextBox 2"/>
          <p:cNvSpPr txBox="1">
            <a:spLocks noChangeArrowheads="1"/>
          </p:cNvSpPr>
          <p:nvPr/>
        </p:nvSpPr>
        <p:spPr bwMode="auto">
          <a:xfrm>
            <a:off x="0" y="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/>
              <a:t>FIND COMMISSION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rror Matri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343400"/>
            <a:ext cx="91440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  </a:t>
            </a:r>
            <a:r>
              <a:rPr lang="en-US" sz="3200" b="1">
                <a:solidFill>
                  <a:srgbClr val="FF0000"/>
                </a:solidFill>
              </a:rPr>
              <a:t>Error of Commission for Water </a:t>
            </a:r>
          </a:p>
          <a:p>
            <a:endParaRPr lang="en-US" sz="3200" b="1">
              <a:solidFill>
                <a:srgbClr val="FF0000"/>
              </a:solidFill>
            </a:endParaRPr>
          </a:p>
          <a:p>
            <a:r>
              <a:rPr lang="en-US" sz="3200" b="1">
                <a:solidFill>
                  <a:srgbClr val="FF0000"/>
                </a:solidFill>
              </a:rPr>
              <a:t>Water:</a:t>
            </a:r>
            <a:r>
              <a:rPr lang="en-US" sz="3200" b="1"/>
              <a:t> </a:t>
            </a:r>
            <a:r>
              <a:rPr lang="en-US" sz="3200" b="1">
                <a:solidFill>
                  <a:srgbClr val="FF0000"/>
                </a:solidFill>
              </a:rPr>
              <a:t> Incorrectly classified </a:t>
            </a:r>
            <a:r>
              <a:rPr lang="en-US" sz="3200" b="1"/>
              <a:t>sites: 6 + 0 = 6  </a:t>
            </a:r>
          </a:p>
          <a:p>
            <a:r>
              <a:rPr lang="en-US" sz="3200" b="1">
                <a:solidFill>
                  <a:srgbClr val="FF0000"/>
                </a:solidFill>
              </a:rPr>
              <a:t>Total classified sites for water </a:t>
            </a:r>
            <a:r>
              <a:rPr lang="en-US" sz="3200" b="1"/>
              <a:t>= 27   </a:t>
            </a:r>
          </a:p>
          <a:p>
            <a:r>
              <a:rPr lang="en-US" sz="3200" b="1"/>
              <a:t> </a:t>
            </a:r>
            <a:r>
              <a:rPr lang="en-US" sz="3200" b="1">
                <a:solidFill>
                  <a:srgbClr val="FF0000"/>
                </a:solidFill>
              </a:rPr>
              <a:t>Commission Error </a:t>
            </a:r>
            <a:r>
              <a:rPr lang="en-US" sz="3200" b="1"/>
              <a:t>= 6/27 = 22%</a:t>
            </a:r>
            <a:br>
              <a:rPr lang="en-US" sz="3200" b="1"/>
            </a:br>
            <a:endParaRPr 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rror Matrix"/>
          <p:cNvPicPr>
            <a:picLocks noChangeAspect="1" noChangeArrowheads="1"/>
          </p:cNvPicPr>
          <p:nvPr/>
        </p:nvPicPr>
        <p:blipFill>
          <a:blip r:embed="rId2" cstate="print">
            <a:lum bright="-20000"/>
          </a:blip>
          <a:srcRect/>
          <a:stretch>
            <a:fillRect/>
          </a:stretch>
        </p:blipFill>
        <p:spPr bwMode="auto">
          <a:xfrm>
            <a:off x="0" y="0"/>
            <a:ext cx="9144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441700"/>
            <a:ext cx="9144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Error of Commission for Forest, Urban</a:t>
            </a:r>
          </a:p>
          <a:p>
            <a:r>
              <a:rPr lang="en-US" sz="2800" b="1">
                <a:solidFill>
                  <a:srgbClr val="FF0000"/>
                </a:solidFill>
              </a:rPr>
              <a:t>Forest:</a:t>
            </a:r>
            <a:r>
              <a:rPr lang="en-US" sz="2800" b="1"/>
              <a:t>  </a:t>
            </a:r>
            <a:r>
              <a:rPr lang="en-US" sz="2800" b="1">
                <a:solidFill>
                  <a:srgbClr val="FF0000"/>
                </a:solidFill>
              </a:rPr>
              <a:t>Incorrectly classified sites</a:t>
            </a:r>
            <a:r>
              <a:rPr lang="en-US" sz="2800" b="1"/>
              <a:t>: 5 + 1 = 6   </a:t>
            </a:r>
          </a:p>
          <a:p>
            <a:r>
              <a:rPr lang="en-US" sz="2800" b="1">
                <a:solidFill>
                  <a:srgbClr val="FF0000"/>
                </a:solidFill>
              </a:rPr>
              <a:t>Total classified sites for forest </a:t>
            </a:r>
            <a:r>
              <a:rPr lang="en-US" sz="2800" b="1"/>
              <a:t>= 37 </a:t>
            </a:r>
          </a:p>
          <a:p>
            <a:r>
              <a:rPr lang="en-US" sz="2800" b="1"/>
              <a:t>   Commission Error = 6/37 = 16%</a:t>
            </a:r>
            <a:br>
              <a:rPr lang="en-US" sz="2800" b="1"/>
            </a:br>
            <a:endParaRPr lang="en-US" sz="2800" b="1"/>
          </a:p>
          <a:p>
            <a:r>
              <a:rPr lang="en-US" sz="2800" b="1">
                <a:solidFill>
                  <a:srgbClr val="FF0000"/>
                </a:solidFill>
              </a:rPr>
              <a:t>Urban:  Incorrectly classified sites</a:t>
            </a:r>
            <a:r>
              <a:rPr lang="en-US" sz="2800" b="1"/>
              <a:t>: 7 + 2 = 9    </a:t>
            </a:r>
          </a:p>
          <a:p>
            <a:r>
              <a:rPr lang="en-US" sz="2800" b="1">
                <a:solidFill>
                  <a:srgbClr val="FF0000"/>
                </a:solidFill>
              </a:rPr>
              <a:t>Total classified sites for Urban </a:t>
            </a:r>
            <a:r>
              <a:rPr lang="en-US" sz="2800" b="1"/>
              <a:t>= 31    </a:t>
            </a:r>
          </a:p>
          <a:p>
            <a:r>
              <a:rPr lang="en-US" sz="2800" b="1"/>
              <a:t>Commission Error = 9/31 = 29%</a:t>
            </a:r>
            <a:endParaRPr 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rror Matrix"/>
          <p:cNvPicPr>
            <a:picLocks noChangeAspect="1" noChangeArrowheads="1"/>
          </p:cNvPicPr>
          <p:nvPr/>
        </p:nvPicPr>
        <p:blipFill>
          <a:blip r:embed="rId2" cstate="print">
            <a:lum bright="-36000"/>
          </a:blip>
          <a:srcRect/>
          <a:stretch>
            <a:fillRect/>
          </a:stretch>
        </p:blipFill>
        <p:spPr bwMode="auto">
          <a:xfrm>
            <a:off x="0" y="19050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7507" name="TextBox 2"/>
          <p:cNvSpPr txBox="1"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FIND OMMISSION ERRORS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33400"/>
            <a:ext cx="9144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/>
              <a:t>Refers to </a:t>
            </a:r>
            <a:r>
              <a:rPr lang="en-US" sz="3200" b="1">
                <a:solidFill>
                  <a:srgbClr val="FF0000"/>
                </a:solidFill>
              </a:rPr>
              <a:t>reference sites </a:t>
            </a:r>
            <a:r>
              <a:rPr lang="en-US" sz="3200" b="1"/>
              <a:t>that were left out (or omitted) from the correct class in the  reference  set</a:t>
            </a:r>
            <a:endParaRPr 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rror Matrix"/>
          <p:cNvPicPr>
            <a:picLocks noChangeAspect="1" noChangeArrowheads="1"/>
          </p:cNvPicPr>
          <p:nvPr/>
        </p:nvPicPr>
        <p:blipFill>
          <a:blip r:embed="rId2" cstate="print">
            <a:lum bright="-34000"/>
          </a:blip>
          <a:srcRect/>
          <a:stretch>
            <a:fillRect/>
          </a:stretch>
        </p:blipFill>
        <p:spPr bwMode="auto">
          <a:xfrm>
            <a:off x="0" y="0"/>
            <a:ext cx="914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071813"/>
            <a:ext cx="91440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Calculate  Error of  Ommission for Water, Forest, Urban</a:t>
            </a:r>
          </a:p>
          <a:p>
            <a:endParaRPr lang="en-US" sz="2400" b="1">
              <a:solidFill>
                <a:srgbClr val="FF0000"/>
              </a:solidFill>
            </a:endParaRPr>
          </a:p>
          <a:p>
            <a:r>
              <a:rPr lang="en-US" sz="2400" b="1">
                <a:solidFill>
                  <a:srgbClr val="FF0000"/>
                </a:solidFill>
              </a:rPr>
              <a:t>Water: </a:t>
            </a:r>
            <a:r>
              <a:rPr lang="en-US" sz="2400" b="1"/>
              <a:t> </a:t>
            </a:r>
            <a:r>
              <a:rPr lang="en-US" sz="2400" b="1">
                <a:solidFill>
                  <a:srgbClr val="FF0000"/>
                </a:solidFill>
              </a:rPr>
              <a:t>Incorrectly omitted from reference sites</a:t>
            </a:r>
            <a:r>
              <a:rPr lang="en-US" sz="2400" b="1"/>
              <a:t>: 5 + 7 = 12  </a:t>
            </a:r>
          </a:p>
          <a:p>
            <a:r>
              <a:rPr lang="en-US" sz="2400" b="1"/>
              <a:t>Total # of reference sites = 33    Omission Error = 12/33 = 36%</a:t>
            </a:r>
            <a:br>
              <a:rPr lang="en-US" sz="2400" b="1"/>
            </a:br>
            <a:endParaRPr lang="en-US" sz="2400" b="1"/>
          </a:p>
          <a:p>
            <a:r>
              <a:rPr lang="en-US" sz="2400" b="1">
                <a:solidFill>
                  <a:srgbClr val="FF0000"/>
                </a:solidFill>
              </a:rPr>
              <a:t>Forest:</a:t>
            </a:r>
            <a:r>
              <a:rPr lang="en-US" sz="2400" b="1"/>
              <a:t>  </a:t>
            </a:r>
            <a:r>
              <a:rPr lang="en-US" sz="2400" b="1">
                <a:solidFill>
                  <a:srgbClr val="FF0000"/>
                </a:solidFill>
              </a:rPr>
              <a:t> Error of Omission from reference sites</a:t>
            </a:r>
            <a:r>
              <a:rPr lang="en-US" sz="2400" b="1"/>
              <a:t>: 6 + 2 = 8   </a:t>
            </a:r>
          </a:p>
          <a:p>
            <a:r>
              <a:rPr lang="en-US" sz="2400" b="1"/>
              <a:t>Total # of reference sites = 39    Omission Error = 8/39 = 20%</a:t>
            </a:r>
          </a:p>
          <a:p>
            <a:r>
              <a:rPr lang="en-US" sz="2400" b="1"/>
              <a:t/>
            </a:r>
            <a:br>
              <a:rPr lang="en-US" sz="2400" b="1"/>
            </a:br>
            <a:r>
              <a:rPr lang="en-US" sz="2400" b="1">
                <a:solidFill>
                  <a:srgbClr val="FF0000"/>
                </a:solidFill>
              </a:rPr>
              <a:t>Urban:  Error of Omission from </a:t>
            </a:r>
            <a:r>
              <a:rPr lang="en-US" sz="2400" b="1"/>
              <a:t>reference sites: 0 + 1 = 1   </a:t>
            </a:r>
          </a:p>
          <a:p>
            <a:r>
              <a:rPr lang="en-US" sz="2400" b="1"/>
              <a:t> Total # of reference sites = 23    Omission Error = 1/23 = 4%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https://askabiologist.asu.edu/sites/default/files/resources/plosable/Brain_Speed/connected-neuro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4" descr="https://tse2.mm.bing.net/th?id=OIP.QmQXuiAub63zLk1gYLTp9AHaDJ&amp;pid=15.1&amp;P=0&amp;w=419&amp;h=17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00400"/>
            <a:ext cx="9144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"/>
          <p:cNvSpPr>
            <a:spLocks noChangeArrowheads="1"/>
          </p:cNvSpPr>
          <p:nvPr/>
        </p:nvSpPr>
        <p:spPr bwMode="auto">
          <a:xfrm>
            <a:off x="0" y="838200"/>
            <a:ext cx="91440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Producer’s Accuracy</a:t>
            </a:r>
            <a:r>
              <a:rPr lang="en-US" sz="3600" b="1"/>
              <a:t>:</a:t>
            </a:r>
            <a:r>
              <a:rPr lang="en-US" sz="3600"/>
              <a:t> </a:t>
            </a:r>
          </a:p>
          <a:p>
            <a:r>
              <a:rPr lang="en-US" sz="3600"/>
              <a:t>Accuracy from the point of view of the map maker (the producer)</a:t>
            </a:r>
          </a:p>
          <a:p>
            <a:endParaRPr lang="en-US" sz="3600" b="1"/>
          </a:p>
          <a:p>
            <a:r>
              <a:rPr lang="en-US" sz="3600" b="1"/>
              <a:t>It is the number of</a:t>
            </a:r>
            <a:r>
              <a:rPr lang="en-US" sz="3600" b="1">
                <a:solidFill>
                  <a:srgbClr val="FF0000"/>
                </a:solidFill>
              </a:rPr>
              <a:t> reference sites classified correctly </a:t>
            </a:r>
            <a:r>
              <a:rPr lang="en-US" sz="3600" b="1"/>
              <a:t>divided by the </a:t>
            </a:r>
            <a:r>
              <a:rPr lang="en-US" sz="3600" b="1">
                <a:solidFill>
                  <a:srgbClr val="FF0000"/>
                </a:solidFill>
              </a:rPr>
              <a:t>total number of reference sites </a:t>
            </a:r>
            <a:r>
              <a:rPr lang="en-US" sz="3600" b="1"/>
              <a:t>for that class. </a:t>
            </a:r>
          </a:p>
          <a:p>
            <a:endParaRPr lang="en-US" sz="3600">
              <a:solidFill>
                <a:srgbClr val="FF0000"/>
              </a:solidFill>
            </a:endParaRPr>
          </a:p>
          <a:p>
            <a:r>
              <a:rPr lang="en-US" sz="3200" b="1">
                <a:solidFill>
                  <a:srgbClr val="7030A0"/>
                </a:solidFill>
              </a:rPr>
              <a:t>Producer's Accuracy = 100% - Omission Error</a:t>
            </a:r>
          </a:p>
          <a:p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3962400"/>
            <a:ext cx="914400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Water:</a:t>
            </a:r>
            <a:r>
              <a:rPr lang="en-US" sz="3200" b="1"/>
              <a:t>Correctly classified reference sites = 21 </a:t>
            </a:r>
          </a:p>
          <a:p>
            <a:r>
              <a:rPr lang="en-US" sz="3200" b="1"/>
              <a:t>Total  reference sites = 33    </a:t>
            </a:r>
          </a:p>
          <a:p>
            <a:r>
              <a:rPr lang="en-US" sz="3200" b="1">
                <a:solidFill>
                  <a:srgbClr val="FF0000"/>
                </a:solidFill>
              </a:rPr>
              <a:t>Producer’s Accuracy </a:t>
            </a:r>
            <a:r>
              <a:rPr lang="en-US" sz="3200" b="1"/>
              <a:t>= 21/33 = 64%  </a:t>
            </a:r>
          </a:p>
          <a:p>
            <a:r>
              <a:rPr lang="en-US" sz="3200" b="1"/>
              <a:t> = 1-ommission error = 100- 36</a:t>
            </a:r>
          </a:p>
          <a:p>
            <a:r>
              <a:rPr lang="en-US" sz="3200" b="1"/>
              <a:t/>
            </a:r>
            <a:br>
              <a:rPr lang="en-US" sz="3200" b="1"/>
            </a:br>
            <a:endParaRPr lang="en-US" sz="2400" b="1"/>
          </a:p>
          <a:p>
            <a:endParaRPr lang="en-US" sz="2400" b="1"/>
          </a:p>
        </p:txBody>
      </p:sp>
      <p:pic>
        <p:nvPicPr>
          <p:cNvPr id="3" name="Picture 2" descr="Error Matrix"/>
          <p:cNvPicPr>
            <a:picLocks noChangeAspect="1" noChangeArrowheads="1"/>
          </p:cNvPicPr>
          <p:nvPr/>
        </p:nvPicPr>
        <p:blipFill>
          <a:blip r:embed="rId2" cstate="print">
            <a:lum bright="-22000" contrast="6000"/>
          </a:blip>
          <a:srcRect/>
          <a:stretch>
            <a:fillRect/>
          </a:stretch>
        </p:blipFill>
        <p:spPr bwMode="auto">
          <a:xfrm>
            <a:off x="0" y="609600"/>
            <a:ext cx="9144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0580" name="TextBox 3"/>
          <p:cNvSpPr txBox="1">
            <a:spLocks noChangeArrowheads="1"/>
          </p:cNvSpPr>
          <p:nvPr/>
        </p:nvSpPr>
        <p:spPr bwMode="auto">
          <a:xfrm>
            <a:off x="0" y="0"/>
            <a:ext cx="8839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FIND PRODUCER ACCURACY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rror Matrix"/>
          <p:cNvPicPr>
            <a:picLocks noChangeAspect="1" noChangeArrowheads="1"/>
          </p:cNvPicPr>
          <p:nvPr/>
        </p:nvPicPr>
        <p:blipFill>
          <a:blip r:embed="rId2" cstate="print">
            <a:lum bright="-48000" contrast="6000"/>
          </a:blip>
          <a:srcRect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3429000"/>
            <a:ext cx="91440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Forest: </a:t>
            </a:r>
            <a:r>
              <a:rPr lang="en-US" sz="2800" b="1"/>
              <a:t> Correctly classified reference sites = 31  </a:t>
            </a:r>
          </a:p>
          <a:p>
            <a:r>
              <a:rPr lang="en-US" sz="2800" b="1"/>
              <a:t> Total  reference sites = 39   </a:t>
            </a:r>
          </a:p>
          <a:p>
            <a:r>
              <a:rPr lang="en-US" sz="2800" b="1">
                <a:solidFill>
                  <a:srgbClr val="FF0000"/>
                </a:solidFill>
              </a:rPr>
              <a:t>Producer’s Accuracy </a:t>
            </a:r>
            <a:r>
              <a:rPr lang="en-US" sz="2800" b="1"/>
              <a:t>= 31/39 = 80% = 100 - 20</a:t>
            </a:r>
          </a:p>
          <a:p>
            <a:r>
              <a:rPr lang="en-US" sz="2800" b="1"/>
              <a:t/>
            </a:r>
            <a:br>
              <a:rPr lang="en-US" sz="2800" b="1"/>
            </a:br>
            <a:r>
              <a:rPr lang="en-US" sz="2800" b="1">
                <a:solidFill>
                  <a:srgbClr val="FF0000"/>
                </a:solidFill>
              </a:rPr>
              <a:t>Urban: </a:t>
            </a:r>
            <a:r>
              <a:rPr lang="en-US" sz="2800" b="1"/>
              <a:t> Correctly classified reference sites = 22 </a:t>
            </a:r>
          </a:p>
          <a:p>
            <a:r>
              <a:rPr lang="en-US" sz="2800" b="1"/>
              <a:t> Total reference sites = 23   </a:t>
            </a:r>
          </a:p>
          <a:p>
            <a:r>
              <a:rPr lang="en-US" sz="2800" b="1"/>
              <a:t> </a:t>
            </a:r>
            <a:r>
              <a:rPr lang="en-US" sz="2800" b="1">
                <a:solidFill>
                  <a:srgbClr val="FF0000"/>
                </a:solidFill>
              </a:rPr>
              <a:t>Producer’s Accuracy </a:t>
            </a:r>
            <a:r>
              <a:rPr lang="en-US" sz="2800" b="1"/>
              <a:t>= 22/23 =96% =100 - 4</a:t>
            </a:r>
          </a:p>
          <a:p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User’s /Consumer’s Accuracy:</a:t>
            </a:r>
            <a:r>
              <a:rPr lang="en-US" sz="4000" b="1">
                <a:solidFill>
                  <a:srgbClr val="FF0000"/>
                </a:solidFill>
              </a:rPr>
              <a:t> </a:t>
            </a:r>
            <a:r>
              <a:rPr lang="en-US" sz="3600"/>
              <a:t>Accuracy from the point of view of </a:t>
            </a:r>
            <a:r>
              <a:rPr lang="en-US" sz="3600" b="1">
                <a:solidFill>
                  <a:srgbClr val="FF0000"/>
                </a:solidFill>
              </a:rPr>
              <a:t>a map user, not the map maker.  </a:t>
            </a:r>
          </a:p>
          <a:p>
            <a:endParaRPr lang="en-US" sz="3600"/>
          </a:p>
          <a:p>
            <a:r>
              <a:rPr lang="en-US" sz="3600"/>
              <a:t> </a:t>
            </a:r>
            <a:r>
              <a:rPr lang="en-US" sz="3600" b="1"/>
              <a:t>Calculated by taking the total number of </a:t>
            </a:r>
            <a:r>
              <a:rPr lang="en-US" sz="3600" b="1">
                <a:solidFill>
                  <a:srgbClr val="FF0000"/>
                </a:solidFill>
              </a:rPr>
              <a:t>correct classifications</a:t>
            </a:r>
            <a:r>
              <a:rPr lang="en-US" sz="3600" b="1"/>
              <a:t> for a particular class and dividing it by the </a:t>
            </a:r>
            <a:r>
              <a:rPr lang="en-US" sz="3600" b="1">
                <a:solidFill>
                  <a:srgbClr val="FF0000"/>
                </a:solidFill>
              </a:rPr>
              <a:t>total classified</a:t>
            </a:r>
            <a:r>
              <a:rPr lang="en-US" sz="3600" b="1"/>
              <a:t>. </a:t>
            </a:r>
          </a:p>
          <a:p>
            <a:r>
              <a:rPr lang="en-US" sz="3600" b="1"/>
              <a:t>This is referred to as </a:t>
            </a:r>
            <a:r>
              <a:rPr lang="en-US" sz="3600" b="1">
                <a:solidFill>
                  <a:srgbClr val="FF0000"/>
                </a:solidFill>
              </a:rPr>
              <a:t>reliability.</a:t>
            </a:r>
            <a:r>
              <a:rPr lang="en-US" sz="3600" b="1"/>
              <a:t> </a:t>
            </a:r>
          </a:p>
          <a:p>
            <a:endParaRPr lang="en-US" sz="3200"/>
          </a:p>
          <a:p>
            <a:r>
              <a:rPr lang="en-US" sz="3600" b="1">
                <a:solidFill>
                  <a:srgbClr val="7030A0"/>
                </a:solidFill>
              </a:rPr>
              <a:t>User's Accuracy = </a:t>
            </a:r>
          </a:p>
          <a:p>
            <a:r>
              <a:rPr lang="en-US" sz="3600" b="1">
                <a:solidFill>
                  <a:srgbClr val="7030A0"/>
                </a:solidFill>
              </a:rPr>
              <a:t>100% - Commission Error</a:t>
            </a:r>
            <a:r>
              <a:rPr lang="en-US" sz="2800" b="1">
                <a:solidFill>
                  <a:srgbClr val="7030A0"/>
                </a:solidFill>
              </a:rPr>
              <a:t>. </a:t>
            </a:r>
            <a:endParaRPr lang="en-US" sz="2000" b="1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rror Matri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3651" name="Rectangle 4"/>
          <p:cNvSpPr>
            <a:spLocks noChangeArrowheads="1"/>
          </p:cNvSpPr>
          <p:nvPr/>
        </p:nvSpPr>
        <p:spPr bwMode="auto">
          <a:xfrm>
            <a:off x="0" y="0"/>
            <a:ext cx="7239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Find  User’s Accuracy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179888"/>
            <a:ext cx="9144000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/>
              <a:t>User's Accuracy  for Water</a:t>
            </a:r>
            <a:r>
              <a:rPr lang="en-US" sz="2800" b="1">
                <a:solidFill>
                  <a:srgbClr val="FF0000"/>
                </a:solidFill>
              </a:rPr>
              <a:t/>
            </a:r>
            <a:br>
              <a:rPr lang="en-US" sz="2800" b="1">
                <a:solidFill>
                  <a:srgbClr val="FF0000"/>
                </a:solidFill>
              </a:rPr>
            </a:br>
            <a:r>
              <a:rPr lang="en-US" sz="2800" b="1">
                <a:solidFill>
                  <a:srgbClr val="FF0000"/>
                </a:solidFill>
              </a:rPr>
              <a:t>Water: </a:t>
            </a:r>
            <a:r>
              <a:rPr lang="en-US" sz="2800" b="1"/>
              <a:t> </a:t>
            </a:r>
          </a:p>
          <a:p>
            <a:r>
              <a:rPr lang="en-US" sz="2800" b="1">
                <a:solidFill>
                  <a:srgbClr val="FF0000"/>
                </a:solidFill>
              </a:rPr>
              <a:t>Correctly classified sites </a:t>
            </a:r>
            <a:r>
              <a:rPr lang="en-US" sz="2800" b="1"/>
              <a:t>= 21 </a:t>
            </a:r>
          </a:p>
          <a:p>
            <a:r>
              <a:rPr lang="en-US" sz="2800" b="1"/>
              <a:t> </a:t>
            </a:r>
            <a:r>
              <a:rPr lang="en-US" sz="2800" b="1">
                <a:solidFill>
                  <a:srgbClr val="FF0000"/>
                </a:solidFill>
              </a:rPr>
              <a:t>Total  classified sites </a:t>
            </a:r>
            <a:r>
              <a:rPr lang="en-US" sz="2800" b="1"/>
              <a:t>= 27    </a:t>
            </a:r>
          </a:p>
          <a:p>
            <a:r>
              <a:rPr lang="en-US" sz="2800" b="1">
                <a:solidFill>
                  <a:srgbClr val="FF0000"/>
                </a:solidFill>
              </a:rPr>
              <a:t>User's Accuracy </a:t>
            </a:r>
            <a:r>
              <a:rPr lang="en-US" sz="2800" b="1"/>
              <a:t>= 21/27 = 78% </a:t>
            </a:r>
          </a:p>
          <a:p>
            <a:r>
              <a:rPr lang="en-US" sz="2800" b="1"/>
              <a:t>                             =1- commission error  = 100- 22</a:t>
            </a:r>
            <a:br>
              <a:rPr lang="en-US" sz="2800" b="1"/>
            </a:br>
            <a:endParaRPr lang="en-US" sz="2800" b="1"/>
          </a:p>
          <a:p>
            <a:r>
              <a:rPr lang="en-US" sz="2400" b="1"/>
              <a:t>  </a:t>
            </a:r>
            <a:endParaRPr lang="en-US" sz="2400"/>
          </a:p>
        </p:txBody>
      </p:sp>
      <p:pic>
        <p:nvPicPr>
          <p:cNvPr id="4" name="Picture 3" descr="Error Matrix"/>
          <p:cNvPicPr>
            <a:picLocks noChangeAspect="1" noChangeArrowheads="1"/>
          </p:cNvPicPr>
          <p:nvPr/>
        </p:nvPicPr>
        <p:blipFill>
          <a:blip r:embed="rId2" cstate="print">
            <a:lum bright="-26000"/>
          </a:blip>
          <a:srcRect/>
          <a:stretch>
            <a:fillRect/>
          </a:stretch>
        </p:blipFill>
        <p:spPr bwMode="auto">
          <a:xfrm>
            <a:off x="0" y="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rror Matrix"/>
          <p:cNvPicPr>
            <a:picLocks noChangeAspect="1" noChangeArrowheads="1"/>
          </p:cNvPicPr>
          <p:nvPr/>
        </p:nvPicPr>
        <p:blipFill>
          <a:blip r:embed="rId2" cstate="print">
            <a:lum bright="-24000"/>
          </a:blip>
          <a:srcRect/>
          <a:stretch>
            <a:fillRect/>
          </a:stretch>
        </p:blipFill>
        <p:spPr bwMode="auto">
          <a:xfrm>
            <a:off x="0" y="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038600"/>
            <a:ext cx="9144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Forest:</a:t>
            </a:r>
            <a:r>
              <a:rPr lang="en-US" sz="2400" b="1"/>
              <a:t>  </a:t>
            </a:r>
            <a:r>
              <a:rPr lang="en-US" sz="2400" b="1">
                <a:solidFill>
                  <a:srgbClr val="FF0000"/>
                </a:solidFill>
              </a:rPr>
              <a:t>Incorrectly classified sites </a:t>
            </a:r>
            <a:r>
              <a:rPr lang="en-US" sz="2400" b="1"/>
              <a:t>= 31   </a:t>
            </a:r>
          </a:p>
          <a:p>
            <a:r>
              <a:rPr lang="en-US" sz="2400" b="1">
                <a:solidFill>
                  <a:srgbClr val="FF0000"/>
                </a:solidFill>
              </a:rPr>
              <a:t>Total  classified sites </a:t>
            </a:r>
            <a:r>
              <a:rPr lang="en-US" sz="2400" b="1"/>
              <a:t>= 37</a:t>
            </a:r>
          </a:p>
          <a:p>
            <a:r>
              <a:rPr lang="en-US" sz="2400" b="1">
                <a:solidFill>
                  <a:srgbClr val="FF0000"/>
                </a:solidFill>
              </a:rPr>
              <a:t>User's Accuracy</a:t>
            </a:r>
            <a:r>
              <a:rPr lang="en-US" sz="2400" b="1"/>
              <a:t> = 31/37 = 84% =1- commission error = 100-16</a:t>
            </a:r>
            <a:br>
              <a:rPr lang="en-US" sz="2400" b="1"/>
            </a:br>
            <a:endParaRPr lang="en-US" sz="2400" b="1"/>
          </a:p>
          <a:p>
            <a:r>
              <a:rPr lang="en-US" sz="2400" b="1">
                <a:solidFill>
                  <a:srgbClr val="FF0000"/>
                </a:solidFill>
              </a:rPr>
              <a:t>Urban:  Incorrectly classified site</a:t>
            </a:r>
            <a:r>
              <a:rPr lang="en-US" sz="2400" b="1"/>
              <a:t>s = 22    </a:t>
            </a:r>
          </a:p>
          <a:p>
            <a:r>
              <a:rPr lang="en-US" sz="2400" b="1">
                <a:solidFill>
                  <a:srgbClr val="FF0000"/>
                </a:solidFill>
              </a:rPr>
              <a:t>Total  classified sites </a:t>
            </a:r>
            <a:r>
              <a:rPr lang="en-US" sz="2400" b="1"/>
              <a:t>= 31   </a:t>
            </a:r>
          </a:p>
          <a:p>
            <a:r>
              <a:rPr lang="en-US" sz="2400" b="1"/>
              <a:t> </a:t>
            </a:r>
            <a:r>
              <a:rPr lang="en-US" sz="2400" b="1">
                <a:solidFill>
                  <a:srgbClr val="FF0000"/>
                </a:solidFill>
              </a:rPr>
              <a:t>User's Accuracy</a:t>
            </a:r>
            <a:r>
              <a:rPr lang="en-US" sz="2400" b="1"/>
              <a:t> = 22/31 = 71 =1- commission error = 100 - 29 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Comparing User's and Producer's Accuracy</a:t>
            </a:r>
            <a:endParaRPr lang="en-US" sz="400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sz="2400" b="1"/>
          </a:p>
          <a:p>
            <a:pPr>
              <a:buFont typeface="Wingdings" pitchFamily="2" charset="2"/>
              <a:buChar char="ü"/>
            </a:pPr>
            <a:r>
              <a:rPr lang="en-US" sz="3200" b="1"/>
              <a:t>Producer’s accuracy for the Urban class was 96% while the user's accuracy was 71%. </a:t>
            </a:r>
          </a:p>
          <a:p>
            <a:pPr>
              <a:buFont typeface="Wingdings" pitchFamily="2" charset="2"/>
              <a:buChar char="ü"/>
            </a:pPr>
            <a:endParaRPr lang="en-US" sz="2400" b="1"/>
          </a:p>
          <a:p>
            <a:pPr>
              <a:buFont typeface="Wingdings" pitchFamily="2" charset="2"/>
              <a:buChar char="ü"/>
            </a:pPr>
            <a:r>
              <a:rPr lang="en-US" sz="2800" b="1">
                <a:solidFill>
                  <a:srgbClr val="FF0000"/>
                </a:solidFill>
              </a:rPr>
              <a:t>This means that even though 96% of the reference urban areas have been correctly identified as “urban”, </a:t>
            </a:r>
          </a:p>
          <a:p>
            <a:pPr>
              <a:buFont typeface="Wingdings" pitchFamily="2" charset="2"/>
              <a:buChar char="ü"/>
            </a:pPr>
            <a:endParaRPr lang="en-US" sz="2800" b="1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800" b="1">
                <a:solidFill>
                  <a:srgbClr val="FF0000"/>
                </a:solidFill>
              </a:rPr>
              <a:t>only 71% percent of the areas identified as “urban” </a:t>
            </a:r>
            <a:r>
              <a:rPr lang="en-US" sz="2800" b="1"/>
              <a:t>[22 out of 31]  </a:t>
            </a:r>
            <a:r>
              <a:rPr lang="en-US" sz="2800" b="1">
                <a:solidFill>
                  <a:srgbClr val="FF0000"/>
                </a:solidFill>
              </a:rPr>
              <a:t>in the classification were actually urban. Water </a:t>
            </a:r>
            <a:r>
              <a:rPr lang="en-US" sz="2800" b="1"/>
              <a:t>(=7)</a:t>
            </a:r>
            <a:r>
              <a:rPr lang="en-US" sz="2800" b="1">
                <a:solidFill>
                  <a:srgbClr val="FF0000"/>
                </a:solidFill>
              </a:rPr>
              <a:t> and forest </a:t>
            </a:r>
            <a:r>
              <a:rPr lang="en-US" sz="2800" b="1"/>
              <a:t>(=2) </a:t>
            </a:r>
            <a:r>
              <a:rPr lang="en-US" sz="2800" b="1">
                <a:solidFill>
                  <a:srgbClr val="FF0000"/>
                </a:solidFill>
              </a:rPr>
              <a:t>areas were mistakenly classified as urban. </a:t>
            </a:r>
          </a:p>
          <a:p>
            <a:pPr>
              <a:buFont typeface="Wingdings" pitchFamily="2" charset="2"/>
              <a:buChar char="ü"/>
            </a:pP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>
                <a:solidFill>
                  <a:srgbClr val="FF0000"/>
                </a:solidFill>
              </a:rPr>
              <a:t>Biometrics</a:t>
            </a:r>
            <a:r>
              <a:rPr lang="en-US" sz="4400"/>
              <a:t> for surveillance/security for </a:t>
            </a:r>
            <a:r>
              <a:rPr lang="en-US" sz="4400" b="1">
                <a:solidFill>
                  <a:srgbClr val="FF0000"/>
                </a:solidFill>
                <a:latin typeface="Times New Roman" pitchFamily="18" charset="0"/>
              </a:rPr>
              <a:t>identifying  authorized persons</a:t>
            </a:r>
            <a:endParaRPr lang="en-US" sz="440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600200"/>
            <a:ext cx="9144000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>
                <a:latin typeface="Times New Roman" pitchFamily="18" charset="0"/>
              </a:rPr>
              <a:t>If an </a:t>
            </a:r>
            <a:r>
              <a:rPr lang="en-US" sz="3600" b="1">
                <a:solidFill>
                  <a:srgbClr val="FF0000"/>
                </a:solidFill>
                <a:latin typeface="Times New Roman" pitchFamily="18" charset="0"/>
              </a:rPr>
              <a:t>Authorized person </a:t>
            </a:r>
            <a:r>
              <a:rPr lang="en-US" sz="3600" b="1">
                <a:latin typeface="Times New Roman" pitchFamily="18" charset="0"/>
              </a:rPr>
              <a:t>is recognized correctly, it counts to the number of </a:t>
            </a:r>
          </a:p>
          <a:p>
            <a:r>
              <a:rPr lang="en-US" sz="3600" b="1">
                <a:solidFill>
                  <a:srgbClr val="FF0000"/>
                </a:solidFill>
                <a:latin typeface="Times New Roman" pitchFamily="18" charset="0"/>
              </a:rPr>
              <a:t>True Positives (TP)</a:t>
            </a:r>
            <a:endParaRPr lang="en-US" sz="3600" b="1">
              <a:latin typeface="Times New Roman" pitchFamily="18" charset="0"/>
            </a:endParaRPr>
          </a:p>
          <a:p>
            <a:endParaRPr lang="en-US" sz="3600" b="1">
              <a:latin typeface="Times New Roman" pitchFamily="18" charset="0"/>
            </a:endParaRPr>
          </a:p>
          <a:p>
            <a:r>
              <a:rPr lang="en-US" sz="3600" b="1">
                <a:latin typeface="Times New Roman" pitchFamily="18" charset="0"/>
              </a:rPr>
              <a:t>if a test image of </a:t>
            </a:r>
            <a:r>
              <a:rPr lang="en-US" sz="3600" b="1">
                <a:solidFill>
                  <a:srgbClr val="FF0000"/>
                </a:solidFill>
                <a:latin typeface="Times New Roman" pitchFamily="18" charset="0"/>
              </a:rPr>
              <a:t>an Authorized person  </a:t>
            </a:r>
            <a:r>
              <a:rPr lang="en-US" sz="3600" b="1">
                <a:latin typeface="Times New Roman" pitchFamily="18" charset="0"/>
              </a:rPr>
              <a:t>is </a:t>
            </a:r>
            <a:r>
              <a:rPr lang="en-US" sz="3600" b="1">
                <a:solidFill>
                  <a:srgbClr val="FF0000"/>
                </a:solidFill>
                <a:latin typeface="Times New Roman" pitchFamily="18" charset="0"/>
              </a:rPr>
              <a:t>rejected</a:t>
            </a:r>
            <a:r>
              <a:rPr lang="en-US" sz="3600" b="1">
                <a:latin typeface="Times New Roman" pitchFamily="18" charset="0"/>
              </a:rPr>
              <a:t> and labeled as </a:t>
            </a:r>
            <a:r>
              <a:rPr lang="en-US" sz="3600" b="1">
                <a:solidFill>
                  <a:srgbClr val="FF0000"/>
                </a:solidFill>
                <a:latin typeface="Times New Roman" pitchFamily="18" charset="0"/>
              </a:rPr>
              <a:t>impostor</a:t>
            </a:r>
            <a:r>
              <a:rPr lang="en-US" sz="3600" b="1">
                <a:latin typeface="Times New Roman" pitchFamily="18" charset="0"/>
              </a:rPr>
              <a:t> due to classifier's </a:t>
            </a:r>
            <a:r>
              <a:rPr lang="en-US" sz="3600" b="1">
                <a:solidFill>
                  <a:srgbClr val="FF0000"/>
                </a:solidFill>
                <a:latin typeface="Times New Roman" pitchFamily="18" charset="0"/>
              </a:rPr>
              <a:t>limited ability to recognize correctly</a:t>
            </a:r>
            <a:r>
              <a:rPr lang="en-US" sz="3600" b="1">
                <a:latin typeface="Times New Roman" pitchFamily="18" charset="0"/>
              </a:rPr>
              <a:t>, the count adds to the number of </a:t>
            </a:r>
          </a:p>
          <a:p>
            <a:r>
              <a:rPr lang="en-US" sz="3600" b="1">
                <a:solidFill>
                  <a:srgbClr val="FF0000"/>
                </a:solidFill>
                <a:latin typeface="Times New Roman" pitchFamily="18" charset="0"/>
              </a:rPr>
              <a:t>False Negatives (FN).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/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05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05476" name="Picture 2" descr="http://www.webpages.ttu.edu/dleverin/neural_network/fig_3p6_neurons_NEURON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43400"/>
            <a:ext cx="9144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390525"/>
            <a:ext cx="9058275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90800" y="0"/>
            <a:ext cx="6553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LABEL  FAR &amp; FRR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543800" y="1981200"/>
            <a:ext cx="990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FRR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57400" y="1752600"/>
            <a:ext cx="990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FAR</a:t>
            </a:r>
          </a:p>
        </p:txBody>
      </p:sp>
      <p:sp>
        <p:nvSpPr>
          <p:cNvPr id="322566" name="TextBox 6"/>
          <p:cNvSpPr txBox="1">
            <a:spLocks noChangeArrowheads="1"/>
          </p:cNvSpPr>
          <p:nvPr/>
        </p:nvSpPr>
        <p:spPr bwMode="auto">
          <a:xfrm>
            <a:off x="3810000" y="2895600"/>
            <a:ext cx="1828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Equal Error 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130" name="Picture 2" descr="AI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TextBox 1"/>
          <p:cNvSpPr txBox="1">
            <a:spLocks noChangeArrowheads="1"/>
          </p:cNvSpPr>
          <p:nvPr/>
        </p:nvSpPr>
        <p:spPr bwMode="auto">
          <a:xfrm>
            <a:off x="533400" y="0"/>
            <a:ext cx="77724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0"/>
              <a:t>PRIOR BELIEFS </a:t>
            </a:r>
          </a:p>
          <a:p>
            <a:r>
              <a:rPr lang="en-US" sz="6000"/>
              <a:t>+DATA </a:t>
            </a:r>
          </a:p>
          <a:p>
            <a:r>
              <a:rPr lang="en-US" sz="6000"/>
              <a:t>= </a:t>
            </a:r>
          </a:p>
          <a:p>
            <a:r>
              <a:rPr lang="en-US" sz="6000"/>
              <a:t>REVISED BELIEFS</a:t>
            </a:r>
          </a:p>
        </p:txBody>
      </p:sp>
      <p:sp>
        <p:nvSpPr>
          <p:cNvPr id="433155" name="TextBox 2"/>
          <p:cNvSpPr txBox="1">
            <a:spLocks noChangeArrowheads="1"/>
          </p:cNvSpPr>
          <p:nvPr/>
        </p:nvSpPr>
        <p:spPr bwMode="auto">
          <a:xfrm>
            <a:off x="381000" y="4876800"/>
            <a:ext cx="8001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AIQ  by NICK POLSON and JAMES SCOTT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4" descr="Image result for architecture of an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3400"/>
            <a:ext cx="9153525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lvl="1" eaLnBrk="0" hangingPunct="0"/>
            <a:r>
              <a:rPr lang="en-US" sz="3200" b="1" i="1">
                <a:latin typeface="Calibri" pitchFamily="34" charset="0"/>
              </a:rPr>
              <a:t>A neural network is a system composed  of  many </a:t>
            </a:r>
            <a:r>
              <a:rPr lang="en-US" sz="3200" b="1" i="1">
                <a:solidFill>
                  <a:srgbClr val="FF0000"/>
                </a:solidFill>
                <a:latin typeface="Calibri" pitchFamily="34" charset="0"/>
              </a:rPr>
              <a:t>neurons</a:t>
            </a:r>
            <a:r>
              <a:rPr lang="en-US" sz="3200" b="1" i="1">
                <a:latin typeface="Calibri" pitchFamily="34" charset="0"/>
              </a:rPr>
              <a:t> also called </a:t>
            </a:r>
            <a:r>
              <a:rPr lang="en-US" sz="3200" b="1" i="1">
                <a:solidFill>
                  <a:srgbClr val="FF0000"/>
                </a:solidFill>
                <a:latin typeface="Calibri" pitchFamily="34" charset="0"/>
              </a:rPr>
              <a:t>processing elements(PEs)</a:t>
            </a:r>
            <a:r>
              <a:rPr lang="en-US" sz="3200" b="1" i="1">
                <a:solidFill>
                  <a:srgbClr val="FF0066"/>
                </a:solidFill>
                <a:latin typeface="Calibri" pitchFamily="34" charset="0"/>
              </a:rPr>
              <a:t> </a:t>
            </a:r>
            <a:r>
              <a:rPr lang="en-US" sz="3200" b="1" i="1">
                <a:latin typeface="Calibri" pitchFamily="34" charset="0"/>
              </a:rPr>
              <a:t>operating in parallel whose function is determined by </a:t>
            </a:r>
          </a:p>
          <a:p>
            <a:pPr lvl="1" eaLnBrk="0" hangingPunct="0">
              <a:buFont typeface="Wingdings" pitchFamily="2" charset="2"/>
              <a:buChar char="ü"/>
            </a:pPr>
            <a:r>
              <a:rPr lang="en-US" sz="3200" b="1" i="1">
                <a:solidFill>
                  <a:srgbClr val="FF0000"/>
                </a:solidFill>
                <a:latin typeface="Calibri" pitchFamily="34" charset="0"/>
              </a:rPr>
              <a:t>Network Structure, </a:t>
            </a:r>
          </a:p>
          <a:p>
            <a:pPr lvl="1" eaLnBrk="0" hangingPunct="0">
              <a:buFont typeface="Wingdings" pitchFamily="2" charset="2"/>
              <a:buChar char="ü"/>
            </a:pPr>
            <a:r>
              <a:rPr lang="en-US" sz="3200" b="1" i="1">
                <a:solidFill>
                  <a:srgbClr val="FF0000"/>
                </a:solidFill>
                <a:latin typeface="Calibri" pitchFamily="34" charset="0"/>
              </a:rPr>
              <a:t>Connection Strengths</a:t>
            </a:r>
            <a:endParaRPr lang="en-US" sz="3200" b="1" i="1">
              <a:latin typeface="Calibri" pitchFamily="34" charset="0"/>
            </a:endParaRPr>
          </a:p>
          <a:p>
            <a:pPr lvl="1" eaLnBrk="0" hangingPunct="0">
              <a:buFont typeface="Wingdings" pitchFamily="2" charset="2"/>
              <a:buChar char="ü"/>
            </a:pPr>
            <a:r>
              <a:rPr lang="en-US" sz="3200" b="1" i="1">
                <a:solidFill>
                  <a:srgbClr val="FF0000"/>
                </a:solidFill>
                <a:latin typeface="Calibri" pitchFamily="34" charset="0"/>
              </a:rPr>
              <a:t>The Processing performed </a:t>
            </a:r>
            <a:r>
              <a:rPr lang="en-US" sz="3200" b="1" i="1">
                <a:latin typeface="Calibri" pitchFamily="34" charset="0"/>
              </a:rPr>
              <a:t>at computing elements or nodes</a:t>
            </a:r>
            <a:r>
              <a:rPr lang="en-US" sz="3600" b="1">
                <a:solidFill>
                  <a:srgbClr val="00B0F0"/>
                </a:solidFill>
                <a:latin typeface="Calibri" pitchFamily="34" charset="0"/>
              </a:rPr>
              <a:t>. </a:t>
            </a:r>
          </a:p>
        </p:txBody>
      </p:sp>
      <p:pic>
        <p:nvPicPr>
          <p:cNvPr id="32771" name="Picture 4" descr="https://api.ning.com/files/EXPL4V-n0-S-UQNnNq6bext-hycLoK-u6aEjnY7J2UyCWgn3eFDfbFC0T*6wIFSowUo2bxbUThjv1YqkRXddrKjFeLP8ZXqE/N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6725" y="3524250"/>
            <a:ext cx="486727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5041900"/>
            <a:ext cx="3886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Number of neurons in input and output layer depends on the training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smtClean="0">
                <a:solidFill>
                  <a:srgbClr val="FF0000"/>
                </a:solidFill>
              </a:rPr>
              <a:t>PRINCIPAL ELEMENTS REQUIRED TO SPECIFY ANNs </a:t>
            </a:r>
          </a:p>
        </p:txBody>
      </p:sp>
      <p:sp>
        <p:nvSpPr>
          <p:cNvPr id="90115" name="Rectangle 5"/>
          <p:cNvSpPr>
            <a:spLocks noChangeArrowheads="1"/>
          </p:cNvSpPr>
          <p:nvPr/>
        </p:nvSpPr>
        <p:spPr bwMode="auto">
          <a:xfrm>
            <a:off x="0" y="1524000"/>
            <a:ext cx="9144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Topology</a:t>
            </a:r>
            <a:r>
              <a:rPr lang="en-US" sz="4000" b="1"/>
              <a:t> - layers and interconnections</a:t>
            </a:r>
          </a:p>
          <a:p>
            <a:endParaRPr lang="en-US" sz="4000" b="1"/>
          </a:p>
          <a:p>
            <a:r>
              <a:rPr lang="en-US" sz="4000" b="1">
                <a:solidFill>
                  <a:srgbClr val="FF0000"/>
                </a:solidFill>
              </a:rPr>
              <a:t>Learning/Adaptation</a:t>
            </a:r>
            <a:r>
              <a:rPr lang="en-US" sz="4000" b="1"/>
              <a:t> - how network is configured to store information</a:t>
            </a:r>
          </a:p>
          <a:p>
            <a:endParaRPr lang="en-US" sz="4000" b="1"/>
          </a:p>
          <a:p>
            <a:r>
              <a:rPr lang="en-US" sz="4000" b="1">
                <a:solidFill>
                  <a:srgbClr val="FF0000"/>
                </a:solidFill>
              </a:rPr>
              <a:t>Recall</a:t>
            </a:r>
            <a:r>
              <a:rPr lang="en-US" sz="4000" b="1"/>
              <a:t> - How stored information is retrieved</a:t>
            </a:r>
            <a:r>
              <a:rPr lang="en-US" sz="3600" b="1"/>
              <a:t> </a:t>
            </a:r>
            <a:endParaRPr 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/>
      <p:bldP spid="9011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1344</Words>
  <Application>Microsoft Office PowerPoint</Application>
  <PresentationFormat>On-screen Show (4:3)</PresentationFormat>
  <Paragraphs>254</Paragraphs>
  <Slides>62</Slides>
  <Notes>2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Slide 1</vt:lpstr>
      <vt:lpstr>Hard Vs Soft Computing Paradigms</vt:lpstr>
      <vt:lpstr>Slide 3</vt:lpstr>
      <vt:lpstr> ARTIFICIAL NEURAL NETWORKS </vt:lpstr>
      <vt:lpstr>Slide 5</vt:lpstr>
      <vt:lpstr>Slide 6</vt:lpstr>
      <vt:lpstr>Slide 7</vt:lpstr>
      <vt:lpstr>Slide 8</vt:lpstr>
      <vt:lpstr>PRINCIPAL ELEMENTS REQUIRED TO SPECIFY ANNs </vt:lpstr>
      <vt:lpstr>CLASSIFICATION OF LEARNING</vt:lpstr>
      <vt:lpstr>Supervised Learning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Outliers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prof. surekha bhanot</dc:creator>
  <cp:lastModifiedBy>prof. surekha bhanot</cp:lastModifiedBy>
  <cp:revision>2</cp:revision>
  <dcterms:created xsi:type="dcterms:W3CDTF">2006-08-16T00:00:00Z</dcterms:created>
  <dcterms:modified xsi:type="dcterms:W3CDTF">2020-01-24T14:20:18Z</dcterms:modified>
</cp:coreProperties>
</file>