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429" r:id="rId2"/>
    <p:sldId id="698" r:id="rId3"/>
    <p:sldId id="756" r:id="rId4"/>
    <p:sldId id="762" r:id="rId5"/>
    <p:sldId id="757" r:id="rId6"/>
    <p:sldId id="459" r:id="rId7"/>
    <p:sldId id="514" r:id="rId8"/>
    <p:sldId id="724" r:id="rId9"/>
    <p:sldId id="759" r:id="rId10"/>
    <p:sldId id="720" r:id="rId11"/>
    <p:sldId id="721" r:id="rId12"/>
    <p:sldId id="440" r:id="rId13"/>
    <p:sldId id="520" r:id="rId14"/>
    <p:sldId id="600" r:id="rId15"/>
    <p:sldId id="601" r:id="rId16"/>
    <p:sldId id="569" r:id="rId17"/>
    <p:sldId id="725" r:id="rId18"/>
    <p:sldId id="726" r:id="rId19"/>
    <p:sldId id="609" r:id="rId20"/>
    <p:sldId id="623" r:id="rId21"/>
    <p:sldId id="624" r:id="rId22"/>
    <p:sldId id="625" r:id="rId23"/>
    <p:sldId id="626" r:id="rId24"/>
    <p:sldId id="627" r:id="rId25"/>
    <p:sldId id="632" r:id="rId26"/>
    <p:sldId id="631" r:id="rId27"/>
    <p:sldId id="675" r:id="rId28"/>
    <p:sldId id="705" r:id="rId29"/>
    <p:sldId id="706" r:id="rId30"/>
    <p:sldId id="707" r:id="rId31"/>
    <p:sldId id="708" r:id="rId32"/>
    <p:sldId id="709" r:id="rId33"/>
    <p:sldId id="710" r:id="rId34"/>
    <p:sldId id="711" r:id="rId35"/>
    <p:sldId id="712" r:id="rId36"/>
    <p:sldId id="713" r:id="rId37"/>
    <p:sldId id="741" r:id="rId38"/>
    <p:sldId id="734" r:id="rId39"/>
    <p:sldId id="764" r:id="rId40"/>
    <p:sldId id="765" r:id="rId41"/>
    <p:sldId id="768" r:id="rId42"/>
    <p:sldId id="769" r:id="rId43"/>
    <p:sldId id="766" r:id="rId44"/>
    <p:sldId id="767" r:id="rId45"/>
    <p:sldId id="714" r:id="rId46"/>
    <p:sldId id="715" r:id="rId47"/>
    <p:sldId id="716" r:id="rId48"/>
    <p:sldId id="717" r:id="rId49"/>
    <p:sldId id="662" r:id="rId50"/>
    <p:sldId id="771" r:id="rId51"/>
    <p:sldId id="526" r:id="rId52"/>
    <p:sldId id="464" r:id="rId53"/>
    <p:sldId id="561" r:id="rId54"/>
    <p:sldId id="603" r:id="rId55"/>
    <p:sldId id="461" r:id="rId56"/>
    <p:sldId id="772" r:id="rId57"/>
    <p:sldId id="462" r:id="rId58"/>
    <p:sldId id="750" r:id="rId59"/>
    <p:sldId id="751" r:id="rId60"/>
    <p:sldId id="752" r:id="rId61"/>
    <p:sldId id="669" r:id="rId62"/>
    <p:sldId id="770" r:id="rId63"/>
    <p:sldId id="755" r:id="rId64"/>
    <p:sldId id="622" r:id="rId65"/>
    <p:sldId id="579" r:id="rId66"/>
    <p:sldId id="580" r:id="rId67"/>
    <p:sldId id="581" r:id="rId68"/>
    <p:sldId id="583" r:id="rId69"/>
    <p:sldId id="606" r:id="rId70"/>
    <p:sldId id="62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33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43.wmf"/><Relationship Id="rId1" Type="http://schemas.openxmlformats.org/officeDocument/2006/relationships/image" Target="../media/image39.wmf"/><Relationship Id="rId4" Type="http://schemas.openxmlformats.org/officeDocument/2006/relationships/image" Target="../media/image9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93.wmf"/><Relationship Id="rId1"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317FAB-25BA-4EE2-8801-CB9154742AC1}" type="datetimeFigureOut">
              <a:rPr lang="en-US" smtClean="0"/>
              <a:pPr/>
              <a:t>10/6/2018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5ED64F-0EFA-4F96-9015-9A4FBD81A7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5ED64F-0EFA-4F96-9015-9A4FBD81A76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4.png"/><Relationship Id="rId4" Type="http://schemas.openxmlformats.org/officeDocument/2006/relationships/image" Target="../media/image3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6.wmf"/><Relationship Id="rId5" Type="http://schemas.openxmlformats.org/officeDocument/2006/relationships/oleObject" Target="../embeddings/oleObject5.bin"/><Relationship Id="rId4" Type="http://schemas.openxmlformats.org/officeDocument/2006/relationships/image" Target="../media/image35.wmf"/></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0.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44.w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2.png"/><Relationship Id="rId7" Type="http://schemas.openxmlformats.org/officeDocument/2006/relationships/image" Target="../media/image53.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48.png"/><Relationship Id="rId4" Type="http://schemas.openxmlformats.org/officeDocument/2006/relationships/image" Target="../media/image50.png"/><Relationship Id="rId9" Type="http://schemas.openxmlformats.org/officeDocument/2006/relationships/image" Target="../media/image55.png"/></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9.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63.wmf"/><Relationship Id="rId4" Type="http://schemas.openxmlformats.org/officeDocument/2006/relationships/oleObject" Target="../embeddings/oleObject12.bin"/></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57.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2.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3.wmf"/></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84.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hyperlink" Target="https://en.wikipedia.org/wiki/Mathematics"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86.wmf"/><Relationship Id="rId5" Type="http://schemas.openxmlformats.org/officeDocument/2006/relationships/oleObject" Target="../embeddings/oleObject17.bin"/><Relationship Id="rId4" Type="http://schemas.openxmlformats.org/officeDocument/2006/relationships/image" Target="../media/image85.wmf"/></Relationships>
</file>

<file path=ppt/slides/_rels/slide62.xml.rels><?xml version="1.0" encoding="UTF-8" standalone="yes"?>
<Relationships xmlns="http://schemas.openxmlformats.org/package/2006/relationships"><Relationship Id="rId3" Type="http://schemas.openxmlformats.org/officeDocument/2006/relationships/hyperlink" Target="https://en.wikipedia.org/wiki/Inverse_function" TargetMode="External"/><Relationship Id="rId2" Type="http://schemas.openxmlformats.org/officeDocument/2006/relationships/hyperlink" Target="https://en.wikipedia.org/wiki/Logarithm" TargetMode="External"/><Relationship Id="rId1" Type="http://schemas.openxmlformats.org/officeDocument/2006/relationships/slideLayout" Target="../slideLayouts/slideLayout7.xml"/><Relationship Id="rId5" Type="http://schemas.openxmlformats.org/officeDocument/2006/relationships/image" Target="../media/image87.png"/><Relationship Id="rId4" Type="http://schemas.openxmlformats.org/officeDocument/2006/relationships/hyperlink" Target="https://en.wikipedia.org/wiki/Power_of_two"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0.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21.bin"/></Relationships>
</file>

<file path=ppt/slides/_rels/slide66.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9.wmf"/><Relationship Id="rId5" Type="http://schemas.openxmlformats.org/officeDocument/2006/relationships/oleObject" Target="../embeddings/oleObject24.bin"/><Relationship Id="rId4" Type="http://schemas.openxmlformats.org/officeDocument/2006/relationships/image" Target="../media/image88.wmf"/></Relationships>
</file>

<file path=ppt/slides/_rels/slide6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3.wmf"/><Relationship Id="rId5" Type="http://schemas.openxmlformats.org/officeDocument/2006/relationships/oleObject" Target="../embeddings/oleObject27.bin"/><Relationship Id="rId10" Type="http://schemas.openxmlformats.org/officeDocument/2006/relationships/image" Target="../media/image92.wmf"/><Relationship Id="rId4" Type="http://schemas.openxmlformats.org/officeDocument/2006/relationships/image" Target="../media/image39.wmf"/><Relationship Id="rId9"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3.wmf"/><Relationship Id="rId5" Type="http://schemas.openxmlformats.org/officeDocument/2006/relationships/oleObject" Target="../embeddings/oleObject31.bin"/><Relationship Id="rId4" Type="http://schemas.openxmlformats.org/officeDocument/2006/relationships/image" Target="../media/image88.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828800"/>
            <a:ext cx="5410200" cy="3046988"/>
          </a:xfrm>
          <a:prstGeom prst="rect">
            <a:avLst/>
          </a:prstGeom>
          <a:noFill/>
        </p:spPr>
        <p:txBody>
          <a:bodyPr wrap="square" rtlCol="0">
            <a:spAutoFit/>
          </a:bodyPr>
          <a:lstStyle/>
          <a:p>
            <a:r>
              <a:rPr lang="en-US" sz="9600" dirty="0"/>
              <a:t>HOPFIELD NETWORK</a:t>
            </a:r>
          </a:p>
        </p:txBody>
      </p:sp>
      <p:sp>
        <p:nvSpPr>
          <p:cNvPr id="4" name="TextBox 3"/>
          <p:cNvSpPr txBox="1"/>
          <p:nvPr/>
        </p:nvSpPr>
        <p:spPr>
          <a:xfrm>
            <a:off x="381000" y="5943600"/>
            <a:ext cx="7467600" cy="830997"/>
          </a:xfrm>
          <a:prstGeom prst="rect">
            <a:avLst/>
          </a:prstGeom>
          <a:noFill/>
        </p:spPr>
        <p:txBody>
          <a:bodyPr wrap="square" rtlCol="0">
            <a:spAutoFit/>
          </a:bodyPr>
          <a:lstStyle/>
          <a:p>
            <a:r>
              <a:rPr lang="en-US" sz="2400" dirty="0"/>
              <a:t>Fundamentals of neural networks by </a:t>
            </a:r>
            <a:r>
              <a:rPr lang="en-US" sz="2400" dirty="0" err="1"/>
              <a:t>Laurene</a:t>
            </a:r>
            <a:r>
              <a:rPr lang="en-US" sz="2400" dirty="0"/>
              <a:t> </a:t>
            </a:r>
            <a:r>
              <a:rPr lang="en-US" sz="2400" dirty="0" err="1"/>
              <a:t>Fausett</a:t>
            </a:r>
            <a:r>
              <a:rPr lang="en-US" sz="2400" dirty="0"/>
              <a:t>  Pearson Education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6800"/>
            <a:ext cx="9144000" cy="4031873"/>
          </a:xfrm>
          <a:prstGeom prst="rect">
            <a:avLst/>
          </a:prstGeom>
          <a:noFill/>
        </p:spPr>
        <p:txBody>
          <a:bodyPr wrap="square" rtlCol="0">
            <a:spAutoFit/>
          </a:bodyPr>
          <a:lstStyle/>
          <a:p>
            <a:r>
              <a:rPr lang="en-US" sz="3200" dirty="0"/>
              <a:t>What Hopfield did was to add </a:t>
            </a:r>
            <a:r>
              <a:rPr lang="en-US" sz="3200" dirty="0">
                <a:solidFill>
                  <a:srgbClr val="FF0000"/>
                </a:solidFill>
              </a:rPr>
              <a:t>“Feedback Connections” </a:t>
            </a:r>
            <a:r>
              <a:rPr lang="en-US" sz="3200" dirty="0"/>
              <a:t>to the network, i.e. the outputs are fed back into the inputs, and showed that with these connections the networks are capable of interesting behaviors which we might not expect of them, </a:t>
            </a:r>
          </a:p>
          <a:p>
            <a:endParaRPr lang="en-US" sz="3200" dirty="0"/>
          </a:p>
          <a:p>
            <a:endParaRPr lang="en-US" sz="3200" dirty="0"/>
          </a:p>
          <a:p>
            <a:r>
              <a:rPr lang="en-US" sz="3200" dirty="0"/>
              <a:t> that they can hold </a:t>
            </a:r>
            <a:r>
              <a:rPr lang="en-US" sz="3200" i="1" dirty="0">
                <a:solidFill>
                  <a:srgbClr val="FF0000"/>
                </a:solidFill>
              </a:rPr>
              <a:t>memories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827" name="Rectangle 3"/>
          <p:cNvSpPr>
            <a:spLocks noGrp="1" noChangeArrowheads="1"/>
          </p:cNvSpPr>
          <p:nvPr>
            <p:ph type="body" idx="4294967295"/>
          </p:nvPr>
        </p:nvSpPr>
        <p:spPr>
          <a:xfrm>
            <a:off x="0" y="0"/>
            <a:ext cx="9144000" cy="2590800"/>
          </a:xfrm>
        </p:spPr>
        <p:txBody>
          <a:bodyPr>
            <a:noAutofit/>
          </a:bodyPr>
          <a:lstStyle/>
          <a:p>
            <a:pPr marL="0" indent="0" eaLnBrk="1" hangingPunct="1">
              <a:spcBef>
                <a:spcPct val="10000"/>
              </a:spcBef>
              <a:spcAft>
                <a:spcPct val="30000"/>
              </a:spcAft>
              <a:defRPr/>
            </a:pPr>
            <a:r>
              <a:rPr lang="en-US" sz="2800" dirty="0">
                <a:sym typeface="Symbol" pitchFamily="18" charset="2"/>
              </a:rPr>
              <a:t>The network structure looks as follows:</a:t>
            </a:r>
          </a:p>
        </p:txBody>
      </p:sp>
      <p:sp>
        <p:nvSpPr>
          <p:cNvPr id="717828" name="Oval 4"/>
          <p:cNvSpPr>
            <a:spLocks noChangeArrowheads="1"/>
          </p:cNvSpPr>
          <p:nvPr/>
        </p:nvSpPr>
        <p:spPr bwMode="auto">
          <a:xfrm>
            <a:off x="2209800" y="4419600"/>
            <a:ext cx="609600" cy="609600"/>
          </a:xfrm>
          <a:prstGeom prst="ellipse">
            <a:avLst/>
          </a:prstGeom>
          <a:noFill/>
          <a:ln w="28575">
            <a:solidFill>
              <a:srgbClr val="FF3300"/>
            </a:solidFill>
            <a:round/>
            <a:headEnd/>
            <a:tailEnd/>
          </a:ln>
          <a:effectLst/>
        </p:spPr>
        <p:txBody>
          <a:bodyPr wrap="none" anchor="ctr"/>
          <a:lstStyle/>
          <a:p>
            <a:pPr algn="ctr">
              <a:defRPr/>
            </a:pPr>
            <a:r>
              <a:rPr lang="en-US" sz="2400">
                <a:effectLst>
                  <a:outerShdw blurRad="38100" dist="38100" dir="2700000" algn="tl">
                    <a:srgbClr val="000000"/>
                  </a:outerShdw>
                </a:effectLst>
                <a:latin typeface="Arial" charset="0"/>
              </a:rPr>
              <a:t>X</a:t>
            </a:r>
            <a:r>
              <a:rPr lang="en-US" sz="2400" baseline="-25000">
                <a:effectLst>
                  <a:outerShdw blurRad="38100" dist="38100" dir="2700000" algn="tl">
                    <a:srgbClr val="000000"/>
                  </a:outerShdw>
                </a:effectLst>
                <a:latin typeface="Arial" charset="0"/>
              </a:rPr>
              <a:t>1</a:t>
            </a:r>
          </a:p>
        </p:txBody>
      </p:sp>
      <p:sp>
        <p:nvSpPr>
          <p:cNvPr id="717829" name="Oval 5"/>
          <p:cNvSpPr>
            <a:spLocks noChangeArrowheads="1"/>
          </p:cNvSpPr>
          <p:nvPr/>
        </p:nvSpPr>
        <p:spPr bwMode="auto">
          <a:xfrm>
            <a:off x="3810000" y="4419600"/>
            <a:ext cx="609600" cy="609600"/>
          </a:xfrm>
          <a:prstGeom prst="ellipse">
            <a:avLst/>
          </a:prstGeom>
          <a:noFill/>
          <a:ln w="28575">
            <a:solidFill>
              <a:srgbClr val="FF3300"/>
            </a:solidFill>
            <a:round/>
            <a:headEnd/>
            <a:tailEnd/>
          </a:ln>
          <a:effectLst/>
        </p:spPr>
        <p:txBody>
          <a:bodyPr wrap="none" anchor="ctr"/>
          <a:lstStyle/>
          <a:p>
            <a:pPr algn="ctr">
              <a:defRPr/>
            </a:pPr>
            <a:r>
              <a:rPr lang="en-US" sz="2400">
                <a:effectLst>
                  <a:outerShdw blurRad="38100" dist="38100" dir="2700000" algn="tl">
                    <a:srgbClr val="000000"/>
                  </a:outerShdw>
                </a:effectLst>
                <a:latin typeface="Arial" charset="0"/>
              </a:rPr>
              <a:t>X</a:t>
            </a:r>
            <a:r>
              <a:rPr lang="en-US" sz="2400" baseline="-25000">
                <a:effectLst>
                  <a:outerShdw blurRad="38100" dist="38100" dir="2700000" algn="tl">
                    <a:srgbClr val="000000"/>
                  </a:outerShdw>
                </a:effectLst>
                <a:latin typeface="Arial" charset="0"/>
              </a:rPr>
              <a:t>2</a:t>
            </a:r>
          </a:p>
        </p:txBody>
      </p:sp>
      <p:sp>
        <p:nvSpPr>
          <p:cNvPr id="717830" name="Oval 6"/>
          <p:cNvSpPr>
            <a:spLocks noChangeArrowheads="1"/>
          </p:cNvSpPr>
          <p:nvPr/>
        </p:nvSpPr>
        <p:spPr bwMode="auto">
          <a:xfrm>
            <a:off x="6019800" y="4419600"/>
            <a:ext cx="609600" cy="609600"/>
          </a:xfrm>
          <a:prstGeom prst="ellipse">
            <a:avLst/>
          </a:prstGeom>
          <a:noFill/>
          <a:ln w="28575">
            <a:solidFill>
              <a:srgbClr val="FF3300"/>
            </a:solidFill>
            <a:round/>
            <a:headEnd/>
            <a:tailEnd/>
          </a:ln>
          <a:effectLst/>
        </p:spPr>
        <p:txBody>
          <a:bodyPr wrap="none" anchor="ctr"/>
          <a:lstStyle/>
          <a:p>
            <a:pPr algn="ctr">
              <a:defRPr/>
            </a:pPr>
            <a:r>
              <a:rPr lang="en-US" sz="2400">
                <a:effectLst>
                  <a:outerShdw blurRad="38100" dist="38100" dir="2700000" algn="tl">
                    <a:srgbClr val="000000"/>
                  </a:outerShdw>
                </a:effectLst>
                <a:latin typeface="Arial" charset="0"/>
              </a:rPr>
              <a:t>X</a:t>
            </a:r>
            <a:r>
              <a:rPr lang="en-US" sz="2400" baseline="-25000">
                <a:effectLst>
                  <a:outerShdw blurRad="38100" dist="38100" dir="2700000" algn="tl">
                    <a:srgbClr val="000000"/>
                  </a:outerShdw>
                </a:effectLst>
                <a:latin typeface="Arial" charset="0"/>
              </a:rPr>
              <a:t>N</a:t>
            </a:r>
          </a:p>
        </p:txBody>
      </p:sp>
      <p:sp>
        <p:nvSpPr>
          <p:cNvPr id="717831" name="Line 7"/>
          <p:cNvSpPr>
            <a:spLocks noChangeShapeType="1"/>
          </p:cNvSpPr>
          <p:nvPr/>
        </p:nvSpPr>
        <p:spPr bwMode="auto">
          <a:xfrm flipV="1">
            <a:off x="2514600" y="5029200"/>
            <a:ext cx="0" cy="838200"/>
          </a:xfrm>
          <a:prstGeom prst="line">
            <a:avLst/>
          </a:prstGeom>
          <a:noFill/>
          <a:ln w="28575">
            <a:solidFill>
              <a:srgbClr val="66FF33"/>
            </a:solidFill>
            <a:round/>
            <a:headEnd/>
            <a:tailEnd type="triangle" w="med" len="med"/>
          </a:ln>
          <a:effectLst/>
        </p:spPr>
        <p:txBody>
          <a:bodyPr/>
          <a:lstStyle/>
          <a:p>
            <a:pPr>
              <a:defRPr/>
            </a:pPr>
            <a:endParaRPr lang="en-US">
              <a:latin typeface="Arial" charset="0"/>
            </a:endParaRPr>
          </a:p>
        </p:txBody>
      </p:sp>
      <p:sp>
        <p:nvSpPr>
          <p:cNvPr id="717832" name="Line 8"/>
          <p:cNvSpPr>
            <a:spLocks noChangeShapeType="1"/>
          </p:cNvSpPr>
          <p:nvPr/>
        </p:nvSpPr>
        <p:spPr bwMode="auto">
          <a:xfrm flipV="1">
            <a:off x="2514600" y="3581400"/>
            <a:ext cx="0" cy="838200"/>
          </a:xfrm>
          <a:prstGeom prst="line">
            <a:avLst/>
          </a:prstGeom>
          <a:noFill/>
          <a:ln w="28575">
            <a:solidFill>
              <a:srgbClr val="66FF33"/>
            </a:solidFill>
            <a:round/>
            <a:headEnd/>
            <a:tailEnd type="triangle" w="med" len="med"/>
          </a:ln>
          <a:effectLst/>
        </p:spPr>
        <p:txBody>
          <a:bodyPr/>
          <a:lstStyle/>
          <a:p>
            <a:pPr>
              <a:defRPr/>
            </a:pPr>
            <a:endParaRPr lang="en-US">
              <a:latin typeface="Arial" charset="0"/>
            </a:endParaRPr>
          </a:p>
        </p:txBody>
      </p:sp>
      <p:sp>
        <p:nvSpPr>
          <p:cNvPr id="717833" name="Line 9"/>
          <p:cNvSpPr>
            <a:spLocks noChangeShapeType="1"/>
          </p:cNvSpPr>
          <p:nvPr/>
        </p:nvSpPr>
        <p:spPr bwMode="auto">
          <a:xfrm flipV="1">
            <a:off x="4114800" y="5029200"/>
            <a:ext cx="0" cy="838200"/>
          </a:xfrm>
          <a:prstGeom prst="line">
            <a:avLst/>
          </a:prstGeom>
          <a:noFill/>
          <a:ln w="28575">
            <a:solidFill>
              <a:srgbClr val="66FF33"/>
            </a:solidFill>
            <a:round/>
            <a:headEnd/>
            <a:tailEnd type="triangle" w="med" len="med"/>
          </a:ln>
          <a:effectLst/>
        </p:spPr>
        <p:txBody>
          <a:bodyPr/>
          <a:lstStyle/>
          <a:p>
            <a:pPr>
              <a:defRPr/>
            </a:pPr>
            <a:endParaRPr lang="en-US">
              <a:latin typeface="Arial" charset="0"/>
            </a:endParaRPr>
          </a:p>
        </p:txBody>
      </p:sp>
      <p:sp>
        <p:nvSpPr>
          <p:cNvPr id="717834" name="Line 10"/>
          <p:cNvSpPr>
            <a:spLocks noChangeShapeType="1"/>
          </p:cNvSpPr>
          <p:nvPr/>
        </p:nvSpPr>
        <p:spPr bwMode="auto">
          <a:xfrm flipV="1">
            <a:off x="4114800" y="3581400"/>
            <a:ext cx="0" cy="838200"/>
          </a:xfrm>
          <a:prstGeom prst="line">
            <a:avLst/>
          </a:prstGeom>
          <a:noFill/>
          <a:ln w="28575">
            <a:solidFill>
              <a:srgbClr val="66FF33"/>
            </a:solidFill>
            <a:round/>
            <a:headEnd/>
            <a:tailEnd type="triangle" w="med" len="med"/>
          </a:ln>
          <a:effectLst/>
        </p:spPr>
        <p:txBody>
          <a:bodyPr/>
          <a:lstStyle/>
          <a:p>
            <a:pPr>
              <a:defRPr/>
            </a:pPr>
            <a:endParaRPr lang="en-US">
              <a:latin typeface="Arial" charset="0"/>
            </a:endParaRPr>
          </a:p>
        </p:txBody>
      </p:sp>
      <p:sp>
        <p:nvSpPr>
          <p:cNvPr id="717835" name="Line 11"/>
          <p:cNvSpPr>
            <a:spLocks noChangeShapeType="1"/>
          </p:cNvSpPr>
          <p:nvPr/>
        </p:nvSpPr>
        <p:spPr bwMode="auto">
          <a:xfrm flipV="1">
            <a:off x="6324600" y="5029200"/>
            <a:ext cx="0" cy="838200"/>
          </a:xfrm>
          <a:prstGeom prst="line">
            <a:avLst/>
          </a:prstGeom>
          <a:noFill/>
          <a:ln w="28575">
            <a:solidFill>
              <a:srgbClr val="66FF33"/>
            </a:solidFill>
            <a:round/>
            <a:headEnd/>
            <a:tailEnd type="triangle" w="med" len="med"/>
          </a:ln>
          <a:effectLst/>
        </p:spPr>
        <p:txBody>
          <a:bodyPr/>
          <a:lstStyle/>
          <a:p>
            <a:pPr>
              <a:defRPr/>
            </a:pPr>
            <a:endParaRPr lang="en-US">
              <a:latin typeface="Arial" charset="0"/>
            </a:endParaRPr>
          </a:p>
        </p:txBody>
      </p:sp>
      <p:sp>
        <p:nvSpPr>
          <p:cNvPr id="717836" name="Line 12"/>
          <p:cNvSpPr>
            <a:spLocks noChangeShapeType="1"/>
          </p:cNvSpPr>
          <p:nvPr/>
        </p:nvSpPr>
        <p:spPr bwMode="auto">
          <a:xfrm flipV="1">
            <a:off x="6324600" y="3581400"/>
            <a:ext cx="0" cy="838200"/>
          </a:xfrm>
          <a:prstGeom prst="line">
            <a:avLst/>
          </a:prstGeom>
          <a:noFill/>
          <a:ln w="28575">
            <a:solidFill>
              <a:srgbClr val="66FF33"/>
            </a:solidFill>
            <a:round/>
            <a:headEnd/>
            <a:tailEnd type="triangle" w="med" len="med"/>
          </a:ln>
          <a:effectLst/>
        </p:spPr>
        <p:txBody>
          <a:bodyPr/>
          <a:lstStyle/>
          <a:p>
            <a:pPr>
              <a:defRPr/>
            </a:pPr>
            <a:endParaRPr lang="en-US">
              <a:latin typeface="Arial" charset="0"/>
            </a:endParaRPr>
          </a:p>
        </p:txBody>
      </p:sp>
      <p:sp>
        <p:nvSpPr>
          <p:cNvPr id="717837" name="Rectangle 13"/>
          <p:cNvSpPr>
            <a:spLocks noChangeArrowheads="1"/>
          </p:cNvSpPr>
          <p:nvPr/>
        </p:nvSpPr>
        <p:spPr bwMode="auto">
          <a:xfrm>
            <a:off x="4572000" y="4419600"/>
            <a:ext cx="762000" cy="533400"/>
          </a:xfrm>
          <a:prstGeom prst="rect">
            <a:avLst/>
          </a:prstGeom>
          <a:noFill/>
          <a:ln w="9525">
            <a:noFill/>
            <a:miter lim="800000"/>
            <a:headEnd/>
            <a:tailEnd/>
          </a:ln>
          <a:effectLst/>
        </p:spPr>
        <p:txBody>
          <a:bodyPr/>
          <a:lstStyle/>
          <a:p>
            <a:pPr>
              <a:spcBef>
                <a:spcPct val="10000"/>
              </a:spcBef>
              <a:spcAft>
                <a:spcPct val="30000"/>
              </a:spcAft>
              <a:defRPr/>
            </a:pPr>
            <a:r>
              <a:rPr lang="en-US">
                <a:effectLst>
                  <a:outerShdw blurRad="38100" dist="38100" dir="2700000" algn="tl">
                    <a:srgbClr val="000000"/>
                  </a:outerShdw>
                </a:effectLst>
                <a:latin typeface="Arial" charset="0"/>
              </a:rPr>
              <a:t>…</a:t>
            </a:r>
          </a:p>
        </p:txBody>
      </p:sp>
      <p:sp>
        <p:nvSpPr>
          <p:cNvPr id="717838" name="Freeform 14"/>
          <p:cNvSpPr>
            <a:spLocks/>
          </p:cNvSpPr>
          <p:nvPr/>
        </p:nvSpPr>
        <p:spPr bwMode="auto">
          <a:xfrm>
            <a:off x="2514600" y="4210050"/>
            <a:ext cx="1524000" cy="1133475"/>
          </a:xfrm>
          <a:custGeom>
            <a:avLst/>
            <a:gdLst/>
            <a:ahLst/>
            <a:cxnLst>
              <a:cxn ang="0">
                <a:pos x="0" y="132"/>
              </a:cxn>
              <a:cxn ang="0">
                <a:pos x="141" y="27"/>
              </a:cxn>
              <a:cxn ang="0">
                <a:pos x="476" y="295"/>
              </a:cxn>
              <a:cxn ang="0">
                <a:pos x="851" y="677"/>
              </a:cxn>
              <a:cxn ang="0">
                <a:pos x="960" y="516"/>
              </a:cxn>
            </a:cxnLst>
            <a:rect l="0" t="0" r="r" b="b"/>
            <a:pathLst>
              <a:path w="960" h="714">
                <a:moveTo>
                  <a:pt x="0" y="132"/>
                </a:moveTo>
                <a:cubicBezTo>
                  <a:pt x="23" y="115"/>
                  <a:pt x="62" y="0"/>
                  <a:pt x="141" y="27"/>
                </a:cubicBezTo>
                <a:cubicBezTo>
                  <a:pt x="220" y="54"/>
                  <a:pt x="358" y="187"/>
                  <a:pt x="476" y="295"/>
                </a:cubicBezTo>
                <a:cubicBezTo>
                  <a:pt x="594" y="403"/>
                  <a:pt x="770" y="640"/>
                  <a:pt x="851" y="677"/>
                </a:cubicBezTo>
                <a:cubicBezTo>
                  <a:pt x="932" y="714"/>
                  <a:pt x="937" y="550"/>
                  <a:pt x="960" y="516"/>
                </a:cubicBezTo>
              </a:path>
            </a:pathLst>
          </a:custGeom>
          <a:noFill/>
          <a:ln w="28575" cap="flat" cmpd="sng">
            <a:solidFill>
              <a:srgbClr val="66FF33"/>
            </a:solidFill>
            <a:prstDash val="solid"/>
            <a:round/>
            <a:headEnd type="none" w="med" len="med"/>
            <a:tailEnd type="triangle" w="med" len="med"/>
          </a:ln>
          <a:effectLst/>
        </p:spPr>
        <p:txBody>
          <a:bodyPr/>
          <a:lstStyle/>
          <a:p>
            <a:pPr>
              <a:defRPr/>
            </a:pPr>
            <a:endParaRPr lang="en-US">
              <a:latin typeface="Arial" charset="0"/>
            </a:endParaRPr>
          </a:p>
        </p:txBody>
      </p:sp>
      <p:sp>
        <p:nvSpPr>
          <p:cNvPr id="717839" name="Freeform 15"/>
          <p:cNvSpPr>
            <a:spLocks/>
          </p:cNvSpPr>
          <p:nvPr/>
        </p:nvSpPr>
        <p:spPr bwMode="auto">
          <a:xfrm>
            <a:off x="2667000" y="4325938"/>
            <a:ext cx="3581400" cy="1185862"/>
          </a:xfrm>
          <a:custGeom>
            <a:avLst/>
            <a:gdLst/>
            <a:ahLst/>
            <a:cxnLst>
              <a:cxn ang="0">
                <a:pos x="0" y="48"/>
              </a:cxn>
              <a:cxn ang="0">
                <a:pos x="353" y="101"/>
              </a:cxn>
              <a:cxn ang="0">
                <a:pos x="1056" y="657"/>
              </a:cxn>
              <a:cxn ang="0">
                <a:pos x="2000" y="644"/>
              </a:cxn>
              <a:cxn ang="0">
                <a:pos x="2256" y="435"/>
              </a:cxn>
            </a:cxnLst>
            <a:rect l="0" t="0" r="r" b="b"/>
            <a:pathLst>
              <a:path w="2256" h="747">
                <a:moveTo>
                  <a:pt x="0" y="48"/>
                </a:moveTo>
                <a:cubicBezTo>
                  <a:pt x="59" y="57"/>
                  <a:pt x="177" y="0"/>
                  <a:pt x="353" y="101"/>
                </a:cubicBezTo>
                <a:cubicBezTo>
                  <a:pt x="529" y="202"/>
                  <a:pt x="782" y="567"/>
                  <a:pt x="1056" y="657"/>
                </a:cubicBezTo>
                <a:cubicBezTo>
                  <a:pt x="1330" y="747"/>
                  <a:pt x="1800" y="681"/>
                  <a:pt x="2000" y="644"/>
                </a:cubicBezTo>
                <a:cubicBezTo>
                  <a:pt x="2200" y="607"/>
                  <a:pt x="2203" y="479"/>
                  <a:pt x="2256" y="435"/>
                </a:cubicBezTo>
              </a:path>
            </a:pathLst>
          </a:custGeom>
          <a:noFill/>
          <a:ln w="28575" cap="flat" cmpd="sng">
            <a:solidFill>
              <a:srgbClr val="66FF33"/>
            </a:solidFill>
            <a:prstDash val="solid"/>
            <a:round/>
            <a:headEnd type="none" w="med" len="med"/>
            <a:tailEnd type="triangle" w="med" len="med"/>
          </a:ln>
          <a:effectLst/>
        </p:spPr>
        <p:txBody>
          <a:bodyPr/>
          <a:lstStyle/>
          <a:p>
            <a:pPr>
              <a:defRPr/>
            </a:pPr>
            <a:endParaRPr lang="en-US">
              <a:latin typeface="Arial" charset="0"/>
            </a:endParaRPr>
          </a:p>
        </p:txBody>
      </p:sp>
      <p:sp>
        <p:nvSpPr>
          <p:cNvPr id="717840" name="Freeform 16"/>
          <p:cNvSpPr>
            <a:spLocks/>
          </p:cNvSpPr>
          <p:nvPr/>
        </p:nvSpPr>
        <p:spPr bwMode="auto">
          <a:xfrm>
            <a:off x="2667000" y="4203700"/>
            <a:ext cx="1371600" cy="977900"/>
          </a:xfrm>
          <a:custGeom>
            <a:avLst/>
            <a:gdLst/>
            <a:ahLst/>
            <a:cxnLst>
              <a:cxn ang="0">
                <a:pos x="912" y="136"/>
              </a:cxn>
              <a:cxn ang="0">
                <a:pos x="720" y="40"/>
              </a:cxn>
              <a:cxn ang="0">
                <a:pos x="461" y="373"/>
              </a:cxn>
              <a:cxn ang="0">
                <a:pos x="240" y="616"/>
              </a:cxn>
              <a:cxn ang="0">
                <a:pos x="0" y="520"/>
              </a:cxn>
            </a:cxnLst>
            <a:rect l="0" t="0" r="r" b="b"/>
            <a:pathLst>
              <a:path w="912" h="640">
                <a:moveTo>
                  <a:pt x="912" y="136"/>
                </a:moveTo>
                <a:cubicBezTo>
                  <a:pt x="860" y="72"/>
                  <a:pt x="795" y="0"/>
                  <a:pt x="720" y="40"/>
                </a:cubicBezTo>
                <a:cubicBezTo>
                  <a:pt x="645" y="80"/>
                  <a:pt x="541" y="277"/>
                  <a:pt x="461" y="373"/>
                </a:cubicBezTo>
                <a:cubicBezTo>
                  <a:pt x="381" y="469"/>
                  <a:pt x="317" y="592"/>
                  <a:pt x="240" y="616"/>
                </a:cubicBezTo>
                <a:cubicBezTo>
                  <a:pt x="163" y="640"/>
                  <a:pt x="88" y="584"/>
                  <a:pt x="0" y="520"/>
                </a:cubicBezTo>
              </a:path>
            </a:pathLst>
          </a:custGeom>
          <a:noFill/>
          <a:ln w="28575" cap="flat" cmpd="sng">
            <a:solidFill>
              <a:srgbClr val="66FF33"/>
            </a:solidFill>
            <a:prstDash val="solid"/>
            <a:round/>
            <a:headEnd type="none" w="med" len="med"/>
            <a:tailEnd type="triangle" w="med" len="med"/>
          </a:ln>
          <a:effectLst/>
        </p:spPr>
        <p:txBody>
          <a:bodyPr/>
          <a:lstStyle/>
          <a:p>
            <a:pPr>
              <a:defRPr/>
            </a:pPr>
            <a:endParaRPr lang="en-US">
              <a:latin typeface="Arial" charset="0"/>
            </a:endParaRPr>
          </a:p>
        </p:txBody>
      </p:sp>
      <p:sp>
        <p:nvSpPr>
          <p:cNvPr id="717841" name="Freeform 17"/>
          <p:cNvSpPr>
            <a:spLocks/>
          </p:cNvSpPr>
          <p:nvPr/>
        </p:nvSpPr>
        <p:spPr bwMode="auto">
          <a:xfrm>
            <a:off x="4191000" y="4191000"/>
            <a:ext cx="1905000" cy="1066800"/>
          </a:xfrm>
          <a:custGeom>
            <a:avLst/>
            <a:gdLst/>
            <a:ahLst/>
            <a:cxnLst>
              <a:cxn ang="0">
                <a:pos x="0" y="132"/>
              </a:cxn>
              <a:cxn ang="0">
                <a:pos x="141" y="27"/>
              </a:cxn>
              <a:cxn ang="0">
                <a:pos x="476" y="295"/>
              </a:cxn>
              <a:cxn ang="0">
                <a:pos x="851" y="677"/>
              </a:cxn>
              <a:cxn ang="0">
                <a:pos x="960" y="516"/>
              </a:cxn>
            </a:cxnLst>
            <a:rect l="0" t="0" r="r" b="b"/>
            <a:pathLst>
              <a:path w="960" h="714">
                <a:moveTo>
                  <a:pt x="0" y="132"/>
                </a:moveTo>
                <a:cubicBezTo>
                  <a:pt x="23" y="115"/>
                  <a:pt x="62" y="0"/>
                  <a:pt x="141" y="27"/>
                </a:cubicBezTo>
                <a:cubicBezTo>
                  <a:pt x="220" y="54"/>
                  <a:pt x="358" y="187"/>
                  <a:pt x="476" y="295"/>
                </a:cubicBezTo>
                <a:cubicBezTo>
                  <a:pt x="594" y="403"/>
                  <a:pt x="770" y="640"/>
                  <a:pt x="851" y="677"/>
                </a:cubicBezTo>
                <a:cubicBezTo>
                  <a:pt x="932" y="714"/>
                  <a:pt x="937" y="550"/>
                  <a:pt x="960" y="516"/>
                </a:cubicBezTo>
              </a:path>
            </a:pathLst>
          </a:custGeom>
          <a:noFill/>
          <a:ln w="28575" cap="flat" cmpd="sng">
            <a:solidFill>
              <a:srgbClr val="66FF33"/>
            </a:solidFill>
            <a:prstDash val="solid"/>
            <a:round/>
            <a:headEnd type="none" w="med" len="med"/>
            <a:tailEnd type="triangle" w="med" len="med"/>
          </a:ln>
          <a:effectLst/>
        </p:spPr>
        <p:txBody>
          <a:bodyPr/>
          <a:lstStyle/>
          <a:p>
            <a:pPr>
              <a:defRPr/>
            </a:pPr>
            <a:endParaRPr lang="en-US">
              <a:latin typeface="Arial" charset="0"/>
            </a:endParaRPr>
          </a:p>
        </p:txBody>
      </p:sp>
      <p:sp>
        <p:nvSpPr>
          <p:cNvPr id="717842" name="Freeform 18"/>
          <p:cNvSpPr>
            <a:spLocks/>
          </p:cNvSpPr>
          <p:nvPr/>
        </p:nvSpPr>
        <p:spPr bwMode="auto">
          <a:xfrm flipH="1">
            <a:off x="4267200" y="4267200"/>
            <a:ext cx="1905000" cy="990600"/>
          </a:xfrm>
          <a:custGeom>
            <a:avLst/>
            <a:gdLst/>
            <a:ahLst/>
            <a:cxnLst>
              <a:cxn ang="0">
                <a:pos x="0" y="132"/>
              </a:cxn>
              <a:cxn ang="0">
                <a:pos x="141" y="27"/>
              </a:cxn>
              <a:cxn ang="0">
                <a:pos x="476" y="295"/>
              </a:cxn>
              <a:cxn ang="0">
                <a:pos x="851" y="677"/>
              </a:cxn>
              <a:cxn ang="0">
                <a:pos x="960" y="516"/>
              </a:cxn>
            </a:cxnLst>
            <a:rect l="0" t="0" r="r" b="b"/>
            <a:pathLst>
              <a:path w="960" h="714">
                <a:moveTo>
                  <a:pt x="0" y="132"/>
                </a:moveTo>
                <a:cubicBezTo>
                  <a:pt x="23" y="115"/>
                  <a:pt x="62" y="0"/>
                  <a:pt x="141" y="27"/>
                </a:cubicBezTo>
                <a:cubicBezTo>
                  <a:pt x="220" y="54"/>
                  <a:pt x="358" y="187"/>
                  <a:pt x="476" y="295"/>
                </a:cubicBezTo>
                <a:cubicBezTo>
                  <a:pt x="594" y="403"/>
                  <a:pt x="770" y="640"/>
                  <a:pt x="851" y="677"/>
                </a:cubicBezTo>
                <a:cubicBezTo>
                  <a:pt x="932" y="714"/>
                  <a:pt x="937" y="550"/>
                  <a:pt x="960" y="516"/>
                </a:cubicBezTo>
              </a:path>
            </a:pathLst>
          </a:custGeom>
          <a:noFill/>
          <a:ln w="28575" cap="flat" cmpd="sng">
            <a:solidFill>
              <a:srgbClr val="66FF33"/>
            </a:solidFill>
            <a:prstDash val="solid"/>
            <a:round/>
            <a:headEnd type="none" w="med" len="med"/>
            <a:tailEnd type="triangle" w="med" len="med"/>
          </a:ln>
          <a:effectLst/>
        </p:spPr>
        <p:txBody>
          <a:bodyPr/>
          <a:lstStyle/>
          <a:p>
            <a:pPr>
              <a:defRPr/>
            </a:pPr>
            <a:endParaRPr lang="en-US">
              <a:latin typeface="Arial" charset="0"/>
            </a:endParaRPr>
          </a:p>
        </p:txBody>
      </p:sp>
      <p:sp>
        <p:nvSpPr>
          <p:cNvPr id="717843" name="Freeform 19"/>
          <p:cNvSpPr>
            <a:spLocks/>
          </p:cNvSpPr>
          <p:nvPr/>
        </p:nvSpPr>
        <p:spPr bwMode="auto">
          <a:xfrm flipH="1">
            <a:off x="2590800" y="4419600"/>
            <a:ext cx="3505200" cy="1066800"/>
          </a:xfrm>
          <a:custGeom>
            <a:avLst/>
            <a:gdLst/>
            <a:ahLst/>
            <a:cxnLst>
              <a:cxn ang="0">
                <a:pos x="0" y="48"/>
              </a:cxn>
              <a:cxn ang="0">
                <a:pos x="353" y="101"/>
              </a:cxn>
              <a:cxn ang="0">
                <a:pos x="1056" y="657"/>
              </a:cxn>
              <a:cxn ang="0">
                <a:pos x="2000" y="644"/>
              </a:cxn>
              <a:cxn ang="0">
                <a:pos x="2256" y="435"/>
              </a:cxn>
            </a:cxnLst>
            <a:rect l="0" t="0" r="r" b="b"/>
            <a:pathLst>
              <a:path w="2256" h="747">
                <a:moveTo>
                  <a:pt x="0" y="48"/>
                </a:moveTo>
                <a:cubicBezTo>
                  <a:pt x="59" y="57"/>
                  <a:pt x="177" y="0"/>
                  <a:pt x="353" y="101"/>
                </a:cubicBezTo>
                <a:cubicBezTo>
                  <a:pt x="529" y="202"/>
                  <a:pt x="782" y="567"/>
                  <a:pt x="1056" y="657"/>
                </a:cubicBezTo>
                <a:cubicBezTo>
                  <a:pt x="1330" y="747"/>
                  <a:pt x="1800" y="681"/>
                  <a:pt x="2000" y="644"/>
                </a:cubicBezTo>
                <a:cubicBezTo>
                  <a:pt x="2200" y="607"/>
                  <a:pt x="2203" y="479"/>
                  <a:pt x="2256" y="435"/>
                </a:cubicBezTo>
              </a:path>
            </a:pathLst>
          </a:custGeom>
          <a:noFill/>
          <a:ln w="28575" cap="flat" cmpd="sng">
            <a:solidFill>
              <a:srgbClr val="66FF33"/>
            </a:solidFill>
            <a:prstDash val="solid"/>
            <a:round/>
            <a:headEnd type="none" w="med" len="med"/>
            <a:tailEnd type="triangle" w="med" len="med"/>
          </a:ln>
          <a:effectLst/>
        </p:spPr>
        <p:txBody>
          <a:bodyPr/>
          <a:lstStyle/>
          <a:p>
            <a:pPr>
              <a:defRPr/>
            </a:pPr>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827">
                                            <p:txEl>
                                              <p:pRg st="0" end="0"/>
                                            </p:txEl>
                                          </p:spTgt>
                                        </p:tgtEl>
                                        <p:attrNameLst>
                                          <p:attrName>style.visibility</p:attrName>
                                        </p:attrNameLst>
                                      </p:cBhvr>
                                      <p:to>
                                        <p:strVal val="visible"/>
                                      </p:to>
                                    </p:set>
                                    <p:anim calcmode="lin" valueType="num">
                                      <p:cBhvr additive="base">
                                        <p:cTn id="7" dur="500" fill="hold"/>
                                        <p:tgtEl>
                                          <p:spTgt spid="71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828"/>
                                        </p:tgtEl>
                                        <p:attrNameLst>
                                          <p:attrName>style.visibility</p:attrName>
                                        </p:attrNameLst>
                                      </p:cBhvr>
                                      <p:to>
                                        <p:strVal val="visible"/>
                                      </p:to>
                                    </p:set>
                                    <p:anim calcmode="lin" valueType="num">
                                      <p:cBhvr additive="base">
                                        <p:cTn id="13" dur="500" fill="hold"/>
                                        <p:tgtEl>
                                          <p:spTgt spid="717828"/>
                                        </p:tgtEl>
                                        <p:attrNameLst>
                                          <p:attrName>ppt_x</p:attrName>
                                        </p:attrNameLst>
                                      </p:cBhvr>
                                      <p:tavLst>
                                        <p:tav tm="0">
                                          <p:val>
                                            <p:strVal val="#ppt_x"/>
                                          </p:val>
                                        </p:tav>
                                        <p:tav tm="100000">
                                          <p:val>
                                            <p:strVal val="#ppt_x"/>
                                          </p:val>
                                        </p:tav>
                                      </p:tavLst>
                                    </p:anim>
                                    <p:anim calcmode="lin" valueType="num">
                                      <p:cBhvr additive="base">
                                        <p:cTn id="14" dur="500" fill="hold"/>
                                        <p:tgtEl>
                                          <p:spTgt spid="7178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829"/>
                                        </p:tgtEl>
                                        <p:attrNameLst>
                                          <p:attrName>style.visibility</p:attrName>
                                        </p:attrNameLst>
                                      </p:cBhvr>
                                      <p:to>
                                        <p:strVal val="visible"/>
                                      </p:to>
                                    </p:set>
                                    <p:anim calcmode="lin" valueType="num">
                                      <p:cBhvr additive="base">
                                        <p:cTn id="19" dur="500" fill="hold"/>
                                        <p:tgtEl>
                                          <p:spTgt spid="717829"/>
                                        </p:tgtEl>
                                        <p:attrNameLst>
                                          <p:attrName>ppt_x</p:attrName>
                                        </p:attrNameLst>
                                      </p:cBhvr>
                                      <p:tavLst>
                                        <p:tav tm="0">
                                          <p:val>
                                            <p:strVal val="#ppt_x"/>
                                          </p:val>
                                        </p:tav>
                                        <p:tav tm="100000">
                                          <p:val>
                                            <p:strVal val="#ppt_x"/>
                                          </p:val>
                                        </p:tav>
                                      </p:tavLst>
                                    </p:anim>
                                    <p:anim calcmode="lin" valueType="num">
                                      <p:cBhvr additive="base">
                                        <p:cTn id="20" dur="500" fill="hold"/>
                                        <p:tgtEl>
                                          <p:spTgt spid="7178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837"/>
                                        </p:tgtEl>
                                        <p:attrNameLst>
                                          <p:attrName>style.visibility</p:attrName>
                                        </p:attrNameLst>
                                      </p:cBhvr>
                                      <p:to>
                                        <p:strVal val="visible"/>
                                      </p:to>
                                    </p:set>
                                    <p:anim calcmode="lin" valueType="num">
                                      <p:cBhvr additive="base">
                                        <p:cTn id="25" dur="500" fill="hold"/>
                                        <p:tgtEl>
                                          <p:spTgt spid="717837"/>
                                        </p:tgtEl>
                                        <p:attrNameLst>
                                          <p:attrName>ppt_x</p:attrName>
                                        </p:attrNameLst>
                                      </p:cBhvr>
                                      <p:tavLst>
                                        <p:tav tm="0">
                                          <p:val>
                                            <p:strVal val="#ppt_x"/>
                                          </p:val>
                                        </p:tav>
                                        <p:tav tm="100000">
                                          <p:val>
                                            <p:strVal val="#ppt_x"/>
                                          </p:val>
                                        </p:tav>
                                      </p:tavLst>
                                    </p:anim>
                                    <p:anim calcmode="lin" valueType="num">
                                      <p:cBhvr additive="base">
                                        <p:cTn id="26" dur="500" fill="hold"/>
                                        <p:tgtEl>
                                          <p:spTgt spid="7178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830"/>
                                        </p:tgtEl>
                                        <p:attrNameLst>
                                          <p:attrName>style.visibility</p:attrName>
                                        </p:attrNameLst>
                                      </p:cBhvr>
                                      <p:to>
                                        <p:strVal val="visible"/>
                                      </p:to>
                                    </p:set>
                                    <p:anim calcmode="lin" valueType="num">
                                      <p:cBhvr additive="base">
                                        <p:cTn id="31" dur="500" fill="hold"/>
                                        <p:tgtEl>
                                          <p:spTgt spid="717830"/>
                                        </p:tgtEl>
                                        <p:attrNameLst>
                                          <p:attrName>ppt_x</p:attrName>
                                        </p:attrNameLst>
                                      </p:cBhvr>
                                      <p:tavLst>
                                        <p:tav tm="0">
                                          <p:val>
                                            <p:strVal val="#ppt_x"/>
                                          </p:val>
                                        </p:tav>
                                        <p:tav tm="100000">
                                          <p:val>
                                            <p:strVal val="#ppt_x"/>
                                          </p:val>
                                        </p:tav>
                                      </p:tavLst>
                                    </p:anim>
                                    <p:anim calcmode="lin" valueType="num">
                                      <p:cBhvr additive="base">
                                        <p:cTn id="32" dur="500" fill="hold"/>
                                        <p:tgtEl>
                                          <p:spTgt spid="7178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831"/>
                                        </p:tgtEl>
                                        <p:attrNameLst>
                                          <p:attrName>style.visibility</p:attrName>
                                        </p:attrNameLst>
                                      </p:cBhvr>
                                      <p:to>
                                        <p:strVal val="visible"/>
                                      </p:to>
                                    </p:set>
                                    <p:anim calcmode="lin" valueType="num">
                                      <p:cBhvr additive="base">
                                        <p:cTn id="37" dur="500" fill="hold"/>
                                        <p:tgtEl>
                                          <p:spTgt spid="717831"/>
                                        </p:tgtEl>
                                        <p:attrNameLst>
                                          <p:attrName>ppt_x</p:attrName>
                                        </p:attrNameLst>
                                      </p:cBhvr>
                                      <p:tavLst>
                                        <p:tav tm="0">
                                          <p:val>
                                            <p:strVal val="#ppt_x"/>
                                          </p:val>
                                        </p:tav>
                                        <p:tav tm="100000">
                                          <p:val>
                                            <p:strVal val="#ppt_x"/>
                                          </p:val>
                                        </p:tav>
                                      </p:tavLst>
                                    </p:anim>
                                    <p:anim calcmode="lin" valueType="num">
                                      <p:cBhvr additive="base">
                                        <p:cTn id="38" dur="500" fill="hold"/>
                                        <p:tgtEl>
                                          <p:spTgt spid="7178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7833"/>
                                        </p:tgtEl>
                                        <p:attrNameLst>
                                          <p:attrName>style.visibility</p:attrName>
                                        </p:attrNameLst>
                                      </p:cBhvr>
                                      <p:to>
                                        <p:strVal val="visible"/>
                                      </p:to>
                                    </p:set>
                                    <p:anim calcmode="lin" valueType="num">
                                      <p:cBhvr additive="base">
                                        <p:cTn id="43" dur="500" fill="hold"/>
                                        <p:tgtEl>
                                          <p:spTgt spid="717833"/>
                                        </p:tgtEl>
                                        <p:attrNameLst>
                                          <p:attrName>ppt_x</p:attrName>
                                        </p:attrNameLst>
                                      </p:cBhvr>
                                      <p:tavLst>
                                        <p:tav tm="0">
                                          <p:val>
                                            <p:strVal val="#ppt_x"/>
                                          </p:val>
                                        </p:tav>
                                        <p:tav tm="100000">
                                          <p:val>
                                            <p:strVal val="#ppt_x"/>
                                          </p:val>
                                        </p:tav>
                                      </p:tavLst>
                                    </p:anim>
                                    <p:anim calcmode="lin" valueType="num">
                                      <p:cBhvr additive="base">
                                        <p:cTn id="44" dur="500" fill="hold"/>
                                        <p:tgtEl>
                                          <p:spTgt spid="7178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7835"/>
                                        </p:tgtEl>
                                        <p:attrNameLst>
                                          <p:attrName>style.visibility</p:attrName>
                                        </p:attrNameLst>
                                      </p:cBhvr>
                                      <p:to>
                                        <p:strVal val="visible"/>
                                      </p:to>
                                    </p:set>
                                    <p:anim calcmode="lin" valueType="num">
                                      <p:cBhvr additive="base">
                                        <p:cTn id="49" dur="500" fill="hold"/>
                                        <p:tgtEl>
                                          <p:spTgt spid="717835"/>
                                        </p:tgtEl>
                                        <p:attrNameLst>
                                          <p:attrName>ppt_x</p:attrName>
                                        </p:attrNameLst>
                                      </p:cBhvr>
                                      <p:tavLst>
                                        <p:tav tm="0">
                                          <p:val>
                                            <p:strVal val="#ppt_x"/>
                                          </p:val>
                                        </p:tav>
                                        <p:tav tm="100000">
                                          <p:val>
                                            <p:strVal val="#ppt_x"/>
                                          </p:val>
                                        </p:tav>
                                      </p:tavLst>
                                    </p:anim>
                                    <p:anim calcmode="lin" valueType="num">
                                      <p:cBhvr additive="base">
                                        <p:cTn id="50" dur="500" fill="hold"/>
                                        <p:tgtEl>
                                          <p:spTgt spid="7178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nodeType="clickEffect">
                                  <p:stCondLst>
                                    <p:cond delay="0"/>
                                  </p:stCondLst>
                                  <p:childTnLst>
                                    <p:set>
                                      <p:cBhvr>
                                        <p:cTn id="54" dur="1" fill="hold">
                                          <p:stCondLst>
                                            <p:cond delay="0"/>
                                          </p:stCondLst>
                                        </p:cTn>
                                        <p:tgtEl>
                                          <p:spTgt spid="717832"/>
                                        </p:tgtEl>
                                        <p:attrNameLst>
                                          <p:attrName>style.visibility</p:attrName>
                                        </p:attrNameLst>
                                      </p:cBhvr>
                                      <p:to>
                                        <p:strVal val="visible"/>
                                      </p:to>
                                    </p:set>
                                    <p:anim calcmode="lin" valueType="num">
                                      <p:cBhvr>
                                        <p:cTn id="55" dur="500" fill="hold"/>
                                        <p:tgtEl>
                                          <p:spTgt spid="717832"/>
                                        </p:tgtEl>
                                        <p:attrNameLst>
                                          <p:attrName>ppt_x</p:attrName>
                                        </p:attrNameLst>
                                      </p:cBhvr>
                                      <p:tavLst>
                                        <p:tav tm="0">
                                          <p:val>
                                            <p:strVal val="#ppt_x"/>
                                          </p:val>
                                        </p:tav>
                                        <p:tav tm="100000">
                                          <p:val>
                                            <p:strVal val="#ppt_x"/>
                                          </p:val>
                                        </p:tav>
                                      </p:tavLst>
                                    </p:anim>
                                    <p:anim calcmode="lin" valueType="num">
                                      <p:cBhvr>
                                        <p:cTn id="56" dur="500" fill="hold"/>
                                        <p:tgtEl>
                                          <p:spTgt spid="717832"/>
                                        </p:tgtEl>
                                        <p:attrNameLst>
                                          <p:attrName>ppt_y</p:attrName>
                                        </p:attrNameLst>
                                      </p:cBhvr>
                                      <p:tavLst>
                                        <p:tav tm="0">
                                          <p:val>
                                            <p:strVal val="#ppt_y+#ppt_h/2"/>
                                          </p:val>
                                        </p:tav>
                                        <p:tav tm="100000">
                                          <p:val>
                                            <p:strVal val="#ppt_y"/>
                                          </p:val>
                                        </p:tav>
                                      </p:tavLst>
                                    </p:anim>
                                    <p:anim calcmode="lin" valueType="num">
                                      <p:cBhvr>
                                        <p:cTn id="57" dur="500" fill="hold"/>
                                        <p:tgtEl>
                                          <p:spTgt spid="717832"/>
                                        </p:tgtEl>
                                        <p:attrNameLst>
                                          <p:attrName>ppt_w</p:attrName>
                                        </p:attrNameLst>
                                      </p:cBhvr>
                                      <p:tavLst>
                                        <p:tav tm="0">
                                          <p:val>
                                            <p:strVal val="#ppt_w"/>
                                          </p:val>
                                        </p:tav>
                                        <p:tav tm="100000">
                                          <p:val>
                                            <p:strVal val="#ppt_w"/>
                                          </p:val>
                                        </p:tav>
                                      </p:tavLst>
                                    </p:anim>
                                    <p:anim calcmode="lin" valueType="num">
                                      <p:cBhvr>
                                        <p:cTn id="58" dur="500" fill="hold"/>
                                        <p:tgtEl>
                                          <p:spTgt spid="717832"/>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nodeType="clickEffect">
                                  <p:stCondLst>
                                    <p:cond delay="0"/>
                                  </p:stCondLst>
                                  <p:childTnLst>
                                    <p:set>
                                      <p:cBhvr>
                                        <p:cTn id="62" dur="1" fill="hold">
                                          <p:stCondLst>
                                            <p:cond delay="0"/>
                                          </p:stCondLst>
                                        </p:cTn>
                                        <p:tgtEl>
                                          <p:spTgt spid="717834"/>
                                        </p:tgtEl>
                                        <p:attrNameLst>
                                          <p:attrName>style.visibility</p:attrName>
                                        </p:attrNameLst>
                                      </p:cBhvr>
                                      <p:to>
                                        <p:strVal val="visible"/>
                                      </p:to>
                                    </p:set>
                                    <p:anim calcmode="lin" valueType="num">
                                      <p:cBhvr>
                                        <p:cTn id="63" dur="500" fill="hold"/>
                                        <p:tgtEl>
                                          <p:spTgt spid="717834"/>
                                        </p:tgtEl>
                                        <p:attrNameLst>
                                          <p:attrName>ppt_x</p:attrName>
                                        </p:attrNameLst>
                                      </p:cBhvr>
                                      <p:tavLst>
                                        <p:tav tm="0">
                                          <p:val>
                                            <p:strVal val="#ppt_x"/>
                                          </p:val>
                                        </p:tav>
                                        <p:tav tm="100000">
                                          <p:val>
                                            <p:strVal val="#ppt_x"/>
                                          </p:val>
                                        </p:tav>
                                      </p:tavLst>
                                    </p:anim>
                                    <p:anim calcmode="lin" valueType="num">
                                      <p:cBhvr>
                                        <p:cTn id="64" dur="500" fill="hold"/>
                                        <p:tgtEl>
                                          <p:spTgt spid="717834"/>
                                        </p:tgtEl>
                                        <p:attrNameLst>
                                          <p:attrName>ppt_y</p:attrName>
                                        </p:attrNameLst>
                                      </p:cBhvr>
                                      <p:tavLst>
                                        <p:tav tm="0">
                                          <p:val>
                                            <p:strVal val="#ppt_y+#ppt_h/2"/>
                                          </p:val>
                                        </p:tav>
                                        <p:tav tm="100000">
                                          <p:val>
                                            <p:strVal val="#ppt_y"/>
                                          </p:val>
                                        </p:tav>
                                      </p:tavLst>
                                    </p:anim>
                                    <p:anim calcmode="lin" valueType="num">
                                      <p:cBhvr>
                                        <p:cTn id="65" dur="500" fill="hold"/>
                                        <p:tgtEl>
                                          <p:spTgt spid="717834"/>
                                        </p:tgtEl>
                                        <p:attrNameLst>
                                          <p:attrName>ppt_w</p:attrName>
                                        </p:attrNameLst>
                                      </p:cBhvr>
                                      <p:tavLst>
                                        <p:tav tm="0">
                                          <p:val>
                                            <p:strVal val="#ppt_w"/>
                                          </p:val>
                                        </p:tav>
                                        <p:tav tm="100000">
                                          <p:val>
                                            <p:strVal val="#ppt_w"/>
                                          </p:val>
                                        </p:tav>
                                      </p:tavLst>
                                    </p:anim>
                                    <p:anim calcmode="lin" valueType="num">
                                      <p:cBhvr>
                                        <p:cTn id="66" dur="500" fill="hold"/>
                                        <p:tgtEl>
                                          <p:spTgt spid="717834"/>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nodeType="clickEffect">
                                  <p:stCondLst>
                                    <p:cond delay="0"/>
                                  </p:stCondLst>
                                  <p:childTnLst>
                                    <p:set>
                                      <p:cBhvr>
                                        <p:cTn id="70" dur="1" fill="hold">
                                          <p:stCondLst>
                                            <p:cond delay="0"/>
                                          </p:stCondLst>
                                        </p:cTn>
                                        <p:tgtEl>
                                          <p:spTgt spid="717836"/>
                                        </p:tgtEl>
                                        <p:attrNameLst>
                                          <p:attrName>style.visibility</p:attrName>
                                        </p:attrNameLst>
                                      </p:cBhvr>
                                      <p:to>
                                        <p:strVal val="visible"/>
                                      </p:to>
                                    </p:set>
                                    <p:anim calcmode="lin" valueType="num">
                                      <p:cBhvr>
                                        <p:cTn id="71" dur="500" fill="hold"/>
                                        <p:tgtEl>
                                          <p:spTgt spid="717836"/>
                                        </p:tgtEl>
                                        <p:attrNameLst>
                                          <p:attrName>ppt_x</p:attrName>
                                        </p:attrNameLst>
                                      </p:cBhvr>
                                      <p:tavLst>
                                        <p:tav tm="0">
                                          <p:val>
                                            <p:strVal val="#ppt_x"/>
                                          </p:val>
                                        </p:tav>
                                        <p:tav tm="100000">
                                          <p:val>
                                            <p:strVal val="#ppt_x"/>
                                          </p:val>
                                        </p:tav>
                                      </p:tavLst>
                                    </p:anim>
                                    <p:anim calcmode="lin" valueType="num">
                                      <p:cBhvr>
                                        <p:cTn id="72" dur="500" fill="hold"/>
                                        <p:tgtEl>
                                          <p:spTgt spid="717836"/>
                                        </p:tgtEl>
                                        <p:attrNameLst>
                                          <p:attrName>ppt_y</p:attrName>
                                        </p:attrNameLst>
                                      </p:cBhvr>
                                      <p:tavLst>
                                        <p:tav tm="0">
                                          <p:val>
                                            <p:strVal val="#ppt_y+#ppt_h/2"/>
                                          </p:val>
                                        </p:tav>
                                        <p:tav tm="100000">
                                          <p:val>
                                            <p:strVal val="#ppt_y"/>
                                          </p:val>
                                        </p:tav>
                                      </p:tavLst>
                                    </p:anim>
                                    <p:anim calcmode="lin" valueType="num">
                                      <p:cBhvr>
                                        <p:cTn id="73" dur="500" fill="hold"/>
                                        <p:tgtEl>
                                          <p:spTgt spid="717836"/>
                                        </p:tgtEl>
                                        <p:attrNameLst>
                                          <p:attrName>ppt_w</p:attrName>
                                        </p:attrNameLst>
                                      </p:cBhvr>
                                      <p:tavLst>
                                        <p:tav tm="0">
                                          <p:val>
                                            <p:strVal val="#ppt_w"/>
                                          </p:val>
                                        </p:tav>
                                        <p:tav tm="100000">
                                          <p:val>
                                            <p:strVal val="#ppt_w"/>
                                          </p:val>
                                        </p:tav>
                                      </p:tavLst>
                                    </p:anim>
                                    <p:anim calcmode="lin" valueType="num">
                                      <p:cBhvr>
                                        <p:cTn id="74" dur="500" fill="hold"/>
                                        <p:tgtEl>
                                          <p:spTgt spid="717836"/>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8" fill="hold" nodeType="clickEffect">
                                  <p:stCondLst>
                                    <p:cond delay="0"/>
                                  </p:stCondLst>
                                  <p:childTnLst>
                                    <p:set>
                                      <p:cBhvr>
                                        <p:cTn id="78" dur="1" fill="hold">
                                          <p:stCondLst>
                                            <p:cond delay="0"/>
                                          </p:stCondLst>
                                        </p:cTn>
                                        <p:tgtEl>
                                          <p:spTgt spid="717838"/>
                                        </p:tgtEl>
                                        <p:attrNameLst>
                                          <p:attrName>style.visibility</p:attrName>
                                        </p:attrNameLst>
                                      </p:cBhvr>
                                      <p:to>
                                        <p:strVal val="visible"/>
                                      </p:to>
                                    </p:set>
                                    <p:anim calcmode="lin" valueType="num">
                                      <p:cBhvr>
                                        <p:cTn id="79" dur="500" fill="hold"/>
                                        <p:tgtEl>
                                          <p:spTgt spid="717838"/>
                                        </p:tgtEl>
                                        <p:attrNameLst>
                                          <p:attrName>ppt_x</p:attrName>
                                        </p:attrNameLst>
                                      </p:cBhvr>
                                      <p:tavLst>
                                        <p:tav tm="0">
                                          <p:val>
                                            <p:strVal val="#ppt_x-#ppt_w/2"/>
                                          </p:val>
                                        </p:tav>
                                        <p:tav tm="100000">
                                          <p:val>
                                            <p:strVal val="#ppt_x"/>
                                          </p:val>
                                        </p:tav>
                                      </p:tavLst>
                                    </p:anim>
                                    <p:anim calcmode="lin" valueType="num">
                                      <p:cBhvr>
                                        <p:cTn id="80" dur="500" fill="hold"/>
                                        <p:tgtEl>
                                          <p:spTgt spid="717838"/>
                                        </p:tgtEl>
                                        <p:attrNameLst>
                                          <p:attrName>ppt_y</p:attrName>
                                        </p:attrNameLst>
                                      </p:cBhvr>
                                      <p:tavLst>
                                        <p:tav tm="0">
                                          <p:val>
                                            <p:strVal val="#ppt_y"/>
                                          </p:val>
                                        </p:tav>
                                        <p:tav tm="100000">
                                          <p:val>
                                            <p:strVal val="#ppt_y"/>
                                          </p:val>
                                        </p:tav>
                                      </p:tavLst>
                                    </p:anim>
                                    <p:anim calcmode="lin" valueType="num">
                                      <p:cBhvr>
                                        <p:cTn id="81" dur="500" fill="hold"/>
                                        <p:tgtEl>
                                          <p:spTgt spid="717838"/>
                                        </p:tgtEl>
                                        <p:attrNameLst>
                                          <p:attrName>ppt_w</p:attrName>
                                        </p:attrNameLst>
                                      </p:cBhvr>
                                      <p:tavLst>
                                        <p:tav tm="0">
                                          <p:val>
                                            <p:fltVal val="0"/>
                                          </p:val>
                                        </p:tav>
                                        <p:tav tm="100000">
                                          <p:val>
                                            <p:strVal val="#ppt_w"/>
                                          </p:val>
                                        </p:tav>
                                      </p:tavLst>
                                    </p:anim>
                                    <p:anim calcmode="lin" valueType="num">
                                      <p:cBhvr>
                                        <p:cTn id="82" dur="500" fill="hold"/>
                                        <p:tgtEl>
                                          <p:spTgt spid="717838"/>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8" fill="hold" nodeType="clickEffect">
                                  <p:stCondLst>
                                    <p:cond delay="0"/>
                                  </p:stCondLst>
                                  <p:childTnLst>
                                    <p:set>
                                      <p:cBhvr>
                                        <p:cTn id="86" dur="1" fill="hold">
                                          <p:stCondLst>
                                            <p:cond delay="0"/>
                                          </p:stCondLst>
                                        </p:cTn>
                                        <p:tgtEl>
                                          <p:spTgt spid="717839"/>
                                        </p:tgtEl>
                                        <p:attrNameLst>
                                          <p:attrName>style.visibility</p:attrName>
                                        </p:attrNameLst>
                                      </p:cBhvr>
                                      <p:to>
                                        <p:strVal val="visible"/>
                                      </p:to>
                                    </p:set>
                                    <p:anim calcmode="lin" valueType="num">
                                      <p:cBhvr>
                                        <p:cTn id="87" dur="500" fill="hold"/>
                                        <p:tgtEl>
                                          <p:spTgt spid="717839"/>
                                        </p:tgtEl>
                                        <p:attrNameLst>
                                          <p:attrName>ppt_x</p:attrName>
                                        </p:attrNameLst>
                                      </p:cBhvr>
                                      <p:tavLst>
                                        <p:tav tm="0">
                                          <p:val>
                                            <p:strVal val="#ppt_x-#ppt_w/2"/>
                                          </p:val>
                                        </p:tav>
                                        <p:tav tm="100000">
                                          <p:val>
                                            <p:strVal val="#ppt_x"/>
                                          </p:val>
                                        </p:tav>
                                      </p:tavLst>
                                    </p:anim>
                                    <p:anim calcmode="lin" valueType="num">
                                      <p:cBhvr>
                                        <p:cTn id="88" dur="500" fill="hold"/>
                                        <p:tgtEl>
                                          <p:spTgt spid="717839"/>
                                        </p:tgtEl>
                                        <p:attrNameLst>
                                          <p:attrName>ppt_y</p:attrName>
                                        </p:attrNameLst>
                                      </p:cBhvr>
                                      <p:tavLst>
                                        <p:tav tm="0">
                                          <p:val>
                                            <p:strVal val="#ppt_y"/>
                                          </p:val>
                                        </p:tav>
                                        <p:tav tm="100000">
                                          <p:val>
                                            <p:strVal val="#ppt_y"/>
                                          </p:val>
                                        </p:tav>
                                      </p:tavLst>
                                    </p:anim>
                                    <p:anim calcmode="lin" valueType="num">
                                      <p:cBhvr>
                                        <p:cTn id="89" dur="500" fill="hold"/>
                                        <p:tgtEl>
                                          <p:spTgt spid="717839"/>
                                        </p:tgtEl>
                                        <p:attrNameLst>
                                          <p:attrName>ppt_w</p:attrName>
                                        </p:attrNameLst>
                                      </p:cBhvr>
                                      <p:tavLst>
                                        <p:tav tm="0">
                                          <p:val>
                                            <p:fltVal val="0"/>
                                          </p:val>
                                        </p:tav>
                                        <p:tav tm="100000">
                                          <p:val>
                                            <p:strVal val="#ppt_w"/>
                                          </p:val>
                                        </p:tav>
                                      </p:tavLst>
                                    </p:anim>
                                    <p:anim calcmode="lin" valueType="num">
                                      <p:cBhvr>
                                        <p:cTn id="90" dur="500" fill="hold"/>
                                        <p:tgtEl>
                                          <p:spTgt spid="717839"/>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2" fill="hold" nodeType="clickEffect">
                                  <p:stCondLst>
                                    <p:cond delay="0"/>
                                  </p:stCondLst>
                                  <p:childTnLst>
                                    <p:set>
                                      <p:cBhvr>
                                        <p:cTn id="94" dur="1" fill="hold">
                                          <p:stCondLst>
                                            <p:cond delay="0"/>
                                          </p:stCondLst>
                                        </p:cTn>
                                        <p:tgtEl>
                                          <p:spTgt spid="717840"/>
                                        </p:tgtEl>
                                        <p:attrNameLst>
                                          <p:attrName>style.visibility</p:attrName>
                                        </p:attrNameLst>
                                      </p:cBhvr>
                                      <p:to>
                                        <p:strVal val="visible"/>
                                      </p:to>
                                    </p:set>
                                    <p:anim calcmode="lin" valueType="num">
                                      <p:cBhvr>
                                        <p:cTn id="95" dur="500" fill="hold"/>
                                        <p:tgtEl>
                                          <p:spTgt spid="717840"/>
                                        </p:tgtEl>
                                        <p:attrNameLst>
                                          <p:attrName>ppt_x</p:attrName>
                                        </p:attrNameLst>
                                      </p:cBhvr>
                                      <p:tavLst>
                                        <p:tav tm="0">
                                          <p:val>
                                            <p:strVal val="#ppt_x+#ppt_w/2"/>
                                          </p:val>
                                        </p:tav>
                                        <p:tav tm="100000">
                                          <p:val>
                                            <p:strVal val="#ppt_x"/>
                                          </p:val>
                                        </p:tav>
                                      </p:tavLst>
                                    </p:anim>
                                    <p:anim calcmode="lin" valueType="num">
                                      <p:cBhvr>
                                        <p:cTn id="96" dur="500" fill="hold"/>
                                        <p:tgtEl>
                                          <p:spTgt spid="717840"/>
                                        </p:tgtEl>
                                        <p:attrNameLst>
                                          <p:attrName>ppt_y</p:attrName>
                                        </p:attrNameLst>
                                      </p:cBhvr>
                                      <p:tavLst>
                                        <p:tav tm="0">
                                          <p:val>
                                            <p:strVal val="#ppt_y"/>
                                          </p:val>
                                        </p:tav>
                                        <p:tav tm="100000">
                                          <p:val>
                                            <p:strVal val="#ppt_y"/>
                                          </p:val>
                                        </p:tav>
                                      </p:tavLst>
                                    </p:anim>
                                    <p:anim calcmode="lin" valueType="num">
                                      <p:cBhvr>
                                        <p:cTn id="97" dur="500" fill="hold"/>
                                        <p:tgtEl>
                                          <p:spTgt spid="717840"/>
                                        </p:tgtEl>
                                        <p:attrNameLst>
                                          <p:attrName>ppt_w</p:attrName>
                                        </p:attrNameLst>
                                      </p:cBhvr>
                                      <p:tavLst>
                                        <p:tav tm="0">
                                          <p:val>
                                            <p:fltVal val="0"/>
                                          </p:val>
                                        </p:tav>
                                        <p:tav tm="100000">
                                          <p:val>
                                            <p:strVal val="#ppt_w"/>
                                          </p:val>
                                        </p:tav>
                                      </p:tavLst>
                                    </p:anim>
                                    <p:anim calcmode="lin" valueType="num">
                                      <p:cBhvr>
                                        <p:cTn id="98" dur="500" fill="hold"/>
                                        <p:tgtEl>
                                          <p:spTgt spid="717840"/>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nodeType="clickEffect">
                                  <p:stCondLst>
                                    <p:cond delay="0"/>
                                  </p:stCondLst>
                                  <p:childTnLst>
                                    <p:set>
                                      <p:cBhvr>
                                        <p:cTn id="102" dur="1" fill="hold">
                                          <p:stCondLst>
                                            <p:cond delay="0"/>
                                          </p:stCondLst>
                                        </p:cTn>
                                        <p:tgtEl>
                                          <p:spTgt spid="717841"/>
                                        </p:tgtEl>
                                        <p:attrNameLst>
                                          <p:attrName>style.visibility</p:attrName>
                                        </p:attrNameLst>
                                      </p:cBhvr>
                                      <p:to>
                                        <p:strVal val="visible"/>
                                      </p:to>
                                    </p:set>
                                    <p:anim calcmode="lin" valueType="num">
                                      <p:cBhvr>
                                        <p:cTn id="103" dur="500" fill="hold"/>
                                        <p:tgtEl>
                                          <p:spTgt spid="717841"/>
                                        </p:tgtEl>
                                        <p:attrNameLst>
                                          <p:attrName>ppt_x</p:attrName>
                                        </p:attrNameLst>
                                      </p:cBhvr>
                                      <p:tavLst>
                                        <p:tav tm="0">
                                          <p:val>
                                            <p:strVal val="#ppt_x-#ppt_w/2"/>
                                          </p:val>
                                        </p:tav>
                                        <p:tav tm="100000">
                                          <p:val>
                                            <p:strVal val="#ppt_x"/>
                                          </p:val>
                                        </p:tav>
                                      </p:tavLst>
                                    </p:anim>
                                    <p:anim calcmode="lin" valueType="num">
                                      <p:cBhvr>
                                        <p:cTn id="104" dur="500" fill="hold"/>
                                        <p:tgtEl>
                                          <p:spTgt spid="717841"/>
                                        </p:tgtEl>
                                        <p:attrNameLst>
                                          <p:attrName>ppt_y</p:attrName>
                                        </p:attrNameLst>
                                      </p:cBhvr>
                                      <p:tavLst>
                                        <p:tav tm="0">
                                          <p:val>
                                            <p:strVal val="#ppt_y"/>
                                          </p:val>
                                        </p:tav>
                                        <p:tav tm="100000">
                                          <p:val>
                                            <p:strVal val="#ppt_y"/>
                                          </p:val>
                                        </p:tav>
                                      </p:tavLst>
                                    </p:anim>
                                    <p:anim calcmode="lin" valueType="num">
                                      <p:cBhvr>
                                        <p:cTn id="105" dur="500" fill="hold"/>
                                        <p:tgtEl>
                                          <p:spTgt spid="717841"/>
                                        </p:tgtEl>
                                        <p:attrNameLst>
                                          <p:attrName>ppt_w</p:attrName>
                                        </p:attrNameLst>
                                      </p:cBhvr>
                                      <p:tavLst>
                                        <p:tav tm="0">
                                          <p:val>
                                            <p:fltVal val="0"/>
                                          </p:val>
                                        </p:tav>
                                        <p:tav tm="100000">
                                          <p:val>
                                            <p:strVal val="#ppt_w"/>
                                          </p:val>
                                        </p:tav>
                                      </p:tavLst>
                                    </p:anim>
                                    <p:anim calcmode="lin" valueType="num">
                                      <p:cBhvr>
                                        <p:cTn id="106" dur="500" fill="hold"/>
                                        <p:tgtEl>
                                          <p:spTgt spid="717841"/>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2" fill="hold" nodeType="clickEffect">
                                  <p:stCondLst>
                                    <p:cond delay="0"/>
                                  </p:stCondLst>
                                  <p:childTnLst>
                                    <p:set>
                                      <p:cBhvr>
                                        <p:cTn id="110" dur="1" fill="hold">
                                          <p:stCondLst>
                                            <p:cond delay="0"/>
                                          </p:stCondLst>
                                        </p:cTn>
                                        <p:tgtEl>
                                          <p:spTgt spid="717843"/>
                                        </p:tgtEl>
                                        <p:attrNameLst>
                                          <p:attrName>style.visibility</p:attrName>
                                        </p:attrNameLst>
                                      </p:cBhvr>
                                      <p:to>
                                        <p:strVal val="visible"/>
                                      </p:to>
                                    </p:set>
                                    <p:anim calcmode="lin" valueType="num">
                                      <p:cBhvr>
                                        <p:cTn id="111" dur="500" fill="hold"/>
                                        <p:tgtEl>
                                          <p:spTgt spid="717843"/>
                                        </p:tgtEl>
                                        <p:attrNameLst>
                                          <p:attrName>ppt_x</p:attrName>
                                        </p:attrNameLst>
                                      </p:cBhvr>
                                      <p:tavLst>
                                        <p:tav tm="0">
                                          <p:val>
                                            <p:strVal val="#ppt_x+#ppt_w/2"/>
                                          </p:val>
                                        </p:tav>
                                        <p:tav tm="100000">
                                          <p:val>
                                            <p:strVal val="#ppt_x"/>
                                          </p:val>
                                        </p:tav>
                                      </p:tavLst>
                                    </p:anim>
                                    <p:anim calcmode="lin" valueType="num">
                                      <p:cBhvr>
                                        <p:cTn id="112" dur="500" fill="hold"/>
                                        <p:tgtEl>
                                          <p:spTgt spid="717843"/>
                                        </p:tgtEl>
                                        <p:attrNameLst>
                                          <p:attrName>ppt_y</p:attrName>
                                        </p:attrNameLst>
                                      </p:cBhvr>
                                      <p:tavLst>
                                        <p:tav tm="0">
                                          <p:val>
                                            <p:strVal val="#ppt_y"/>
                                          </p:val>
                                        </p:tav>
                                        <p:tav tm="100000">
                                          <p:val>
                                            <p:strVal val="#ppt_y"/>
                                          </p:val>
                                        </p:tav>
                                      </p:tavLst>
                                    </p:anim>
                                    <p:anim calcmode="lin" valueType="num">
                                      <p:cBhvr>
                                        <p:cTn id="113" dur="500" fill="hold"/>
                                        <p:tgtEl>
                                          <p:spTgt spid="717843"/>
                                        </p:tgtEl>
                                        <p:attrNameLst>
                                          <p:attrName>ppt_w</p:attrName>
                                        </p:attrNameLst>
                                      </p:cBhvr>
                                      <p:tavLst>
                                        <p:tav tm="0">
                                          <p:val>
                                            <p:fltVal val="0"/>
                                          </p:val>
                                        </p:tav>
                                        <p:tav tm="100000">
                                          <p:val>
                                            <p:strVal val="#ppt_w"/>
                                          </p:val>
                                        </p:tav>
                                      </p:tavLst>
                                    </p:anim>
                                    <p:anim calcmode="lin" valueType="num">
                                      <p:cBhvr>
                                        <p:cTn id="114" dur="500" fill="hold"/>
                                        <p:tgtEl>
                                          <p:spTgt spid="717843"/>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2" fill="hold" nodeType="clickEffect">
                                  <p:stCondLst>
                                    <p:cond delay="0"/>
                                  </p:stCondLst>
                                  <p:childTnLst>
                                    <p:set>
                                      <p:cBhvr>
                                        <p:cTn id="118" dur="1" fill="hold">
                                          <p:stCondLst>
                                            <p:cond delay="0"/>
                                          </p:stCondLst>
                                        </p:cTn>
                                        <p:tgtEl>
                                          <p:spTgt spid="717842"/>
                                        </p:tgtEl>
                                        <p:attrNameLst>
                                          <p:attrName>style.visibility</p:attrName>
                                        </p:attrNameLst>
                                      </p:cBhvr>
                                      <p:to>
                                        <p:strVal val="visible"/>
                                      </p:to>
                                    </p:set>
                                    <p:anim calcmode="lin" valueType="num">
                                      <p:cBhvr>
                                        <p:cTn id="119" dur="500" fill="hold"/>
                                        <p:tgtEl>
                                          <p:spTgt spid="717842"/>
                                        </p:tgtEl>
                                        <p:attrNameLst>
                                          <p:attrName>ppt_x</p:attrName>
                                        </p:attrNameLst>
                                      </p:cBhvr>
                                      <p:tavLst>
                                        <p:tav tm="0">
                                          <p:val>
                                            <p:strVal val="#ppt_x+#ppt_w/2"/>
                                          </p:val>
                                        </p:tav>
                                        <p:tav tm="100000">
                                          <p:val>
                                            <p:strVal val="#ppt_x"/>
                                          </p:val>
                                        </p:tav>
                                      </p:tavLst>
                                    </p:anim>
                                    <p:anim calcmode="lin" valueType="num">
                                      <p:cBhvr>
                                        <p:cTn id="120" dur="500" fill="hold"/>
                                        <p:tgtEl>
                                          <p:spTgt spid="717842"/>
                                        </p:tgtEl>
                                        <p:attrNameLst>
                                          <p:attrName>ppt_y</p:attrName>
                                        </p:attrNameLst>
                                      </p:cBhvr>
                                      <p:tavLst>
                                        <p:tav tm="0">
                                          <p:val>
                                            <p:strVal val="#ppt_y"/>
                                          </p:val>
                                        </p:tav>
                                        <p:tav tm="100000">
                                          <p:val>
                                            <p:strVal val="#ppt_y"/>
                                          </p:val>
                                        </p:tav>
                                      </p:tavLst>
                                    </p:anim>
                                    <p:anim calcmode="lin" valueType="num">
                                      <p:cBhvr>
                                        <p:cTn id="121" dur="500" fill="hold"/>
                                        <p:tgtEl>
                                          <p:spTgt spid="717842"/>
                                        </p:tgtEl>
                                        <p:attrNameLst>
                                          <p:attrName>ppt_w</p:attrName>
                                        </p:attrNameLst>
                                      </p:cBhvr>
                                      <p:tavLst>
                                        <p:tav tm="0">
                                          <p:val>
                                            <p:fltVal val="0"/>
                                          </p:val>
                                        </p:tav>
                                        <p:tav tm="100000">
                                          <p:val>
                                            <p:strVal val="#ppt_w"/>
                                          </p:val>
                                        </p:tav>
                                      </p:tavLst>
                                    </p:anim>
                                    <p:anim calcmode="lin" valueType="num">
                                      <p:cBhvr>
                                        <p:cTn id="122" dur="500" fill="hold"/>
                                        <p:tgtEl>
                                          <p:spTgt spid="7178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bldLvl="2" autoUpdateAnimBg="0"/>
      <p:bldP spid="717828" grpId="0" animBg="1" autoUpdateAnimBg="0"/>
      <p:bldP spid="717829" grpId="0" animBg="1" autoUpdateAnimBg="0"/>
      <p:bldP spid="717830" grpId="0" animBg="1" autoUpdateAnimBg="0"/>
      <p:bldP spid="71783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684907"/>
          </a:xfrm>
          <a:prstGeom prst="rect">
            <a:avLst/>
          </a:prstGeom>
        </p:spPr>
        <p:txBody>
          <a:bodyPr wrap="square">
            <a:spAutoFit/>
          </a:bodyPr>
          <a:lstStyle/>
          <a:p>
            <a:pPr>
              <a:lnSpc>
                <a:spcPct val="90000"/>
              </a:lnSpc>
            </a:pPr>
            <a:r>
              <a:rPr lang="en-US" altLang="zh-TW" sz="3600" dirty="0">
                <a:latin typeface="Comic Sans MS" pitchFamily="66" charset="0"/>
              </a:rPr>
              <a:t>Two types of associative memory: </a:t>
            </a:r>
          </a:p>
          <a:p>
            <a:pPr>
              <a:lnSpc>
                <a:spcPct val="90000"/>
              </a:lnSpc>
            </a:pPr>
            <a:endParaRPr lang="en-US" altLang="zh-TW" sz="3600" i="1" dirty="0">
              <a:solidFill>
                <a:srgbClr val="CC3300"/>
              </a:solidFill>
              <a:latin typeface="Comic Sans MS" pitchFamily="66" charset="0"/>
            </a:endParaRPr>
          </a:p>
          <a:p>
            <a:pPr>
              <a:lnSpc>
                <a:spcPct val="90000"/>
              </a:lnSpc>
            </a:pPr>
            <a:r>
              <a:rPr lang="en-US" altLang="zh-TW" sz="3600" i="1" dirty="0" err="1">
                <a:solidFill>
                  <a:srgbClr val="CC3300"/>
                </a:solidFill>
                <a:latin typeface="Comic Sans MS" pitchFamily="66" charset="0"/>
              </a:rPr>
              <a:t>Autoassociative</a:t>
            </a:r>
            <a:r>
              <a:rPr lang="en-US" altLang="zh-TW" sz="3600" dirty="0">
                <a:latin typeface="Comic Sans MS" pitchFamily="66" charset="0"/>
              </a:rPr>
              <a:t> (Hopfield memory) and </a:t>
            </a:r>
            <a:r>
              <a:rPr lang="en-US" altLang="zh-TW" sz="3600" i="1" dirty="0" err="1">
                <a:solidFill>
                  <a:srgbClr val="CC3300"/>
                </a:solidFill>
                <a:latin typeface="Comic Sans MS" pitchFamily="66" charset="0"/>
              </a:rPr>
              <a:t>Heteroassociative</a:t>
            </a:r>
            <a:r>
              <a:rPr lang="en-US" altLang="zh-TW" sz="3600" dirty="0">
                <a:latin typeface="Comic Sans MS" pitchFamily="66" charset="0"/>
              </a:rPr>
              <a:t>.  </a:t>
            </a:r>
          </a:p>
          <a:p>
            <a:pPr>
              <a:lnSpc>
                <a:spcPct val="90000"/>
              </a:lnSpc>
            </a:pPr>
            <a:endParaRPr lang="en-US" altLang="zh-TW" sz="3600" dirty="0">
              <a:latin typeface="Comic Sans MS" pitchFamily="66" charset="0"/>
            </a:endParaRPr>
          </a:p>
          <a:p>
            <a:pPr>
              <a:lnSpc>
                <a:spcPct val="90000"/>
              </a:lnSpc>
            </a:pPr>
            <a:r>
              <a:rPr lang="en-US" altLang="zh-TW" sz="3600" dirty="0">
                <a:solidFill>
                  <a:srgbClr val="FF0000"/>
                </a:solidFill>
                <a:latin typeface="Comic Sans MS" pitchFamily="66" charset="0"/>
              </a:rPr>
              <a:t>Auto-association</a:t>
            </a:r>
          </a:p>
          <a:p>
            <a:pPr lvl="1">
              <a:lnSpc>
                <a:spcPct val="90000"/>
              </a:lnSpc>
            </a:pPr>
            <a:r>
              <a:rPr lang="en-US" altLang="zh-TW" sz="3200" dirty="0">
                <a:latin typeface="Comic Sans MS" pitchFamily="66" charset="0"/>
              </a:rPr>
              <a:t>retrieves a previously stored pattern that most </a:t>
            </a:r>
            <a:r>
              <a:rPr lang="en-US" altLang="zh-TW" sz="3200" dirty="0">
                <a:solidFill>
                  <a:srgbClr val="0033CC"/>
                </a:solidFill>
                <a:latin typeface="Comic Sans MS" pitchFamily="66" charset="0"/>
              </a:rPr>
              <a:t>closely resembles</a:t>
            </a:r>
            <a:r>
              <a:rPr lang="en-US" altLang="zh-TW" sz="3200" dirty="0">
                <a:latin typeface="Comic Sans MS" pitchFamily="66" charset="0"/>
              </a:rPr>
              <a:t> the current pattern.  </a:t>
            </a:r>
          </a:p>
          <a:p>
            <a:pPr lvl="1">
              <a:lnSpc>
                <a:spcPct val="90000"/>
              </a:lnSpc>
            </a:pPr>
            <a:endParaRPr lang="en-US" altLang="zh-TW" sz="3200" dirty="0">
              <a:latin typeface="Comic Sans MS" pitchFamily="66" charset="0"/>
            </a:endParaRPr>
          </a:p>
          <a:p>
            <a:pPr lvl="1">
              <a:lnSpc>
                <a:spcPct val="90000"/>
              </a:lnSpc>
            </a:pPr>
            <a:endParaRPr lang="en-US" altLang="zh-TW" sz="3200" dirty="0">
              <a:latin typeface="Comic Sans MS" pitchFamily="66" charset="0"/>
            </a:endParaRPr>
          </a:p>
          <a:p>
            <a:pPr>
              <a:lnSpc>
                <a:spcPct val="90000"/>
              </a:lnSpc>
            </a:pPr>
            <a:r>
              <a:rPr lang="en-US" altLang="zh-TW" sz="3600" dirty="0">
                <a:solidFill>
                  <a:srgbClr val="FF0000"/>
                </a:solidFill>
                <a:latin typeface="Comic Sans MS" pitchFamily="66" charset="0"/>
              </a:rPr>
              <a:t>Hetero-association</a:t>
            </a:r>
          </a:p>
          <a:p>
            <a:pPr lvl="1">
              <a:lnSpc>
                <a:spcPct val="90000"/>
              </a:lnSpc>
            </a:pPr>
            <a:r>
              <a:rPr lang="en-US" altLang="zh-TW" sz="3200" dirty="0">
                <a:latin typeface="Comic Sans MS" pitchFamily="66" charset="0"/>
              </a:rPr>
              <a:t>the retrieved pattern is, in general, </a:t>
            </a:r>
            <a:r>
              <a:rPr lang="en-US" altLang="zh-TW" sz="3200" dirty="0">
                <a:solidFill>
                  <a:srgbClr val="0033CC"/>
                </a:solidFill>
                <a:latin typeface="Comic Sans MS" pitchFamily="66" charset="0"/>
              </a:rPr>
              <a:t>different</a:t>
            </a:r>
            <a:r>
              <a:rPr lang="en-US" altLang="zh-TW" sz="3200" dirty="0">
                <a:latin typeface="Comic Sans MS" pitchFamily="66" charset="0"/>
              </a:rPr>
              <a:t> from the input pattern not only in content but possibly also in type and format.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 calcmode="lin" valueType="num">
                                      <p:cBhvr additive="base">
                                        <p:cTn id="2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 calcmode="lin" valueType="num">
                                      <p:cBhvr additive="base">
                                        <p:cTn id="3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94085"/>
          </a:xfrm>
          <a:prstGeom prst="rect">
            <a:avLst/>
          </a:prstGeom>
          <a:noFill/>
        </p:spPr>
        <p:txBody>
          <a:bodyPr wrap="square" rtlCol="0">
            <a:spAutoFit/>
          </a:bodyPr>
          <a:lstStyle/>
          <a:p>
            <a:r>
              <a:rPr lang="en-US" sz="3200" dirty="0"/>
              <a:t>An Associative network acts like a memory :</a:t>
            </a:r>
          </a:p>
          <a:p>
            <a:endParaRPr lang="en-US" sz="3200" dirty="0"/>
          </a:p>
          <a:p>
            <a:r>
              <a:rPr lang="en-US" sz="3200" dirty="0" err="1">
                <a:solidFill>
                  <a:srgbClr val="FF0000"/>
                </a:solidFill>
              </a:rPr>
              <a:t>Autoassociation</a:t>
            </a:r>
            <a:r>
              <a:rPr lang="en-US" sz="3200" dirty="0"/>
              <a:t> relates a pattern to itself.</a:t>
            </a:r>
          </a:p>
          <a:p>
            <a:endParaRPr lang="en-US" sz="3200" dirty="0"/>
          </a:p>
          <a:p>
            <a:r>
              <a:rPr lang="en-US" sz="3200" dirty="0"/>
              <a:t>An </a:t>
            </a:r>
            <a:r>
              <a:rPr lang="en-US" sz="3200" dirty="0" err="1"/>
              <a:t>Autoassociative</a:t>
            </a:r>
            <a:r>
              <a:rPr lang="en-US" sz="3200" dirty="0"/>
              <a:t> memory can be used to recover a clean version of a stored pattern by given a noisy pattern of that pattern</a:t>
            </a:r>
          </a:p>
          <a:p>
            <a:endParaRPr lang="en-US" sz="3200" dirty="0"/>
          </a:p>
          <a:p>
            <a:r>
              <a:rPr lang="en-US" sz="3200" dirty="0" err="1">
                <a:solidFill>
                  <a:srgbClr val="FF0000"/>
                </a:solidFill>
              </a:rPr>
              <a:t>Hetroassociation</a:t>
            </a:r>
            <a:r>
              <a:rPr lang="en-US" sz="3200" dirty="0">
                <a:solidFill>
                  <a:srgbClr val="FF0000"/>
                </a:solidFill>
              </a:rPr>
              <a:t> </a:t>
            </a:r>
            <a:r>
              <a:rPr lang="en-US" sz="3200" dirty="0"/>
              <a:t>is a relationship between two different patterns. </a:t>
            </a:r>
          </a:p>
          <a:p>
            <a:endParaRPr lang="en-US" sz="3200" dirty="0"/>
          </a:p>
          <a:p>
            <a:r>
              <a:rPr lang="en-US" sz="3200" dirty="0"/>
              <a:t>One pattern can be used as a cue to retrieve the other pattern from memory.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7634" name="Picture 2"/>
          <p:cNvPicPr>
            <a:picLocks noChangeAspect="1" noChangeArrowheads="1"/>
          </p:cNvPicPr>
          <p:nvPr/>
        </p:nvPicPr>
        <p:blipFill>
          <a:blip r:embed="rId2" cstate="print"/>
          <a:srcRect/>
          <a:stretch>
            <a:fillRect/>
          </a:stretch>
        </p:blipFill>
        <p:spPr bwMode="auto">
          <a:xfrm>
            <a:off x="0" y="0"/>
            <a:ext cx="9144000" cy="2384397"/>
          </a:xfrm>
          <a:prstGeom prst="rect">
            <a:avLst/>
          </a:prstGeom>
          <a:noFill/>
          <a:ln w="9525">
            <a:noFill/>
            <a:miter lim="800000"/>
            <a:headEnd/>
            <a:tailEnd/>
          </a:ln>
        </p:spPr>
      </p:pic>
      <p:sp>
        <p:nvSpPr>
          <p:cNvPr id="3" name="TextBox 2"/>
          <p:cNvSpPr txBox="1"/>
          <p:nvPr/>
        </p:nvSpPr>
        <p:spPr>
          <a:xfrm>
            <a:off x="609600" y="2438400"/>
            <a:ext cx="4419600" cy="523220"/>
          </a:xfrm>
          <a:prstGeom prst="rect">
            <a:avLst/>
          </a:prstGeom>
          <a:noFill/>
        </p:spPr>
        <p:txBody>
          <a:bodyPr wrap="square" rtlCol="0">
            <a:spAutoFit/>
          </a:bodyPr>
          <a:lstStyle/>
          <a:p>
            <a:r>
              <a:rPr lang="en-US" sz="2800" dirty="0"/>
              <a:t>WRITE THE WEIGHT MATRIX</a:t>
            </a:r>
          </a:p>
        </p:txBody>
      </p:sp>
      <p:pic>
        <p:nvPicPr>
          <p:cNvPr id="1477636" name="Picture 4"/>
          <p:cNvPicPr>
            <a:picLocks noChangeAspect="1" noChangeArrowheads="1"/>
          </p:cNvPicPr>
          <p:nvPr/>
        </p:nvPicPr>
        <p:blipFill>
          <a:blip r:embed="rId3" cstate="print"/>
          <a:srcRect/>
          <a:stretch>
            <a:fillRect/>
          </a:stretch>
        </p:blipFill>
        <p:spPr bwMode="auto">
          <a:xfrm>
            <a:off x="5715000" y="2057400"/>
            <a:ext cx="3184513" cy="1828800"/>
          </a:xfrm>
          <a:prstGeom prst="rect">
            <a:avLst/>
          </a:prstGeom>
          <a:noFill/>
          <a:ln w="9525">
            <a:noFill/>
            <a:miter lim="800000"/>
            <a:headEnd/>
            <a:tailEnd/>
          </a:ln>
        </p:spPr>
      </p:pic>
      <p:pic>
        <p:nvPicPr>
          <p:cNvPr id="2182145" name="Picture 1"/>
          <p:cNvPicPr>
            <a:picLocks noChangeAspect="1" noChangeArrowheads="1"/>
          </p:cNvPicPr>
          <p:nvPr/>
        </p:nvPicPr>
        <p:blipFill>
          <a:blip r:embed="rId4" cstate="print"/>
          <a:srcRect/>
          <a:stretch>
            <a:fillRect/>
          </a:stretch>
        </p:blipFill>
        <p:spPr bwMode="auto">
          <a:xfrm>
            <a:off x="0" y="3714326"/>
            <a:ext cx="6019800" cy="314367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7634"/>
                                        </p:tgtEl>
                                        <p:attrNameLst>
                                          <p:attrName>style.visibility</p:attrName>
                                        </p:attrNameLst>
                                      </p:cBhvr>
                                      <p:to>
                                        <p:strVal val="visible"/>
                                      </p:to>
                                    </p:set>
                                    <p:anim calcmode="lin" valueType="num">
                                      <p:cBhvr additive="base">
                                        <p:cTn id="7" dur="500" fill="hold"/>
                                        <p:tgtEl>
                                          <p:spTgt spid="1477634"/>
                                        </p:tgtEl>
                                        <p:attrNameLst>
                                          <p:attrName>ppt_x</p:attrName>
                                        </p:attrNameLst>
                                      </p:cBhvr>
                                      <p:tavLst>
                                        <p:tav tm="0">
                                          <p:val>
                                            <p:strVal val="#ppt_x"/>
                                          </p:val>
                                        </p:tav>
                                        <p:tav tm="100000">
                                          <p:val>
                                            <p:strVal val="#ppt_x"/>
                                          </p:val>
                                        </p:tav>
                                      </p:tavLst>
                                    </p:anim>
                                    <p:anim calcmode="lin" valueType="num">
                                      <p:cBhvr additive="base">
                                        <p:cTn id="8" dur="500" fill="hold"/>
                                        <p:tgtEl>
                                          <p:spTgt spid="14776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77636"/>
                                        </p:tgtEl>
                                        <p:attrNameLst>
                                          <p:attrName>style.visibility</p:attrName>
                                        </p:attrNameLst>
                                      </p:cBhvr>
                                      <p:to>
                                        <p:strVal val="visible"/>
                                      </p:to>
                                    </p:set>
                                    <p:anim calcmode="lin" valueType="num">
                                      <p:cBhvr additive="base">
                                        <p:cTn id="19" dur="500" fill="hold"/>
                                        <p:tgtEl>
                                          <p:spTgt spid="1477636"/>
                                        </p:tgtEl>
                                        <p:attrNameLst>
                                          <p:attrName>ppt_x</p:attrName>
                                        </p:attrNameLst>
                                      </p:cBhvr>
                                      <p:tavLst>
                                        <p:tav tm="0">
                                          <p:val>
                                            <p:strVal val="#ppt_x"/>
                                          </p:val>
                                        </p:tav>
                                        <p:tav tm="100000">
                                          <p:val>
                                            <p:strVal val="#ppt_x"/>
                                          </p:val>
                                        </p:tav>
                                      </p:tavLst>
                                    </p:anim>
                                    <p:anim calcmode="lin" valueType="num">
                                      <p:cBhvr additive="base">
                                        <p:cTn id="20" dur="500" fill="hold"/>
                                        <p:tgtEl>
                                          <p:spTgt spid="14776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82145"/>
                                        </p:tgtEl>
                                        <p:attrNameLst>
                                          <p:attrName>style.visibility</p:attrName>
                                        </p:attrNameLst>
                                      </p:cBhvr>
                                      <p:to>
                                        <p:strVal val="visible"/>
                                      </p:to>
                                    </p:set>
                                    <p:anim calcmode="lin" valueType="num">
                                      <p:cBhvr additive="base">
                                        <p:cTn id="25" dur="500" fill="hold"/>
                                        <p:tgtEl>
                                          <p:spTgt spid="2182145"/>
                                        </p:tgtEl>
                                        <p:attrNameLst>
                                          <p:attrName>ppt_x</p:attrName>
                                        </p:attrNameLst>
                                      </p:cBhvr>
                                      <p:tavLst>
                                        <p:tav tm="0">
                                          <p:val>
                                            <p:strVal val="#ppt_x"/>
                                          </p:val>
                                        </p:tav>
                                        <p:tav tm="100000">
                                          <p:val>
                                            <p:strVal val="#ppt_x"/>
                                          </p:val>
                                        </p:tav>
                                      </p:tavLst>
                                    </p:anim>
                                    <p:anim calcmode="lin" valueType="num">
                                      <p:cBhvr additive="base">
                                        <p:cTn id="26" dur="500" fill="hold"/>
                                        <p:tgtEl>
                                          <p:spTgt spid="2182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81200"/>
            <a:ext cx="9144000" cy="3908762"/>
          </a:xfrm>
          <a:prstGeom prst="rect">
            <a:avLst/>
          </a:prstGeom>
        </p:spPr>
        <p:txBody>
          <a:bodyPr wrap="square">
            <a:spAutoFit/>
          </a:bodyPr>
          <a:lstStyle/>
          <a:p>
            <a:r>
              <a:rPr lang="en-US" sz="2400" b="1" dirty="0"/>
              <a:t>Weights are not symmetric in above network.</a:t>
            </a:r>
          </a:p>
          <a:p>
            <a:endParaRPr lang="en-US" sz="2400" b="1" dirty="0"/>
          </a:p>
          <a:p>
            <a:r>
              <a:rPr lang="en-US" sz="2400" b="1" dirty="0"/>
              <a:t>The constraint that </a:t>
            </a:r>
            <a:r>
              <a:rPr lang="en-US" sz="2400" b="1" dirty="0">
                <a:solidFill>
                  <a:srgbClr val="FF0000"/>
                </a:solidFill>
              </a:rPr>
              <a:t>weights be symmetric guarantees </a:t>
            </a:r>
            <a:r>
              <a:rPr lang="en-US" sz="2400" b="1" dirty="0"/>
              <a:t>that the energy function decreases monotonically while following the activation rules.</a:t>
            </a:r>
          </a:p>
          <a:p>
            <a:endParaRPr lang="en-US" sz="2400" b="1" baseline="30000" dirty="0"/>
          </a:p>
          <a:p>
            <a:endParaRPr lang="en-US" sz="2400" b="1" baseline="30000" dirty="0"/>
          </a:p>
          <a:p>
            <a:r>
              <a:rPr lang="en-US" sz="2400" b="1" dirty="0"/>
              <a:t>A network with asymmetric weights may exhibit some periodic or chaotic </a:t>
            </a:r>
            <a:r>
              <a:rPr lang="en-US" sz="2400" b="1" dirty="0" err="1"/>
              <a:t>behaviour</a:t>
            </a:r>
            <a:r>
              <a:rPr lang="en-US" sz="2400" b="1" dirty="0"/>
              <a:t>; </a:t>
            </a:r>
          </a:p>
          <a:p>
            <a:endParaRPr lang="en-US" sz="2400" b="1" dirty="0"/>
          </a:p>
          <a:p>
            <a:r>
              <a:rPr lang="en-US" sz="2400" b="1" dirty="0"/>
              <a:t>however, Hopfield found that this behavior does not impair the network's ability to act as a </a:t>
            </a:r>
            <a:r>
              <a:rPr lang="en-US" sz="2400" b="1" dirty="0">
                <a:solidFill>
                  <a:srgbClr val="FF0000"/>
                </a:solidFill>
              </a:rPr>
              <a:t>content-addressable associative memory </a:t>
            </a:r>
            <a:endParaRPr lang="en-US" sz="2400" b="1" dirty="0"/>
          </a:p>
        </p:txBody>
      </p:sp>
      <p:pic>
        <p:nvPicPr>
          <p:cNvPr id="3" name="Picture 2"/>
          <p:cNvPicPr>
            <a:picLocks noChangeAspect="1" noChangeArrowheads="1"/>
          </p:cNvPicPr>
          <p:nvPr/>
        </p:nvPicPr>
        <p:blipFill>
          <a:blip r:embed="rId2" cstate="print"/>
          <a:srcRect/>
          <a:stretch>
            <a:fillRect/>
          </a:stretch>
        </p:blipFill>
        <p:spPr bwMode="auto">
          <a:xfrm>
            <a:off x="0" y="1"/>
            <a:ext cx="9144000" cy="2057400"/>
          </a:xfrm>
          <a:prstGeom prst="rect">
            <a:avLst/>
          </a:prstGeom>
          <a:noFill/>
          <a:ln w="9525">
            <a:noFill/>
            <a:miter lim="800000"/>
            <a:headEnd/>
            <a:tailEnd/>
          </a:ln>
        </p:spPr>
      </p:pic>
      <p:sp>
        <p:nvSpPr>
          <p:cNvPr id="4" name="Rectangle 42"/>
          <p:cNvSpPr txBox="1">
            <a:spLocks noChangeArrowheads="1"/>
          </p:cNvSpPr>
          <p:nvPr/>
        </p:nvSpPr>
        <p:spPr>
          <a:xfrm>
            <a:off x="0" y="5867400"/>
            <a:ext cx="9144000" cy="129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sz="2400" b="0" i="0" u="none" strike="noStrike" kern="1200" cap="none" spc="0" normalizeH="0" baseline="0" noProof="0">
                <a:ln>
                  <a:noFill/>
                </a:ln>
                <a:solidFill>
                  <a:schemeClr val="tx1"/>
                </a:solidFill>
                <a:effectLst/>
                <a:uLnTx/>
                <a:uFillTx/>
                <a:latin typeface="Comic Sans MS" pitchFamily="66" charset="0"/>
                <a:ea typeface="+mn-ea"/>
                <a:cs typeface="+mn-cs"/>
              </a:rPr>
              <a:t>Hopfield network working as associative memory is a </a:t>
            </a:r>
            <a:r>
              <a:rPr kumimoji="0" lang="en-US" altLang="zh-TW" sz="2400" b="0" i="0" u="none" strike="noStrike" kern="1200" cap="none" spc="0" normalizeH="0" baseline="0" noProof="0">
                <a:ln>
                  <a:noFill/>
                </a:ln>
                <a:solidFill>
                  <a:srgbClr val="0033CC"/>
                </a:solidFill>
                <a:effectLst/>
                <a:uLnTx/>
                <a:uFillTx/>
                <a:latin typeface="Comic Sans MS" pitchFamily="66" charset="0"/>
                <a:ea typeface="+mn-ea"/>
                <a:cs typeface="+mn-cs"/>
              </a:rPr>
              <a:t>content-addressable memeory (CAM)</a:t>
            </a:r>
            <a:r>
              <a:rPr kumimoji="0" lang="en-US" altLang="zh-TW" sz="2400" b="0" i="0" u="none" strike="noStrike" kern="1200" cap="none" spc="0" normalizeH="0" baseline="0" noProof="0">
                <a:ln>
                  <a:noFill/>
                </a:ln>
                <a:solidFill>
                  <a:schemeClr val="tx1"/>
                </a:solidFill>
                <a:effectLst/>
                <a:uLnTx/>
                <a:uFillTx/>
                <a:latin typeface="Comic Sans MS" pitchFamily="66" charset="0"/>
                <a:ea typeface="+mn-ea"/>
                <a:cs typeface="+mn-cs"/>
              </a:rPr>
              <a:t> that maps a set of input patterns to a set of output patterns.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altLang="zh-TW" sz="2400" b="0" i="0" u="none" strike="noStrike" kern="1200" cap="none" spc="0" normalizeH="0" baseline="0" noProof="0" dirty="0">
              <a:ln>
                <a:noFill/>
              </a:ln>
              <a:solidFill>
                <a:schemeClr val="tx1"/>
              </a:solidFill>
              <a:effectLst/>
              <a:uLnTx/>
              <a:uFillTx/>
              <a:latin typeface="Comic Sans MS" pitchFamily="66"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3" presetID="12" presetClass="entr" presetSubtype="8" fill="hold" grpId="0"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slide(fromLeft)">
                                      <p:cBhvr>
                                        <p:cTn id="35" dur="500"/>
                                        <p:tgtEl>
                                          <p:spTgt spid="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4">
                                            <p:txEl>
                                              <p:pRg st="0" end="0"/>
                                            </p:txEl>
                                          </p:spTgt>
                                        </p:tgtEl>
                                        <p:attrNameLst>
                                          <p:attrName>style.opacity</p:attrName>
                                        </p:attrNameLst>
                                      </p:cBhvr>
                                      <p:to>
                                        <p:strVal val="0.25"/>
                                      </p:to>
                                    </p:set>
                                    <p:animEffect filter="image" prLst="opacity: 0.25">
                                      <p:cBhvr rctx="IE">
                                        <p:cTn id="40" dur="indefinite"/>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987" name="Picture 3"/>
          <p:cNvPicPr>
            <a:picLocks noChangeAspect="1" noChangeArrowheads="1"/>
          </p:cNvPicPr>
          <p:nvPr/>
        </p:nvPicPr>
        <p:blipFill>
          <a:blip r:embed="rId2" cstate="print"/>
          <a:srcRect/>
          <a:stretch>
            <a:fillRect/>
          </a:stretch>
        </p:blipFill>
        <p:spPr bwMode="auto">
          <a:xfrm>
            <a:off x="5791200" y="5114925"/>
            <a:ext cx="2819400" cy="1743075"/>
          </a:xfrm>
          <a:prstGeom prst="rect">
            <a:avLst/>
          </a:prstGeom>
          <a:noFill/>
          <a:ln w="9525">
            <a:noFill/>
            <a:miter lim="800000"/>
            <a:headEnd/>
            <a:tailEnd/>
          </a:ln>
        </p:spPr>
      </p:pic>
      <p:sp>
        <p:nvSpPr>
          <p:cNvPr id="4" name="TextBox 3"/>
          <p:cNvSpPr txBox="1"/>
          <p:nvPr/>
        </p:nvSpPr>
        <p:spPr>
          <a:xfrm>
            <a:off x="228600" y="5105400"/>
            <a:ext cx="3048000" cy="1077218"/>
          </a:xfrm>
          <a:prstGeom prst="rect">
            <a:avLst/>
          </a:prstGeom>
          <a:noFill/>
        </p:spPr>
        <p:txBody>
          <a:bodyPr wrap="square" rtlCol="0">
            <a:spAutoFit/>
          </a:bodyPr>
          <a:lstStyle/>
          <a:p>
            <a:r>
              <a:rPr lang="en-US" sz="3200" dirty="0"/>
              <a:t>WRITE THE WEIGHT MATRIX</a:t>
            </a:r>
          </a:p>
        </p:txBody>
      </p:sp>
      <p:pic>
        <p:nvPicPr>
          <p:cNvPr id="1214466" name="Picture 2"/>
          <p:cNvPicPr>
            <a:picLocks noChangeAspect="1" noChangeArrowheads="1"/>
          </p:cNvPicPr>
          <p:nvPr/>
        </p:nvPicPr>
        <p:blipFill>
          <a:blip r:embed="rId3" cstate="print"/>
          <a:srcRect/>
          <a:stretch>
            <a:fillRect/>
          </a:stretch>
        </p:blipFill>
        <p:spPr bwMode="auto">
          <a:xfrm>
            <a:off x="6629400" y="1219200"/>
            <a:ext cx="2328707" cy="2085975"/>
          </a:xfrm>
          <a:prstGeom prst="rect">
            <a:avLst/>
          </a:prstGeom>
          <a:noFill/>
          <a:ln w="9525">
            <a:noFill/>
            <a:miter lim="800000"/>
            <a:headEnd/>
            <a:tailEnd/>
          </a:ln>
        </p:spPr>
      </p:pic>
      <p:pic>
        <p:nvPicPr>
          <p:cNvPr id="1214467" name="Picture 3"/>
          <p:cNvPicPr>
            <a:picLocks noChangeAspect="1" noChangeArrowheads="1"/>
          </p:cNvPicPr>
          <p:nvPr/>
        </p:nvPicPr>
        <p:blipFill>
          <a:blip r:embed="rId4" cstate="print"/>
          <a:srcRect/>
          <a:stretch>
            <a:fillRect/>
          </a:stretch>
        </p:blipFill>
        <p:spPr bwMode="auto">
          <a:xfrm>
            <a:off x="0" y="0"/>
            <a:ext cx="5808298" cy="3657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4467"/>
                                        </p:tgtEl>
                                        <p:attrNameLst>
                                          <p:attrName>style.visibility</p:attrName>
                                        </p:attrNameLst>
                                      </p:cBhvr>
                                      <p:to>
                                        <p:strVal val="visible"/>
                                      </p:to>
                                    </p:set>
                                    <p:anim calcmode="lin" valueType="num">
                                      <p:cBhvr additive="base">
                                        <p:cTn id="7" dur="500" fill="hold"/>
                                        <p:tgtEl>
                                          <p:spTgt spid="1214467"/>
                                        </p:tgtEl>
                                        <p:attrNameLst>
                                          <p:attrName>ppt_x</p:attrName>
                                        </p:attrNameLst>
                                      </p:cBhvr>
                                      <p:tavLst>
                                        <p:tav tm="0">
                                          <p:val>
                                            <p:strVal val="#ppt_x"/>
                                          </p:val>
                                        </p:tav>
                                        <p:tav tm="100000">
                                          <p:val>
                                            <p:strVal val="#ppt_x"/>
                                          </p:val>
                                        </p:tav>
                                      </p:tavLst>
                                    </p:anim>
                                    <p:anim calcmode="lin" valueType="num">
                                      <p:cBhvr additive="base">
                                        <p:cTn id="8" dur="500" fill="hold"/>
                                        <p:tgtEl>
                                          <p:spTgt spid="12144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14466"/>
                                        </p:tgtEl>
                                        <p:attrNameLst>
                                          <p:attrName>style.visibility</p:attrName>
                                        </p:attrNameLst>
                                      </p:cBhvr>
                                      <p:to>
                                        <p:strVal val="visible"/>
                                      </p:to>
                                    </p:set>
                                    <p:anim calcmode="lin" valueType="num">
                                      <p:cBhvr additive="base">
                                        <p:cTn id="13" dur="500" fill="hold"/>
                                        <p:tgtEl>
                                          <p:spTgt spid="1214466"/>
                                        </p:tgtEl>
                                        <p:attrNameLst>
                                          <p:attrName>ppt_x</p:attrName>
                                        </p:attrNameLst>
                                      </p:cBhvr>
                                      <p:tavLst>
                                        <p:tav tm="0">
                                          <p:val>
                                            <p:strVal val="#ppt_x"/>
                                          </p:val>
                                        </p:tav>
                                        <p:tav tm="100000">
                                          <p:val>
                                            <p:strVal val="#ppt_x"/>
                                          </p:val>
                                        </p:tav>
                                      </p:tavLst>
                                    </p:anim>
                                    <p:anim calcmode="lin" valueType="num">
                                      <p:cBhvr additive="base">
                                        <p:cTn id="14" dur="500" fill="hold"/>
                                        <p:tgtEl>
                                          <p:spTgt spid="121446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21987"/>
                                        </p:tgtEl>
                                        <p:attrNameLst>
                                          <p:attrName>style.visibility</p:attrName>
                                        </p:attrNameLst>
                                      </p:cBhvr>
                                      <p:to>
                                        <p:strVal val="visible"/>
                                      </p:to>
                                    </p:set>
                                    <p:anim calcmode="lin" valueType="num">
                                      <p:cBhvr additive="base">
                                        <p:cTn id="25" dur="500" fill="hold"/>
                                        <p:tgtEl>
                                          <p:spTgt spid="1321987"/>
                                        </p:tgtEl>
                                        <p:attrNameLst>
                                          <p:attrName>ppt_x</p:attrName>
                                        </p:attrNameLst>
                                      </p:cBhvr>
                                      <p:tavLst>
                                        <p:tav tm="0">
                                          <p:val>
                                            <p:strVal val="#ppt_x"/>
                                          </p:val>
                                        </p:tav>
                                        <p:tav tm="100000">
                                          <p:val>
                                            <p:strVal val="#ppt_x"/>
                                          </p:val>
                                        </p:tav>
                                      </p:tavLst>
                                    </p:anim>
                                    <p:anim calcmode="lin" valueType="num">
                                      <p:cBhvr additive="base">
                                        <p:cTn id="26" dur="500" fill="hold"/>
                                        <p:tgtEl>
                                          <p:spTgt spid="1321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2370" name="Picture 2"/>
          <p:cNvPicPr>
            <a:picLocks noChangeAspect="1" noChangeArrowheads="1"/>
          </p:cNvPicPr>
          <p:nvPr/>
        </p:nvPicPr>
        <p:blipFill>
          <a:blip r:embed="rId2" cstate="print"/>
          <a:srcRect/>
          <a:stretch>
            <a:fillRect/>
          </a:stretch>
        </p:blipFill>
        <p:spPr bwMode="auto">
          <a:xfrm>
            <a:off x="0" y="-17731"/>
            <a:ext cx="9296400" cy="68934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9906" name="Picture 2"/>
          <p:cNvPicPr>
            <a:picLocks noChangeAspect="1" noChangeArrowheads="1"/>
          </p:cNvPicPr>
          <p:nvPr/>
        </p:nvPicPr>
        <p:blipFill>
          <a:blip r:embed="rId2" cstate="print"/>
          <a:srcRect/>
          <a:stretch>
            <a:fillRect/>
          </a:stretch>
        </p:blipFill>
        <p:spPr bwMode="auto">
          <a:xfrm>
            <a:off x="0" y="0"/>
            <a:ext cx="9144000" cy="6629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Associative memory</a:t>
            </a:r>
          </a:p>
        </p:txBody>
      </p:sp>
      <p:sp>
        <p:nvSpPr>
          <p:cNvPr id="17411" name="Rectangle 3"/>
          <p:cNvSpPr>
            <a:spLocks noGrp="1" noChangeArrowheads="1"/>
          </p:cNvSpPr>
          <p:nvPr>
            <p:ph type="body" idx="1"/>
          </p:nvPr>
        </p:nvSpPr>
        <p:spPr/>
        <p:txBody>
          <a:bodyPr/>
          <a:lstStyle/>
          <a:p>
            <a:r>
              <a:rPr lang="en-US"/>
              <a:t>Associative memory</a:t>
            </a:r>
          </a:p>
          <a:p>
            <a:pPr lvl="1"/>
            <a:r>
              <a:rPr lang="en-US"/>
              <a:t>Produces for any input pattern a similar stored pattern</a:t>
            </a:r>
          </a:p>
          <a:p>
            <a:pPr lvl="1"/>
            <a:r>
              <a:rPr lang="en-US"/>
              <a:t>Retrieval by part of data</a:t>
            </a:r>
          </a:p>
          <a:p>
            <a:pPr lvl="1"/>
            <a:r>
              <a:rPr lang="en-US"/>
              <a:t>Noisy input can be also recognized</a:t>
            </a:r>
          </a:p>
          <a:p>
            <a:pPr lvl="1">
              <a:buFont typeface="Wingdings" pitchFamily="2" charset="2"/>
              <a:buNone/>
            </a:pPr>
            <a:endParaRPr lang="en-US"/>
          </a:p>
          <a:p>
            <a:endParaRPr lang="en-US"/>
          </a:p>
        </p:txBody>
      </p:sp>
      <p:pic>
        <p:nvPicPr>
          <p:cNvPr id="17413" name="Picture 5" descr="noi-ori"/>
          <p:cNvPicPr>
            <a:picLocks noChangeAspect="1" noChangeArrowheads="1"/>
          </p:cNvPicPr>
          <p:nvPr/>
        </p:nvPicPr>
        <p:blipFill>
          <a:blip r:embed="rId2" cstate="print"/>
          <a:srcRect/>
          <a:stretch>
            <a:fillRect/>
          </a:stretch>
        </p:blipFill>
        <p:spPr bwMode="auto">
          <a:xfrm>
            <a:off x="914400" y="4724400"/>
            <a:ext cx="2438400" cy="1524000"/>
          </a:xfrm>
          <a:prstGeom prst="rect">
            <a:avLst/>
          </a:prstGeom>
          <a:noFill/>
        </p:spPr>
      </p:pic>
      <p:pic>
        <p:nvPicPr>
          <p:cNvPr id="17414" name="Picture 6" descr="noi-deg"/>
          <p:cNvPicPr>
            <a:picLocks noChangeAspect="1" noChangeArrowheads="1"/>
          </p:cNvPicPr>
          <p:nvPr/>
        </p:nvPicPr>
        <p:blipFill>
          <a:blip r:embed="rId3" cstate="print"/>
          <a:srcRect/>
          <a:stretch>
            <a:fillRect/>
          </a:stretch>
        </p:blipFill>
        <p:spPr bwMode="auto">
          <a:xfrm>
            <a:off x="3505200" y="4724400"/>
            <a:ext cx="2362200" cy="1482725"/>
          </a:xfrm>
          <a:prstGeom prst="rect">
            <a:avLst/>
          </a:prstGeom>
          <a:noFill/>
        </p:spPr>
      </p:pic>
      <p:pic>
        <p:nvPicPr>
          <p:cNvPr id="17412" name="Picture 4" descr="noi-rec"/>
          <p:cNvPicPr>
            <a:picLocks noChangeAspect="1" noChangeArrowheads="1"/>
          </p:cNvPicPr>
          <p:nvPr/>
        </p:nvPicPr>
        <p:blipFill>
          <a:blip r:embed="rId4" cstate="print"/>
          <a:srcRect/>
          <a:stretch>
            <a:fillRect/>
          </a:stretch>
        </p:blipFill>
        <p:spPr bwMode="auto">
          <a:xfrm>
            <a:off x="6019800" y="4724400"/>
            <a:ext cx="2362200" cy="1481138"/>
          </a:xfrm>
          <a:prstGeom prst="rect">
            <a:avLst/>
          </a:prstGeom>
          <a:noFill/>
        </p:spPr>
      </p:pic>
      <p:sp>
        <p:nvSpPr>
          <p:cNvPr id="17415" name="Text Box 7"/>
          <p:cNvSpPr txBox="1">
            <a:spLocks noChangeArrowheads="1"/>
          </p:cNvSpPr>
          <p:nvPr/>
        </p:nvSpPr>
        <p:spPr bwMode="auto">
          <a:xfrm>
            <a:off x="1066800" y="6248400"/>
            <a:ext cx="2362200" cy="366713"/>
          </a:xfrm>
          <a:prstGeom prst="rect">
            <a:avLst/>
          </a:prstGeom>
          <a:noFill/>
          <a:ln w="9525">
            <a:noFill/>
            <a:miter lim="800000"/>
            <a:headEnd/>
            <a:tailEnd/>
          </a:ln>
          <a:effectLst/>
        </p:spPr>
        <p:txBody>
          <a:bodyPr>
            <a:spAutoFit/>
          </a:bodyPr>
          <a:lstStyle/>
          <a:p>
            <a:pPr algn="ctr">
              <a:spcBef>
                <a:spcPct val="50000"/>
              </a:spcBef>
            </a:pPr>
            <a:r>
              <a:rPr lang="en-US"/>
              <a:t>Original</a:t>
            </a:r>
          </a:p>
        </p:txBody>
      </p:sp>
      <p:sp>
        <p:nvSpPr>
          <p:cNvPr id="17416" name="Text Box 8"/>
          <p:cNvSpPr txBox="1">
            <a:spLocks noChangeArrowheads="1"/>
          </p:cNvSpPr>
          <p:nvPr/>
        </p:nvSpPr>
        <p:spPr bwMode="auto">
          <a:xfrm>
            <a:off x="3276600" y="6248400"/>
            <a:ext cx="2362200" cy="366713"/>
          </a:xfrm>
          <a:prstGeom prst="rect">
            <a:avLst/>
          </a:prstGeom>
          <a:noFill/>
          <a:ln w="9525">
            <a:noFill/>
            <a:miter lim="800000"/>
            <a:headEnd/>
            <a:tailEnd/>
          </a:ln>
          <a:effectLst/>
        </p:spPr>
        <p:txBody>
          <a:bodyPr>
            <a:spAutoFit/>
          </a:bodyPr>
          <a:lstStyle/>
          <a:p>
            <a:pPr algn="ctr">
              <a:spcBef>
                <a:spcPct val="50000"/>
              </a:spcBef>
            </a:pPr>
            <a:r>
              <a:rPr lang="en-US"/>
              <a:t>Degraded</a:t>
            </a:r>
          </a:p>
        </p:txBody>
      </p:sp>
      <p:sp>
        <p:nvSpPr>
          <p:cNvPr id="17417" name="Text Box 9"/>
          <p:cNvSpPr txBox="1">
            <a:spLocks noChangeArrowheads="1"/>
          </p:cNvSpPr>
          <p:nvPr/>
        </p:nvSpPr>
        <p:spPr bwMode="auto">
          <a:xfrm>
            <a:off x="5943600" y="6248400"/>
            <a:ext cx="2362200" cy="366713"/>
          </a:xfrm>
          <a:prstGeom prst="rect">
            <a:avLst/>
          </a:prstGeom>
          <a:noFill/>
          <a:ln w="9525">
            <a:noFill/>
            <a:miter lim="800000"/>
            <a:headEnd/>
            <a:tailEnd/>
          </a:ln>
          <a:effectLst/>
        </p:spPr>
        <p:txBody>
          <a:bodyPr>
            <a:spAutoFit/>
          </a:bodyPr>
          <a:lstStyle/>
          <a:p>
            <a:pPr algn="ctr">
              <a:spcBef>
                <a:spcPct val="50000"/>
              </a:spcBef>
            </a:pPr>
            <a:r>
              <a:rPr lang="en-US"/>
              <a:t>Reconstruction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6124754"/>
          </a:xfrm>
          <a:prstGeom prst="rect">
            <a:avLst/>
          </a:prstGeom>
          <a:noFill/>
        </p:spPr>
        <p:txBody>
          <a:bodyPr wrap="square" rtlCol="0">
            <a:spAutoFit/>
          </a:bodyPr>
          <a:lstStyle/>
          <a:p>
            <a:r>
              <a:rPr lang="en-US" sz="2800" b="1" dirty="0"/>
              <a:t>Neural networks were designed on analogy with brain</a:t>
            </a:r>
          </a:p>
          <a:p>
            <a:endParaRPr lang="en-US" sz="2800" b="1" dirty="0"/>
          </a:p>
          <a:p>
            <a:r>
              <a:rPr lang="en-US" sz="2800" b="1" dirty="0"/>
              <a:t>Brain’s memory works by </a:t>
            </a:r>
            <a:r>
              <a:rPr lang="en-US" sz="2800" b="1" dirty="0">
                <a:solidFill>
                  <a:srgbClr val="FF0000"/>
                </a:solidFill>
              </a:rPr>
              <a:t>ASSOCIATION</a:t>
            </a:r>
          </a:p>
          <a:p>
            <a:endParaRPr lang="en-US" sz="2800" b="1" dirty="0"/>
          </a:p>
          <a:p>
            <a:r>
              <a:rPr lang="en-US" sz="2800" b="1" dirty="0"/>
              <a:t>Human brain has amazing capability to recall the information if a small but sufficient </a:t>
            </a:r>
            <a:r>
              <a:rPr lang="en-US" sz="2800" b="1" dirty="0">
                <a:solidFill>
                  <a:srgbClr val="FF0000"/>
                </a:solidFill>
              </a:rPr>
              <a:t>clue</a:t>
            </a:r>
            <a:r>
              <a:rPr lang="en-US" sz="2800" b="1" dirty="0"/>
              <a:t> is presented. </a:t>
            </a:r>
          </a:p>
          <a:p>
            <a:endParaRPr lang="en-US" sz="2800" b="1" dirty="0"/>
          </a:p>
          <a:p>
            <a:r>
              <a:rPr lang="en-US" sz="2800" b="1" dirty="0"/>
              <a:t>Human beings are able to fully recall a memory by first remembering only particular aspects or features of that memory.</a:t>
            </a:r>
          </a:p>
          <a:p>
            <a:endParaRPr lang="en-US" sz="2800" b="1" dirty="0"/>
          </a:p>
          <a:p>
            <a:r>
              <a:rPr lang="en-US" sz="2800" b="1" dirty="0"/>
              <a:t>That is why Humans can recognize a familiar face even in an unfamiliar environment within 100-200 </a:t>
            </a:r>
            <a:r>
              <a:rPr lang="en-US" sz="2800" b="1" dirty="0" err="1"/>
              <a:t>nsec</a:t>
            </a:r>
            <a:r>
              <a:rPr lang="en-US" sz="2800" b="1" dirty="0"/>
              <a:t> and  Hearing a few bars of music, can recall the song, scenes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0" y="0"/>
            <a:ext cx="9144000" cy="762000"/>
          </a:xfrm>
        </p:spPr>
        <p:txBody>
          <a:bodyPr/>
          <a:lstStyle/>
          <a:p>
            <a:r>
              <a:rPr lang="en-US"/>
              <a:t>The Hopfield Network</a:t>
            </a:r>
            <a:endParaRPr lang="en-CA"/>
          </a:p>
        </p:txBody>
      </p:sp>
      <p:pic>
        <p:nvPicPr>
          <p:cNvPr id="407555" name="Picture 3" descr="hopfield1"/>
          <p:cNvPicPr>
            <a:picLocks noChangeAspect="1" noChangeArrowheads="1"/>
          </p:cNvPicPr>
          <p:nvPr/>
        </p:nvPicPr>
        <p:blipFill>
          <a:blip r:embed="rId2" cstate="print"/>
          <a:srcRect/>
          <a:stretch>
            <a:fillRect/>
          </a:stretch>
        </p:blipFill>
        <p:spPr bwMode="auto">
          <a:xfrm>
            <a:off x="533400" y="2743200"/>
            <a:ext cx="8229600" cy="3128963"/>
          </a:xfrm>
          <a:prstGeom prst="rect">
            <a:avLst/>
          </a:prstGeom>
          <a:noFill/>
        </p:spPr>
      </p:pic>
      <p:sp>
        <p:nvSpPr>
          <p:cNvPr id="407556" name="Rectangle 4"/>
          <p:cNvSpPr>
            <a:spLocks noGrp="1" noChangeArrowheads="1"/>
          </p:cNvSpPr>
          <p:nvPr>
            <p:ph type="body" idx="1"/>
          </p:nvPr>
        </p:nvSpPr>
        <p:spPr>
          <a:xfrm>
            <a:off x="381000" y="685800"/>
            <a:ext cx="8763000" cy="2133600"/>
          </a:xfrm>
          <a:noFill/>
          <a:ln/>
        </p:spPr>
        <p:txBody>
          <a:bodyPr/>
          <a:lstStyle/>
          <a:p>
            <a:pPr marL="0" indent="0">
              <a:lnSpc>
                <a:spcPct val="90000"/>
              </a:lnSpc>
              <a:spcBef>
                <a:spcPct val="10000"/>
              </a:spcBef>
              <a:spcAft>
                <a:spcPct val="30000"/>
              </a:spcAft>
            </a:pPr>
            <a:r>
              <a:rPr lang="en-US" sz="2800" b="1">
                <a:solidFill>
                  <a:srgbClr val="00FFFF"/>
                </a:solidFill>
                <a:sym typeface="Symbol" pitchFamily="18" charset="2"/>
              </a:rPr>
              <a:t>Example:</a:t>
            </a:r>
            <a:r>
              <a:rPr lang="en-US" sz="2800">
                <a:sym typeface="Symbol" pitchFamily="18" charset="2"/>
              </a:rPr>
              <a:t> Image reconstruction (Ritter, Schulten, Martinetz 1990)</a:t>
            </a:r>
          </a:p>
          <a:p>
            <a:pPr marL="0" indent="0">
              <a:lnSpc>
                <a:spcPct val="90000"/>
              </a:lnSpc>
              <a:spcBef>
                <a:spcPct val="10000"/>
              </a:spcBef>
              <a:spcAft>
                <a:spcPct val="30000"/>
              </a:spcAft>
            </a:pPr>
            <a:r>
              <a:rPr lang="en-US" sz="2400">
                <a:sym typeface="Symbol" pitchFamily="18" charset="2"/>
              </a:rPr>
              <a:t>A 2020 discrete Hopfield network was trained with 20 input patterns, including the one shown in the left figure and 19 random patterns as the one on the right.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7556">
                                            <p:txEl>
                                              <p:pRg st="0" end="0"/>
                                            </p:txEl>
                                          </p:spTgt>
                                        </p:tgtEl>
                                        <p:attrNameLst>
                                          <p:attrName>style.visibility</p:attrName>
                                        </p:attrNameLst>
                                      </p:cBhvr>
                                      <p:to>
                                        <p:strVal val="visible"/>
                                      </p:to>
                                    </p:set>
                                    <p:anim calcmode="lin" valueType="num">
                                      <p:cBhvr additive="base">
                                        <p:cTn id="7" dur="500" fill="hold"/>
                                        <p:tgtEl>
                                          <p:spTgt spid="40755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75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7556">
                                            <p:txEl>
                                              <p:pRg st="1" end="1"/>
                                            </p:txEl>
                                          </p:spTgt>
                                        </p:tgtEl>
                                        <p:attrNameLst>
                                          <p:attrName>style.visibility</p:attrName>
                                        </p:attrNameLst>
                                      </p:cBhvr>
                                      <p:to>
                                        <p:strVal val="visible"/>
                                      </p:to>
                                    </p:set>
                                    <p:anim calcmode="lin" valueType="num">
                                      <p:cBhvr additive="base">
                                        <p:cTn id="13" dur="500" fill="hold"/>
                                        <p:tgtEl>
                                          <p:spTgt spid="40755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75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7555"/>
                                        </p:tgtEl>
                                        <p:attrNameLst>
                                          <p:attrName>style.visibility</p:attrName>
                                        </p:attrNameLst>
                                      </p:cBhvr>
                                      <p:to>
                                        <p:strVal val="visible"/>
                                      </p:to>
                                    </p:set>
                                    <p:anim calcmode="lin" valueType="num">
                                      <p:cBhvr additive="base">
                                        <p:cTn id="19" dur="500" fill="hold"/>
                                        <p:tgtEl>
                                          <p:spTgt spid="407555"/>
                                        </p:tgtEl>
                                        <p:attrNameLst>
                                          <p:attrName>ppt_x</p:attrName>
                                        </p:attrNameLst>
                                      </p:cBhvr>
                                      <p:tavLst>
                                        <p:tav tm="0">
                                          <p:val>
                                            <p:strVal val="#ppt_x"/>
                                          </p:val>
                                        </p:tav>
                                        <p:tav tm="100000">
                                          <p:val>
                                            <p:strVal val="#ppt_x"/>
                                          </p:val>
                                        </p:tav>
                                      </p:tavLst>
                                    </p:anim>
                                    <p:anim calcmode="lin" valueType="num">
                                      <p:cBhvr additive="base">
                                        <p:cTn id="20" dur="500" fill="hold"/>
                                        <p:tgtEl>
                                          <p:spTgt spid="4075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0" y="0"/>
            <a:ext cx="9144000" cy="762000"/>
          </a:xfrm>
        </p:spPr>
        <p:txBody>
          <a:bodyPr/>
          <a:lstStyle/>
          <a:p>
            <a:r>
              <a:rPr lang="en-US"/>
              <a:t>The Hopfield Network</a:t>
            </a:r>
            <a:endParaRPr lang="en-CA"/>
          </a:p>
        </p:txBody>
      </p:sp>
      <p:pic>
        <p:nvPicPr>
          <p:cNvPr id="408579" name="Picture 3" descr="hopfield2"/>
          <p:cNvPicPr>
            <a:picLocks noChangeAspect="1" noChangeArrowheads="1"/>
          </p:cNvPicPr>
          <p:nvPr/>
        </p:nvPicPr>
        <p:blipFill>
          <a:blip r:embed="rId2" cstate="print"/>
          <a:srcRect/>
          <a:stretch>
            <a:fillRect/>
          </a:stretch>
        </p:blipFill>
        <p:spPr bwMode="auto">
          <a:xfrm>
            <a:off x="381000" y="2819400"/>
            <a:ext cx="8305800" cy="2500313"/>
          </a:xfrm>
          <a:prstGeom prst="rect">
            <a:avLst/>
          </a:prstGeom>
          <a:noFill/>
        </p:spPr>
      </p:pic>
      <p:sp>
        <p:nvSpPr>
          <p:cNvPr id="408580" name="Rectangle 4"/>
          <p:cNvSpPr>
            <a:spLocks noGrp="1" noChangeArrowheads="1"/>
          </p:cNvSpPr>
          <p:nvPr>
            <p:ph type="body" idx="1"/>
          </p:nvPr>
        </p:nvSpPr>
        <p:spPr>
          <a:xfrm>
            <a:off x="228600" y="990600"/>
            <a:ext cx="8763000" cy="1752600"/>
          </a:xfrm>
          <a:noFill/>
          <a:ln/>
        </p:spPr>
        <p:txBody>
          <a:bodyPr/>
          <a:lstStyle/>
          <a:p>
            <a:pPr marL="0" indent="0">
              <a:spcBef>
                <a:spcPct val="10000"/>
              </a:spcBef>
              <a:spcAft>
                <a:spcPct val="30000"/>
              </a:spcAft>
            </a:pPr>
            <a:r>
              <a:rPr lang="en-US" sz="2800">
                <a:sym typeface="Symbol" pitchFamily="18" charset="2"/>
              </a:rPr>
              <a:t>After providing only one fourth of the “face” image as initial input, the network is able to perfectly reconstruct that image within only two iterations.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8580">
                                            <p:txEl>
                                              <p:pRg st="0" end="0"/>
                                            </p:txEl>
                                          </p:spTgt>
                                        </p:tgtEl>
                                        <p:attrNameLst>
                                          <p:attrName>style.visibility</p:attrName>
                                        </p:attrNameLst>
                                      </p:cBhvr>
                                      <p:to>
                                        <p:strVal val="visible"/>
                                      </p:to>
                                    </p:set>
                                    <p:anim calcmode="lin" valueType="num">
                                      <p:cBhvr additive="base">
                                        <p:cTn id="7" dur="500" fill="hold"/>
                                        <p:tgtEl>
                                          <p:spTgt spid="40858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85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8579"/>
                                        </p:tgtEl>
                                        <p:attrNameLst>
                                          <p:attrName>style.visibility</p:attrName>
                                        </p:attrNameLst>
                                      </p:cBhvr>
                                      <p:to>
                                        <p:strVal val="visible"/>
                                      </p:to>
                                    </p:set>
                                    <p:anim calcmode="lin" valueType="num">
                                      <p:cBhvr additive="base">
                                        <p:cTn id="13" dur="500" fill="hold"/>
                                        <p:tgtEl>
                                          <p:spTgt spid="408579"/>
                                        </p:tgtEl>
                                        <p:attrNameLst>
                                          <p:attrName>ppt_x</p:attrName>
                                        </p:attrNameLst>
                                      </p:cBhvr>
                                      <p:tavLst>
                                        <p:tav tm="0">
                                          <p:val>
                                            <p:strVal val="#ppt_x"/>
                                          </p:val>
                                        </p:tav>
                                        <p:tav tm="100000">
                                          <p:val>
                                            <p:strVal val="#ppt_x"/>
                                          </p:val>
                                        </p:tav>
                                      </p:tavLst>
                                    </p:anim>
                                    <p:anim calcmode="lin" valueType="num">
                                      <p:cBhvr additive="base">
                                        <p:cTn id="14" dur="500" fill="hold"/>
                                        <p:tgtEl>
                                          <p:spTgt spid="408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0" y="0"/>
            <a:ext cx="9144000" cy="762000"/>
          </a:xfrm>
        </p:spPr>
        <p:txBody>
          <a:bodyPr/>
          <a:lstStyle/>
          <a:p>
            <a:r>
              <a:rPr lang="en-US"/>
              <a:t>The Hopfield Network</a:t>
            </a:r>
            <a:endParaRPr lang="en-CA"/>
          </a:p>
        </p:txBody>
      </p:sp>
      <p:pic>
        <p:nvPicPr>
          <p:cNvPr id="409603" name="Picture 3" descr="hopfield3"/>
          <p:cNvPicPr>
            <a:picLocks noChangeAspect="1" noChangeArrowheads="1"/>
          </p:cNvPicPr>
          <p:nvPr/>
        </p:nvPicPr>
        <p:blipFill>
          <a:blip r:embed="rId2" cstate="print"/>
          <a:srcRect/>
          <a:stretch>
            <a:fillRect/>
          </a:stretch>
        </p:blipFill>
        <p:spPr bwMode="auto">
          <a:xfrm>
            <a:off x="457200" y="3124200"/>
            <a:ext cx="8305800" cy="2663825"/>
          </a:xfrm>
          <a:prstGeom prst="rect">
            <a:avLst/>
          </a:prstGeom>
          <a:noFill/>
        </p:spPr>
      </p:pic>
      <p:sp>
        <p:nvSpPr>
          <p:cNvPr id="409604" name="Rectangle 4"/>
          <p:cNvSpPr>
            <a:spLocks noGrp="1" noChangeArrowheads="1"/>
          </p:cNvSpPr>
          <p:nvPr>
            <p:ph type="body" idx="1"/>
          </p:nvPr>
        </p:nvSpPr>
        <p:spPr>
          <a:xfrm>
            <a:off x="228600" y="914400"/>
            <a:ext cx="8763000" cy="1752600"/>
          </a:xfrm>
          <a:noFill/>
          <a:ln/>
        </p:spPr>
        <p:txBody>
          <a:bodyPr/>
          <a:lstStyle/>
          <a:p>
            <a:pPr marL="0" indent="0">
              <a:spcBef>
                <a:spcPct val="10000"/>
              </a:spcBef>
              <a:spcAft>
                <a:spcPct val="30000"/>
              </a:spcAft>
            </a:pPr>
            <a:r>
              <a:rPr lang="en-US" sz="2800">
                <a:sym typeface="Symbol" pitchFamily="18" charset="2"/>
              </a:rPr>
              <a:t>Adding noise by changing each pixel with a probability p = 0.3 does not impair the network’s performance.</a:t>
            </a:r>
          </a:p>
          <a:p>
            <a:pPr marL="0" indent="0">
              <a:spcBef>
                <a:spcPct val="10000"/>
              </a:spcBef>
              <a:spcAft>
                <a:spcPct val="30000"/>
              </a:spcAft>
            </a:pPr>
            <a:r>
              <a:rPr lang="en-US" sz="2800">
                <a:sym typeface="Symbol" pitchFamily="18" charset="2"/>
              </a:rPr>
              <a:t>After two steps the image is perfectly reconstructed.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04">
                                            <p:txEl>
                                              <p:pRg st="0" end="0"/>
                                            </p:txEl>
                                          </p:spTgt>
                                        </p:tgtEl>
                                        <p:attrNameLst>
                                          <p:attrName>style.visibility</p:attrName>
                                        </p:attrNameLst>
                                      </p:cBhvr>
                                      <p:to>
                                        <p:strVal val="visible"/>
                                      </p:to>
                                    </p:set>
                                    <p:anim calcmode="lin" valueType="num">
                                      <p:cBhvr additive="base">
                                        <p:cTn id="7" dur="500" fill="hold"/>
                                        <p:tgtEl>
                                          <p:spTgt spid="40960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04">
                                            <p:txEl>
                                              <p:pRg st="1" end="1"/>
                                            </p:txEl>
                                          </p:spTgt>
                                        </p:tgtEl>
                                        <p:attrNameLst>
                                          <p:attrName>style.visibility</p:attrName>
                                        </p:attrNameLst>
                                      </p:cBhvr>
                                      <p:to>
                                        <p:strVal val="visible"/>
                                      </p:to>
                                    </p:set>
                                    <p:anim calcmode="lin" valueType="num">
                                      <p:cBhvr additive="base">
                                        <p:cTn id="13" dur="500" fill="hold"/>
                                        <p:tgtEl>
                                          <p:spTgt spid="40960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03"/>
                                        </p:tgtEl>
                                        <p:attrNameLst>
                                          <p:attrName>style.visibility</p:attrName>
                                        </p:attrNameLst>
                                      </p:cBhvr>
                                      <p:to>
                                        <p:strVal val="visible"/>
                                      </p:to>
                                    </p:set>
                                    <p:anim calcmode="lin" valueType="num">
                                      <p:cBhvr additive="base">
                                        <p:cTn id="19" dur="500" fill="hold"/>
                                        <p:tgtEl>
                                          <p:spTgt spid="409603"/>
                                        </p:tgtEl>
                                        <p:attrNameLst>
                                          <p:attrName>ppt_x</p:attrName>
                                        </p:attrNameLst>
                                      </p:cBhvr>
                                      <p:tavLst>
                                        <p:tav tm="0">
                                          <p:val>
                                            <p:strVal val="#ppt_x"/>
                                          </p:val>
                                        </p:tav>
                                        <p:tav tm="100000">
                                          <p:val>
                                            <p:strVal val="#ppt_x"/>
                                          </p:val>
                                        </p:tav>
                                      </p:tavLst>
                                    </p:anim>
                                    <p:anim calcmode="lin" valueType="num">
                                      <p:cBhvr additive="base">
                                        <p:cTn id="20" dur="500" fill="hold"/>
                                        <p:tgtEl>
                                          <p:spTgt spid="409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0" y="0"/>
            <a:ext cx="9144000" cy="762000"/>
          </a:xfrm>
        </p:spPr>
        <p:txBody>
          <a:bodyPr/>
          <a:lstStyle/>
          <a:p>
            <a:r>
              <a:rPr lang="en-US"/>
              <a:t>The Hopfield Network</a:t>
            </a:r>
            <a:endParaRPr lang="en-CA"/>
          </a:p>
        </p:txBody>
      </p:sp>
      <p:pic>
        <p:nvPicPr>
          <p:cNvPr id="410627" name="Picture 3" descr="hopfield4"/>
          <p:cNvPicPr>
            <a:picLocks noChangeAspect="1" noChangeArrowheads="1"/>
          </p:cNvPicPr>
          <p:nvPr/>
        </p:nvPicPr>
        <p:blipFill>
          <a:blip r:embed="rId2" cstate="print"/>
          <a:srcRect/>
          <a:stretch>
            <a:fillRect/>
          </a:stretch>
        </p:blipFill>
        <p:spPr bwMode="auto">
          <a:xfrm>
            <a:off x="457200" y="3200400"/>
            <a:ext cx="8229600" cy="2581275"/>
          </a:xfrm>
          <a:prstGeom prst="rect">
            <a:avLst/>
          </a:prstGeom>
          <a:noFill/>
        </p:spPr>
      </p:pic>
      <p:sp>
        <p:nvSpPr>
          <p:cNvPr id="410628" name="Rectangle 4"/>
          <p:cNvSpPr>
            <a:spLocks noGrp="1" noChangeArrowheads="1"/>
          </p:cNvSpPr>
          <p:nvPr>
            <p:ph type="body" idx="1"/>
          </p:nvPr>
        </p:nvSpPr>
        <p:spPr>
          <a:xfrm>
            <a:off x="228600" y="914400"/>
            <a:ext cx="8763000" cy="2438400"/>
          </a:xfrm>
          <a:noFill/>
          <a:ln/>
        </p:spPr>
        <p:txBody>
          <a:bodyPr/>
          <a:lstStyle/>
          <a:p>
            <a:pPr marL="0" indent="0">
              <a:spcBef>
                <a:spcPct val="10000"/>
              </a:spcBef>
              <a:spcAft>
                <a:spcPct val="30000"/>
              </a:spcAft>
            </a:pPr>
            <a:r>
              <a:rPr lang="en-US" sz="2800">
                <a:sym typeface="Symbol" pitchFamily="18" charset="2"/>
              </a:rPr>
              <a:t>However, for noise created by p = 0.4, the network is unable the original image.</a:t>
            </a:r>
          </a:p>
          <a:p>
            <a:pPr marL="0" indent="0">
              <a:spcBef>
                <a:spcPct val="10000"/>
              </a:spcBef>
              <a:spcAft>
                <a:spcPct val="30000"/>
              </a:spcAft>
            </a:pPr>
            <a:r>
              <a:rPr lang="en-US" sz="2800">
                <a:sym typeface="Symbol" pitchFamily="18" charset="2"/>
              </a:rPr>
              <a:t>Instead, it converges against one of the 19 random patterns.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628">
                                            <p:txEl>
                                              <p:pRg st="0" end="0"/>
                                            </p:txEl>
                                          </p:spTgt>
                                        </p:tgtEl>
                                        <p:attrNameLst>
                                          <p:attrName>style.visibility</p:attrName>
                                        </p:attrNameLst>
                                      </p:cBhvr>
                                      <p:to>
                                        <p:strVal val="visible"/>
                                      </p:to>
                                    </p:set>
                                    <p:anim calcmode="lin" valueType="num">
                                      <p:cBhvr additive="base">
                                        <p:cTn id="7" dur="500" fill="hold"/>
                                        <p:tgtEl>
                                          <p:spTgt spid="4106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0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628">
                                            <p:txEl>
                                              <p:pRg st="1" end="1"/>
                                            </p:txEl>
                                          </p:spTgt>
                                        </p:tgtEl>
                                        <p:attrNameLst>
                                          <p:attrName>style.visibility</p:attrName>
                                        </p:attrNameLst>
                                      </p:cBhvr>
                                      <p:to>
                                        <p:strVal val="visible"/>
                                      </p:to>
                                    </p:set>
                                    <p:anim calcmode="lin" valueType="num">
                                      <p:cBhvr additive="base">
                                        <p:cTn id="13" dur="500" fill="hold"/>
                                        <p:tgtEl>
                                          <p:spTgt spid="41062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0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627"/>
                                        </p:tgtEl>
                                        <p:attrNameLst>
                                          <p:attrName>style.visibility</p:attrName>
                                        </p:attrNameLst>
                                      </p:cBhvr>
                                      <p:to>
                                        <p:strVal val="visible"/>
                                      </p:to>
                                    </p:set>
                                    <p:anim calcmode="lin" valueType="num">
                                      <p:cBhvr additive="base">
                                        <p:cTn id="19" dur="500" fill="hold"/>
                                        <p:tgtEl>
                                          <p:spTgt spid="410627"/>
                                        </p:tgtEl>
                                        <p:attrNameLst>
                                          <p:attrName>ppt_x</p:attrName>
                                        </p:attrNameLst>
                                      </p:cBhvr>
                                      <p:tavLst>
                                        <p:tav tm="0">
                                          <p:val>
                                            <p:strVal val="#ppt_x"/>
                                          </p:val>
                                        </p:tav>
                                        <p:tav tm="100000">
                                          <p:val>
                                            <p:strVal val="#ppt_x"/>
                                          </p:val>
                                        </p:tav>
                                      </p:tavLst>
                                    </p:anim>
                                    <p:anim calcmode="lin" valueType="num">
                                      <p:cBhvr additive="base">
                                        <p:cTn id="20" dur="500" fill="hold"/>
                                        <p:tgtEl>
                                          <p:spTgt spid="410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0" y="0"/>
            <a:ext cx="9144000" cy="990600"/>
          </a:xfrm>
        </p:spPr>
        <p:txBody>
          <a:bodyPr/>
          <a:lstStyle/>
          <a:p>
            <a:r>
              <a:rPr lang="en-US"/>
              <a:t>The Hopfield Network</a:t>
            </a:r>
            <a:endParaRPr lang="en-CA"/>
          </a:p>
        </p:txBody>
      </p:sp>
      <p:sp>
        <p:nvSpPr>
          <p:cNvPr id="411651" name="Rectangle 3"/>
          <p:cNvSpPr>
            <a:spLocks noGrp="1" noChangeArrowheads="1"/>
          </p:cNvSpPr>
          <p:nvPr>
            <p:ph type="body" idx="1"/>
          </p:nvPr>
        </p:nvSpPr>
        <p:spPr>
          <a:xfrm>
            <a:off x="228600" y="1828800"/>
            <a:ext cx="8763000" cy="3048000"/>
          </a:xfrm>
          <a:noFill/>
          <a:ln/>
        </p:spPr>
        <p:txBody>
          <a:bodyPr>
            <a:noAutofit/>
          </a:bodyPr>
          <a:lstStyle/>
          <a:p>
            <a:pPr marL="0" indent="0">
              <a:spcBef>
                <a:spcPct val="10000"/>
              </a:spcBef>
              <a:spcAft>
                <a:spcPct val="30000"/>
              </a:spcAft>
            </a:pPr>
            <a:r>
              <a:rPr lang="en-US" sz="4000" dirty="0">
                <a:sym typeface="Symbol" pitchFamily="18" charset="2"/>
              </a:rPr>
              <a:t>The Hopfield model constitutes an interesting neural approach to identifying partially </a:t>
            </a:r>
            <a:r>
              <a:rPr lang="en-US" sz="4000" b="1" dirty="0">
                <a:solidFill>
                  <a:srgbClr val="FF0000"/>
                </a:solidFill>
                <a:sym typeface="Symbol" pitchFamily="18" charset="2"/>
              </a:rPr>
              <a:t>occluded objects</a:t>
            </a:r>
            <a:r>
              <a:rPr lang="en-US" sz="4000" dirty="0">
                <a:solidFill>
                  <a:srgbClr val="FF0000"/>
                </a:solidFill>
                <a:sym typeface="Symbol" pitchFamily="18" charset="2"/>
              </a:rPr>
              <a:t> </a:t>
            </a:r>
            <a:r>
              <a:rPr lang="en-US" sz="4000" dirty="0">
                <a:sym typeface="Symbol" pitchFamily="18" charset="2"/>
              </a:rPr>
              <a:t>and objects in </a:t>
            </a:r>
            <a:r>
              <a:rPr lang="en-US" sz="4000" b="1" dirty="0">
                <a:solidFill>
                  <a:srgbClr val="FF0000"/>
                </a:solidFill>
                <a:sym typeface="Symbol" pitchFamily="18" charset="2"/>
              </a:rPr>
              <a:t>noisy images</a:t>
            </a:r>
            <a:r>
              <a:rPr lang="en-US" sz="4000" dirty="0">
                <a:solidFill>
                  <a:srgbClr val="FF0000"/>
                </a:solidFill>
                <a:sym typeface="Symbol" pitchFamily="18" charset="2"/>
              </a:rPr>
              <a:t>.</a:t>
            </a:r>
          </a:p>
          <a:p>
            <a:pPr marL="0" indent="0">
              <a:spcBef>
                <a:spcPct val="10000"/>
              </a:spcBef>
              <a:spcAft>
                <a:spcPct val="30000"/>
              </a:spcAft>
            </a:pPr>
            <a:r>
              <a:rPr lang="en-US" sz="4000" dirty="0">
                <a:sym typeface="Symbol" pitchFamily="18" charset="2"/>
              </a:rPr>
              <a:t>These are among the </a:t>
            </a:r>
            <a:r>
              <a:rPr lang="en-US" sz="4000" b="1" dirty="0">
                <a:solidFill>
                  <a:srgbClr val="FF0000"/>
                </a:solidFill>
                <a:sym typeface="Symbol" pitchFamily="18" charset="2"/>
              </a:rPr>
              <a:t>toughest problems</a:t>
            </a:r>
            <a:r>
              <a:rPr lang="en-US" sz="4000" dirty="0">
                <a:sym typeface="Symbol" pitchFamily="18" charset="2"/>
              </a:rPr>
              <a:t> in computer vision.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Discrete Hopfield Network</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a:bodyPr>
          <a:lstStyle/>
          <a:p>
            <a:r>
              <a:rPr lang="en-US" sz="3600" b="1" dirty="0"/>
              <a:t>A Hopfield network which operates in a discrete line fashion  has </a:t>
            </a:r>
            <a:r>
              <a:rPr lang="en-US" sz="3600" b="1" dirty="0">
                <a:solidFill>
                  <a:srgbClr val="FF0000"/>
                </a:solidFill>
              </a:rPr>
              <a:t>input and output patterns either binary (0,1) or bipolar (+1, -1) in nature. </a:t>
            </a:r>
          </a:p>
          <a:p>
            <a:endParaRPr lang="en-US" sz="3600" b="1" dirty="0"/>
          </a:p>
          <a:p>
            <a:r>
              <a:rPr lang="en-US" sz="3600" b="1" dirty="0"/>
              <a:t>The network has </a:t>
            </a:r>
            <a:r>
              <a:rPr lang="en-US" sz="3600" b="1" dirty="0">
                <a:solidFill>
                  <a:srgbClr val="FF0000"/>
                </a:solidFill>
              </a:rPr>
              <a:t>symmetrical weights </a:t>
            </a:r>
            <a:r>
              <a:rPr lang="en-US" sz="3600" b="1" dirty="0"/>
              <a:t>with no self-connections i.e., </a:t>
            </a:r>
            <a:r>
              <a:rPr lang="en-US" sz="3600" b="1" dirty="0" err="1">
                <a:solidFill>
                  <a:srgbClr val="FF0000"/>
                </a:solidFill>
              </a:rPr>
              <a:t>w</a:t>
            </a:r>
            <a:r>
              <a:rPr lang="en-US" sz="3600" b="1" baseline="-25000" dirty="0" err="1">
                <a:solidFill>
                  <a:srgbClr val="FF0000"/>
                </a:solidFill>
              </a:rPr>
              <a:t>ij</a:t>
            </a:r>
            <a:r>
              <a:rPr lang="en-US" sz="3600" b="1" dirty="0">
                <a:solidFill>
                  <a:srgbClr val="FF0000"/>
                </a:solidFill>
              </a:rPr>
              <a:t> = </a:t>
            </a:r>
            <a:r>
              <a:rPr lang="en-US" sz="3600" b="1" dirty="0" err="1">
                <a:solidFill>
                  <a:srgbClr val="FF0000"/>
                </a:solidFill>
              </a:rPr>
              <a:t>w</a:t>
            </a:r>
            <a:r>
              <a:rPr lang="en-US" sz="3600" b="1" baseline="-25000" dirty="0" err="1">
                <a:solidFill>
                  <a:srgbClr val="FF0000"/>
                </a:solidFill>
              </a:rPr>
              <a:t>ji</a:t>
            </a:r>
            <a:r>
              <a:rPr lang="en-US" sz="3600" b="1" dirty="0">
                <a:solidFill>
                  <a:srgbClr val="FF0000"/>
                </a:solidFill>
              </a:rPr>
              <a:t> and </a:t>
            </a:r>
            <a:r>
              <a:rPr lang="en-US" sz="3600" b="1" dirty="0" err="1">
                <a:solidFill>
                  <a:srgbClr val="FF0000"/>
                </a:solidFill>
              </a:rPr>
              <a:t>w</a:t>
            </a:r>
            <a:r>
              <a:rPr lang="en-US" sz="3600" b="1" baseline="-25000" dirty="0" err="1">
                <a:solidFill>
                  <a:srgbClr val="FF0000"/>
                </a:solidFill>
              </a:rPr>
              <a:t>ii</a:t>
            </a:r>
            <a:r>
              <a:rPr lang="en-US" sz="3600" b="1" dirty="0">
                <a:solidFill>
                  <a:srgbClr val="FF0000"/>
                </a:solidFill>
              </a:rPr>
              <a:t> = 0.</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9794" name="Picture 2"/>
          <p:cNvPicPr>
            <a:picLocks noChangeAspect="1" noChangeArrowheads="1"/>
          </p:cNvPicPr>
          <p:nvPr/>
        </p:nvPicPr>
        <p:blipFill>
          <a:blip r:embed="rId2" cstate="print"/>
          <a:srcRect/>
          <a:stretch>
            <a:fillRect/>
          </a:stretch>
        </p:blipFill>
        <p:spPr bwMode="auto">
          <a:xfrm>
            <a:off x="228600" y="-53762"/>
            <a:ext cx="8382000" cy="6721122"/>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0" y="0"/>
            <a:ext cx="9144000" cy="6858000"/>
          </a:xfrm>
        </p:spPr>
        <p:txBody>
          <a:bodyPr>
            <a:normAutofit fontScale="47500" lnSpcReduction="20000"/>
          </a:bodyPr>
          <a:lstStyle/>
          <a:p>
            <a:endParaRPr lang="en-US" sz="2600" b="1" dirty="0"/>
          </a:p>
          <a:p>
            <a:endParaRPr lang="en-US" sz="2600" b="1" dirty="0"/>
          </a:p>
          <a:p>
            <a:endParaRPr lang="en-US" sz="2600" b="1" dirty="0"/>
          </a:p>
          <a:p>
            <a:endParaRPr lang="en-US" sz="2600" b="1" dirty="0"/>
          </a:p>
          <a:p>
            <a:r>
              <a:rPr lang="en-US" sz="5100" dirty="0"/>
              <a:t>To store patterns s(p),  p=1,2,…P</a:t>
            </a:r>
            <a:endParaRPr lang="en-US" sz="2900" dirty="0"/>
          </a:p>
          <a:p>
            <a:pPr lvl="1"/>
            <a:endParaRPr lang="en-US" sz="2400" dirty="0"/>
          </a:p>
          <a:p>
            <a:pPr lvl="1">
              <a:buFontTx/>
              <a:buNone/>
            </a:pPr>
            <a:r>
              <a:rPr lang="en-US" sz="2400" dirty="0"/>
              <a:t>	</a:t>
            </a:r>
          </a:p>
          <a:p>
            <a:pPr lvl="1">
              <a:buFontTx/>
              <a:buNone/>
            </a:pPr>
            <a:r>
              <a:rPr lang="en-US" sz="5100" b="1" dirty="0"/>
              <a:t>bipolar:</a:t>
            </a:r>
          </a:p>
          <a:p>
            <a:pPr>
              <a:buFontTx/>
              <a:buNone/>
            </a:pPr>
            <a:endParaRPr lang="en-US" sz="2800" dirty="0"/>
          </a:p>
          <a:p>
            <a:pPr>
              <a:buFontTx/>
              <a:buNone/>
            </a:pPr>
            <a:endParaRPr lang="en-US" sz="2800" dirty="0"/>
          </a:p>
          <a:p>
            <a:pPr>
              <a:buFontTx/>
              <a:buNone/>
            </a:pPr>
            <a:endParaRPr lang="en-US" sz="2800" dirty="0"/>
          </a:p>
          <a:p>
            <a:pPr>
              <a:buFontTx/>
              <a:buNone/>
            </a:pPr>
            <a:endParaRPr lang="en-US" sz="2800" dirty="0"/>
          </a:p>
          <a:p>
            <a:pPr>
              <a:buFontTx/>
              <a:buNone/>
            </a:pPr>
            <a:endParaRPr lang="en-US" sz="2800" dirty="0"/>
          </a:p>
          <a:p>
            <a:pPr>
              <a:buFontTx/>
              <a:buNone/>
            </a:pPr>
            <a:r>
              <a:rPr lang="en-US" sz="2800" dirty="0"/>
              <a:t>		</a:t>
            </a:r>
          </a:p>
          <a:p>
            <a:pPr>
              <a:buFontTx/>
              <a:buNone/>
            </a:pPr>
            <a:endParaRPr lang="en-US" sz="3800" dirty="0">
              <a:solidFill>
                <a:srgbClr val="FF0000"/>
              </a:solidFill>
            </a:endParaRPr>
          </a:p>
          <a:p>
            <a:pPr>
              <a:buFontTx/>
              <a:buNone/>
            </a:pPr>
            <a:endParaRPr lang="en-US" sz="3800" dirty="0">
              <a:solidFill>
                <a:srgbClr val="FF0000"/>
              </a:solidFill>
            </a:endParaRPr>
          </a:p>
          <a:p>
            <a:pPr>
              <a:buFontTx/>
              <a:buNone/>
            </a:pPr>
            <a:endParaRPr lang="en-US" sz="3800" dirty="0">
              <a:solidFill>
                <a:srgbClr val="FF0000"/>
              </a:solidFill>
            </a:endParaRPr>
          </a:p>
          <a:p>
            <a:pPr>
              <a:buFontTx/>
              <a:buNone/>
            </a:pPr>
            <a:r>
              <a:rPr lang="en-US" sz="5100" dirty="0">
                <a:solidFill>
                  <a:srgbClr val="FF0000"/>
                </a:solidFill>
              </a:rPr>
              <a:t>same as </a:t>
            </a:r>
            <a:r>
              <a:rPr lang="en-US" sz="5100" dirty="0" err="1">
                <a:solidFill>
                  <a:srgbClr val="FF0000"/>
                </a:solidFill>
              </a:rPr>
              <a:t>Hebbian</a:t>
            </a:r>
            <a:r>
              <a:rPr lang="en-US" sz="5100" dirty="0">
                <a:solidFill>
                  <a:srgbClr val="FF0000"/>
                </a:solidFill>
              </a:rPr>
              <a:t> rule (with zero diagonal)</a:t>
            </a:r>
          </a:p>
          <a:p>
            <a:pPr lvl="1">
              <a:buFontTx/>
              <a:buNone/>
            </a:pPr>
            <a:r>
              <a:rPr lang="en-US" sz="2500" dirty="0"/>
              <a:t>	</a:t>
            </a:r>
          </a:p>
          <a:p>
            <a:pPr lvl="1">
              <a:buFontTx/>
              <a:buNone/>
            </a:pPr>
            <a:endParaRPr lang="en-US" sz="2000" dirty="0"/>
          </a:p>
          <a:p>
            <a:pPr lvl="1">
              <a:buFontTx/>
              <a:buNone/>
            </a:pPr>
            <a:endParaRPr lang="en-US" sz="2000" b="1" dirty="0"/>
          </a:p>
          <a:p>
            <a:pPr lvl="1">
              <a:buFontTx/>
              <a:buNone/>
            </a:pPr>
            <a:r>
              <a:rPr lang="en-US" sz="4500" b="1" dirty="0"/>
              <a:t>binary:</a:t>
            </a:r>
          </a:p>
          <a:p>
            <a:pPr>
              <a:buFontTx/>
              <a:buNone/>
            </a:pPr>
            <a:endParaRPr lang="en-US" sz="2400" dirty="0"/>
          </a:p>
          <a:p>
            <a:pPr>
              <a:buFontTx/>
              <a:buNone/>
            </a:pPr>
            <a:r>
              <a:rPr lang="en-US" sz="2400" dirty="0"/>
              <a:t>		</a:t>
            </a:r>
          </a:p>
          <a:p>
            <a:pPr lvl="1">
              <a:buFontTx/>
              <a:buNone/>
            </a:pPr>
            <a:r>
              <a:rPr lang="en-US" sz="2400" dirty="0"/>
              <a:t>	  </a:t>
            </a:r>
          </a:p>
          <a:p>
            <a:pPr lvl="1">
              <a:buFontTx/>
              <a:buNone/>
            </a:pPr>
            <a:endParaRPr lang="en-US" sz="2400" dirty="0"/>
          </a:p>
          <a:p>
            <a:pPr lvl="1">
              <a:buFontTx/>
              <a:buNone/>
            </a:pPr>
            <a:endParaRPr lang="en-US" sz="2400" dirty="0"/>
          </a:p>
          <a:p>
            <a:pPr lvl="1">
              <a:buFontTx/>
              <a:buNone/>
            </a:pPr>
            <a:endParaRPr lang="en-US" sz="2400" dirty="0"/>
          </a:p>
          <a:p>
            <a:pPr lvl="1">
              <a:buFontTx/>
              <a:buNone/>
            </a:pPr>
            <a:endParaRPr lang="en-US" sz="2400" dirty="0"/>
          </a:p>
          <a:p>
            <a:pPr lvl="1">
              <a:buFontTx/>
              <a:buNone/>
            </a:pPr>
            <a:endParaRPr lang="en-US" sz="3800" dirty="0"/>
          </a:p>
          <a:p>
            <a:pPr lvl="1">
              <a:buFontTx/>
              <a:buNone/>
            </a:pPr>
            <a:r>
              <a:rPr lang="en-US" sz="3800" dirty="0"/>
              <a:t> </a:t>
            </a:r>
            <a:r>
              <a:rPr lang="en-US" sz="5100" b="1" dirty="0">
                <a:solidFill>
                  <a:srgbClr val="FF0000"/>
                </a:solidFill>
              </a:rPr>
              <a:t>converting s(p) to bipolar [ make 0 -</a:t>
            </a:r>
            <a:r>
              <a:rPr lang="en-US" sz="5100" b="1" dirty="0">
                <a:solidFill>
                  <a:srgbClr val="FF0000"/>
                </a:solidFill>
                <a:sym typeface="Wingdings" pitchFamily="2" charset="2"/>
              </a:rPr>
              <a:t> -1 ] </a:t>
            </a:r>
            <a:r>
              <a:rPr lang="en-US" sz="5100" b="1" dirty="0">
                <a:solidFill>
                  <a:srgbClr val="FF0000"/>
                </a:solidFill>
              </a:rPr>
              <a:t>when constructing W.</a:t>
            </a:r>
          </a:p>
        </p:txBody>
      </p:sp>
      <p:graphicFrame>
        <p:nvGraphicFramePr>
          <p:cNvPr id="32772" name="Object 4"/>
          <p:cNvGraphicFramePr>
            <a:graphicFrameLocks noChangeAspect="1"/>
          </p:cNvGraphicFramePr>
          <p:nvPr/>
        </p:nvGraphicFramePr>
        <p:xfrm>
          <a:off x="2590800" y="2057400"/>
          <a:ext cx="4958742" cy="1676400"/>
        </p:xfrm>
        <a:graphic>
          <a:graphicData uri="http://schemas.openxmlformats.org/presentationml/2006/ole">
            <mc:AlternateContent xmlns:mc="http://schemas.openxmlformats.org/markup-compatibility/2006">
              <mc:Choice xmlns:v="urn:schemas-microsoft-com:vml" Requires="v">
                <p:oleObj spid="_x0000_s1849352" name="Equation" r:id="rId3" imgW="1650960" imgH="558720" progId="Equation.DSMT4">
                  <p:embed/>
                </p:oleObj>
              </mc:Choice>
              <mc:Fallback>
                <p:oleObj name="Equation" r:id="rId3" imgW="1650960" imgH="5587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057400"/>
                        <a:ext cx="4958742"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3" name="Object 5"/>
          <p:cNvGraphicFramePr>
            <a:graphicFrameLocks noChangeAspect="1"/>
          </p:cNvGraphicFramePr>
          <p:nvPr/>
        </p:nvGraphicFramePr>
        <p:xfrm>
          <a:off x="1600200" y="4495800"/>
          <a:ext cx="7130062" cy="1676400"/>
        </p:xfrm>
        <a:graphic>
          <a:graphicData uri="http://schemas.openxmlformats.org/presentationml/2006/ole">
            <mc:AlternateContent xmlns:mc="http://schemas.openxmlformats.org/markup-compatibility/2006">
              <mc:Choice xmlns:v="urn:schemas-microsoft-com:vml" Requires="v">
                <p:oleObj spid="_x0000_s1849353" name="Equation" r:id="rId5" imgW="2374560" imgH="558720" progId="Equation.DSMT4">
                  <p:embed/>
                </p:oleObj>
              </mc:Choice>
              <mc:Fallback>
                <p:oleObj name="Equation" r:id="rId5" imgW="2374560" imgH="55872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495800"/>
                        <a:ext cx="7130062"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0" y="-152400"/>
            <a:ext cx="9144000" cy="954107"/>
          </a:xfrm>
          <a:prstGeom prst="rect">
            <a:avLst/>
          </a:prstGeom>
        </p:spPr>
        <p:txBody>
          <a:bodyPr wrap="square">
            <a:spAutoFit/>
          </a:bodyPr>
          <a:lstStyle/>
          <a:p>
            <a:r>
              <a:rPr lang="en-US" sz="2800" b="1" dirty="0"/>
              <a:t>The weights for a </a:t>
            </a:r>
            <a:r>
              <a:rPr lang="en-US" sz="2800" b="1" dirty="0">
                <a:solidFill>
                  <a:srgbClr val="FF0000"/>
                </a:solidFill>
              </a:rPr>
              <a:t>Hopfield network are determined directly from the training data without need for training</a:t>
            </a:r>
          </a:p>
        </p:txBody>
      </p:sp>
      <p:sp>
        <p:nvSpPr>
          <p:cNvPr id="6" name="Rectangle 5"/>
          <p:cNvSpPr/>
          <p:nvPr/>
        </p:nvSpPr>
        <p:spPr>
          <a:xfrm>
            <a:off x="1981200" y="1295400"/>
            <a:ext cx="6704721" cy="461665"/>
          </a:xfrm>
          <a:prstGeom prst="rect">
            <a:avLst/>
          </a:prstGeom>
        </p:spPr>
        <p:txBody>
          <a:bodyPr wrap="none">
            <a:spAutoFit/>
          </a:bodyPr>
          <a:lstStyle/>
          <a:p>
            <a:r>
              <a:rPr lang="en-US" sz="2400" dirty="0"/>
              <a:t>s(p)=( s</a:t>
            </a:r>
            <a:r>
              <a:rPr lang="en-US" sz="2400" baseline="-25000" dirty="0"/>
              <a:t>1</a:t>
            </a:r>
            <a:r>
              <a:rPr lang="en-US" sz="2400" dirty="0"/>
              <a:t>(p),…..</a:t>
            </a:r>
            <a:r>
              <a:rPr lang="en-US" sz="2400" dirty="0" err="1"/>
              <a:t>s</a:t>
            </a:r>
            <a:r>
              <a:rPr lang="en-US" sz="2400" baseline="-25000" dirty="0" err="1"/>
              <a:t>i</a:t>
            </a:r>
            <a:r>
              <a:rPr lang="en-US" sz="2400" dirty="0"/>
              <a:t>(p),….</a:t>
            </a:r>
            <a:r>
              <a:rPr lang="en-US" sz="2400" dirty="0" err="1"/>
              <a:t>s</a:t>
            </a:r>
            <a:r>
              <a:rPr lang="en-US" sz="2400" baseline="-25000" dirty="0" err="1"/>
              <a:t>n</a:t>
            </a:r>
            <a:r>
              <a:rPr lang="en-US" sz="2400" dirty="0"/>
              <a:t>(p)) n dimensional P patterns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4" end="4"/>
                                            </p:txEl>
                                          </p:spTgt>
                                        </p:tgtEl>
                                        <p:attrNameLst>
                                          <p:attrName>style.visibility</p:attrName>
                                        </p:attrNameLst>
                                      </p:cBhvr>
                                      <p:to>
                                        <p:strVal val="visible"/>
                                      </p:to>
                                    </p:set>
                                    <p:anim calcmode="lin" valueType="num">
                                      <p:cBhvr additive="base">
                                        <p:cTn id="13"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anim calcmode="lin" valueType="num">
                                      <p:cBhvr additive="base">
                                        <p:cTn id="25"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72"/>
                                        </p:tgtEl>
                                        <p:attrNameLst>
                                          <p:attrName>style.visibility</p:attrName>
                                        </p:attrNameLst>
                                      </p:cBhvr>
                                      <p:to>
                                        <p:strVal val="visible"/>
                                      </p:to>
                                    </p:set>
                                    <p:anim calcmode="lin" valueType="num">
                                      <p:cBhvr additive="base">
                                        <p:cTn id="31" dur="500" fill="hold"/>
                                        <p:tgtEl>
                                          <p:spTgt spid="32772"/>
                                        </p:tgtEl>
                                        <p:attrNameLst>
                                          <p:attrName>ppt_x</p:attrName>
                                        </p:attrNameLst>
                                      </p:cBhvr>
                                      <p:tavLst>
                                        <p:tav tm="0">
                                          <p:val>
                                            <p:strVal val="#ppt_x"/>
                                          </p:val>
                                        </p:tav>
                                        <p:tav tm="100000">
                                          <p:val>
                                            <p:strVal val="#ppt_x"/>
                                          </p:val>
                                        </p:tav>
                                      </p:tavLst>
                                    </p:anim>
                                    <p:anim calcmode="lin" valueType="num">
                                      <p:cBhvr additive="base">
                                        <p:cTn id="32"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771">
                                            <p:txEl>
                                              <p:pRg st="17" end="17"/>
                                            </p:txEl>
                                          </p:spTgt>
                                        </p:tgtEl>
                                        <p:attrNameLst>
                                          <p:attrName>style.visibility</p:attrName>
                                        </p:attrNameLst>
                                      </p:cBhvr>
                                      <p:to>
                                        <p:strVal val="visible"/>
                                      </p:to>
                                    </p:set>
                                    <p:anim calcmode="lin" valueType="num">
                                      <p:cBhvr additive="base">
                                        <p:cTn id="37" dur="500" fill="hold"/>
                                        <p:tgtEl>
                                          <p:spTgt spid="32771">
                                            <p:txEl>
                                              <p:pRg st="17" end="1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1">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2771">
                                            <p:txEl>
                                              <p:pRg st="21" end="21"/>
                                            </p:txEl>
                                          </p:spTgt>
                                        </p:tgtEl>
                                        <p:attrNameLst>
                                          <p:attrName>style.visibility</p:attrName>
                                        </p:attrNameLst>
                                      </p:cBhvr>
                                      <p:to>
                                        <p:strVal val="visible"/>
                                      </p:to>
                                    </p:set>
                                    <p:anim calcmode="lin" valueType="num">
                                      <p:cBhvr additive="base">
                                        <p:cTn id="43" dur="500" fill="hold"/>
                                        <p:tgtEl>
                                          <p:spTgt spid="32771">
                                            <p:txEl>
                                              <p:pRg st="21" end="2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2773"/>
                                        </p:tgtEl>
                                        <p:attrNameLst>
                                          <p:attrName>style.visibility</p:attrName>
                                        </p:attrNameLst>
                                      </p:cBhvr>
                                      <p:to>
                                        <p:strVal val="visible"/>
                                      </p:to>
                                    </p:set>
                                    <p:anim calcmode="lin" valueType="num">
                                      <p:cBhvr additive="base">
                                        <p:cTn id="49" dur="500" fill="hold"/>
                                        <p:tgtEl>
                                          <p:spTgt spid="32773"/>
                                        </p:tgtEl>
                                        <p:attrNameLst>
                                          <p:attrName>ppt_x</p:attrName>
                                        </p:attrNameLst>
                                      </p:cBhvr>
                                      <p:tavLst>
                                        <p:tav tm="0">
                                          <p:val>
                                            <p:strVal val="#ppt_x"/>
                                          </p:val>
                                        </p:tav>
                                        <p:tav tm="100000">
                                          <p:val>
                                            <p:strVal val="#ppt_x"/>
                                          </p:val>
                                        </p:tav>
                                      </p:tavLst>
                                    </p:anim>
                                    <p:anim calcmode="lin" valueType="num">
                                      <p:cBhvr additive="base">
                                        <p:cTn id="50"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2771">
                                            <p:txEl>
                                              <p:pRg st="30" end="30"/>
                                            </p:txEl>
                                          </p:spTgt>
                                        </p:tgtEl>
                                        <p:attrNameLst>
                                          <p:attrName>style.visibility</p:attrName>
                                        </p:attrNameLst>
                                      </p:cBhvr>
                                      <p:to>
                                        <p:strVal val="visible"/>
                                      </p:to>
                                    </p:set>
                                    <p:anim calcmode="lin" valueType="num">
                                      <p:cBhvr additive="base">
                                        <p:cTn id="55" dur="500" fill="hold"/>
                                        <p:tgtEl>
                                          <p:spTgt spid="32771">
                                            <p:txEl>
                                              <p:pRg st="30" end="3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2771">
                                            <p:txEl>
                                              <p:pRg st="30" end="3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978" name="Picture 2"/>
          <p:cNvPicPr>
            <a:picLocks noChangeAspect="1" noChangeArrowheads="1"/>
          </p:cNvPicPr>
          <p:nvPr/>
        </p:nvPicPr>
        <p:blipFill>
          <a:blip r:embed="rId2" cstate="print"/>
          <a:srcRect/>
          <a:stretch>
            <a:fillRect/>
          </a:stretch>
        </p:blipFill>
        <p:spPr bwMode="auto">
          <a:xfrm>
            <a:off x="0" y="0"/>
            <a:ext cx="9144000" cy="1371600"/>
          </a:xfrm>
          <a:prstGeom prst="rect">
            <a:avLst/>
          </a:prstGeom>
          <a:noFill/>
          <a:ln w="9525">
            <a:noFill/>
            <a:miter lim="800000"/>
            <a:headEnd/>
            <a:tailEnd/>
          </a:ln>
        </p:spPr>
      </p:pic>
      <p:graphicFrame>
        <p:nvGraphicFramePr>
          <p:cNvPr id="6" name="Table 5"/>
          <p:cNvGraphicFramePr>
            <a:graphicFrameLocks noGrp="1"/>
          </p:cNvGraphicFramePr>
          <p:nvPr/>
        </p:nvGraphicFramePr>
        <p:xfrm>
          <a:off x="0" y="1447800"/>
          <a:ext cx="8915400" cy="822960"/>
        </p:xfrm>
        <a:graphic>
          <a:graphicData uri="http://schemas.openxmlformats.org/drawingml/2006/table">
            <a:tbl>
              <a:tblPr/>
              <a:tblGrid>
                <a:gridCol w="8915400">
                  <a:extLst>
                    <a:ext uri="{9D8B030D-6E8A-4147-A177-3AD203B41FA5}">
                      <a16:colId xmlns:a16="http://schemas.microsoft.com/office/drawing/2014/main" val="20000"/>
                    </a:ext>
                  </a:extLst>
                </a:gridCol>
              </a:tblGrid>
              <a:tr h="762000">
                <a:tc>
                  <a:txBody>
                    <a:bodyPr/>
                    <a:lstStyle/>
                    <a:p>
                      <a:r>
                        <a:rPr lang="en-US" dirty="0"/>
                        <a:t> </a:t>
                      </a:r>
                      <a:r>
                        <a:rPr lang="sv-SE" b="1" dirty="0"/>
                        <a:t>WEIGHT MATRIX TO STORE  V</a:t>
                      </a:r>
                      <a:r>
                        <a:rPr lang="sv-SE" b="1" baseline="30000" dirty="0"/>
                        <a:t>1</a:t>
                      </a:r>
                      <a:r>
                        <a:rPr lang="sv-SE" b="1" dirty="0"/>
                        <a:t>  = </a:t>
                      </a:r>
                      <a:r>
                        <a:rPr lang="sv-SE" sz="2400" b="1" dirty="0">
                          <a:solidFill>
                            <a:srgbClr val="FF0000"/>
                          </a:solidFill>
                        </a:rPr>
                        <a:t>01101 ,</a:t>
                      </a:r>
                    </a:p>
                    <a:p>
                      <a:r>
                        <a:rPr lang="sv-SE" sz="2400" b="1" dirty="0">
                          <a:solidFill>
                            <a:srgbClr val="FF0000"/>
                          </a:solidFill>
                        </a:rPr>
                        <a:t> </a:t>
                      </a:r>
                      <a:r>
                        <a:rPr lang="en-US" sz="2400" b="1" dirty="0">
                          <a:solidFill>
                            <a:srgbClr val="FF0000"/>
                          </a:solidFill>
                        </a:rPr>
                        <a:t>V</a:t>
                      </a:r>
                      <a:r>
                        <a:rPr lang="en-US" sz="2400" b="1" baseline="-25000" dirty="0">
                          <a:solidFill>
                            <a:srgbClr val="FF0000"/>
                          </a:solidFill>
                        </a:rPr>
                        <a:t>1</a:t>
                      </a:r>
                      <a:r>
                        <a:rPr lang="en-US" sz="2400" b="1" dirty="0">
                          <a:solidFill>
                            <a:srgbClr val="FF0000"/>
                          </a:solidFill>
                        </a:rPr>
                        <a:t> = 0, V</a:t>
                      </a:r>
                      <a:r>
                        <a:rPr lang="en-US" sz="2400" b="1" baseline="-25000" dirty="0">
                          <a:solidFill>
                            <a:srgbClr val="FF0000"/>
                          </a:solidFill>
                        </a:rPr>
                        <a:t>2</a:t>
                      </a:r>
                      <a:r>
                        <a:rPr lang="en-US" sz="2400" b="1" dirty="0">
                          <a:solidFill>
                            <a:srgbClr val="FF0000"/>
                          </a:solidFill>
                        </a:rPr>
                        <a:t> = 1, V</a:t>
                      </a:r>
                      <a:r>
                        <a:rPr lang="en-US" sz="2400" b="1" baseline="-25000" dirty="0">
                          <a:solidFill>
                            <a:srgbClr val="FF0000"/>
                          </a:solidFill>
                        </a:rPr>
                        <a:t>3</a:t>
                      </a:r>
                      <a:r>
                        <a:rPr lang="en-US" sz="2400" b="1" dirty="0">
                          <a:solidFill>
                            <a:srgbClr val="FF0000"/>
                          </a:solidFill>
                        </a:rPr>
                        <a:t> = 1, V</a:t>
                      </a:r>
                      <a:r>
                        <a:rPr lang="en-US" sz="2400" b="1" baseline="-25000" dirty="0">
                          <a:solidFill>
                            <a:srgbClr val="FF0000"/>
                          </a:solidFill>
                        </a:rPr>
                        <a:t>4</a:t>
                      </a:r>
                      <a:r>
                        <a:rPr lang="en-US" sz="2400" b="1" dirty="0">
                          <a:solidFill>
                            <a:srgbClr val="FF0000"/>
                          </a:solidFill>
                        </a:rPr>
                        <a:t> = 0, and V</a:t>
                      </a:r>
                      <a:r>
                        <a:rPr lang="en-US" sz="2400" b="1" baseline="-25000" dirty="0">
                          <a:solidFill>
                            <a:srgbClr val="FF0000"/>
                          </a:solidFill>
                        </a:rPr>
                        <a:t>5</a:t>
                      </a:r>
                      <a:r>
                        <a:rPr lang="en-US" sz="2400" b="1" dirty="0">
                          <a:solidFill>
                            <a:srgbClr val="FF0000"/>
                          </a:solidFill>
                        </a:rPr>
                        <a:t> = 1. </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8060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pic>
        <p:nvPicPr>
          <p:cNvPr id="8" name="Picture 2"/>
          <p:cNvPicPr>
            <a:picLocks noChangeAspect="1" noChangeArrowheads="1"/>
          </p:cNvPicPr>
          <p:nvPr/>
        </p:nvPicPr>
        <p:blipFill>
          <a:blip r:embed="rId3" cstate="print"/>
          <a:srcRect/>
          <a:stretch>
            <a:fillRect/>
          </a:stretch>
        </p:blipFill>
        <p:spPr bwMode="auto">
          <a:xfrm>
            <a:off x="609600" y="2209800"/>
            <a:ext cx="6214442" cy="4648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8"/>
                                        </p:tgtEl>
                                        <p:attrNameLst>
                                          <p:attrName>style.visibility</p:attrName>
                                        </p:attrNameLst>
                                      </p:cBhvr>
                                      <p:to>
                                        <p:strVal val="visible"/>
                                      </p:to>
                                    </p:set>
                                    <p:anim calcmode="lin" valueType="num">
                                      <p:cBhvr additive="base">
                                        <p:cTn id="7" dur="500" fill="hold"/>
                                        <p:tgtEl>
                                          <p:spTgt spid="382978"/>
                                        </p:tgtEl>
                                        <p:attrNameLst>
                                          <p:attrName>ppt_x</p:attrName>
                                        </p:attrNameLst>
                                      </p:cBhvr>
                                      <p:tavLst>
                                        <p:tav tm="0">
                                          <p:val>
                                            <p:strVal val="#ppt_x"/>
                                          </p:val>
                                        </p:tav>
                                        <p:tav tm="100000">
                                          <p:val>
                                            <p:strVal val="#ppt_x"/>
                                          </p:val>
                                        </p:tav>
                                      </p:tavLst>
                                    </p:anim>
                                    <p:anim calcmode="lin" valueType="num">
                                      <p:cBhvr additive="base">
                                        <p:cTn id="8" dur="500" fill="hold"/>
                                        <p:tgtEl>
                                          <p:spTgt spid="3829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978" name="Picture 2"/>
          <p:cNvPicPr>
            <a:picLocks noChangeAspect="1" noChangeArrowheads="1"/>
          </p:cNvPicPr>
          <p:nvPr/>
        </p:nvPicPr>
        <p:blipFill>
          <a:blip r:embed="rId2" cstate="print"/>
          <a:srcRect/>
          <a:stretch>
            <a:fillRect/>
          </a:stretch>
        </p:blipFill>
        <p:spPr bwMode="auto">
          <a:xfrm>
            <a:off x="0" y="0"/>
            <a:ext cx="9144000" cy="914400"/>
          </a:xfrm>
          <a:prstGeom prst="rect">
            <a:avLst/>
          </a:prstGeom>
          <a:noFill/>
          <a:ln w="9525">
            <a:noFill/>
            <a:miter lim="800000"/>
            <a:headEnd/>
            <a:tailEnd/>
          </a:ln>
        </p:spPr>
      </p:pic>
      <p:sp>
        <p:nvSpPr>
          <p:cNvPr id="5" name="Rectangle 4"/>
          <p:cNvSpPr/>
          <p:nvPr/>
        </p:nvSpPr>
        <p:spPr>
          <a:xfrm>
            <a:off x="0" y="1981200"/>
            <a:ext cx="6647974" cy="523220"/>
          </a:xfrm>
          <a:prstGeom prst="rect">
            <a:avLst/>
          </a:prstGeom>
        </p:spPr>
        <p:txBody>
          <a:bodyPr wrap="none">
            <a:spAutoFit/>
          </a:bodyPr>
          <a:lstStyle/>
          <a:p>
            <a:r>
              <a:rPr lang="sv-SE" sz="2800" b="1" dirty="0">
                <a:solidFill>
                  <a:srgbClr val="00B050"/>
                </a:solidFill>
              </a:rPr>
              <a:t>W</a:t>
            </a:r>
            <a:r>
              <a:rPr lang="sv-SE" sz="2800" b="1" baseline="-25000" dirty="0">
                <a:solidFill>
                  <a:srgbClr val="00B050"/>
                </a:solidFill>
              </a:rPr>
              <a:t>ij</a:t>
            </a:r>
            <a:r>
              <a:rPr lang="sv-SE" sz="2800" b="1" dirty="0">
                <a:solidFill>
                  <a:srgbClr val="00B050"/>
                </a:solidFill>
              </a:rPr>
              <a:t> = (2V</a:t>
            </a:r>
            <a:r>
              <a:rPr lang="sv-SE" sz="2800" b="1" baseline="-25000" dirty="0">
                <a:solidFill>
                  <a:srgbClr val="00B050"/>
                </a:solidFill>
              </a:rPr>
              <a:t>i</a:t>
            </a:r>
            <a:r>
              <a:rPr lang="sv-SE" sz="2800" b="1" dirty="0">
                <a:solidFill>
                  <a:srgbClr val="00B050"/>
                </a:solidFill>
              </a:rPr>
              <a:t> - 1)(2V</a:t>
            </a:r>
            <a:r>
              <a:rPr lang="sv-SE" sz="2800" b="1" baseline="-25000" dirty="0">
                <a:solidFill>
                  <a:srgbClr val="00B050"/>
                </a:solidFill>
              </a:rPr>
              <a:t>j</a:t>
            </a:r>
            <a:r>
              <a:rPr lang="sv-SE" sz="2800" b="1" dirty="0">
                <a:solidFill>
                  <a:srgbClr val="00B050"/>
                </a:solidFill>
              </a:rPr>
              <a:t> - 1) = (2V</a:t>
            </a:r>
            <a:r>
              <a:rPr lang="sv-SE" sz="2800" b="1" baseline="-25000" dirty="0">
                <a:solidFill>
                  <a:srgbClr val="00B050"/>
                </a:solidFill>
              </a:rPr>
              <a:t>j</a:t>
            </a:r>
            <a:r>
              <a:rPr lang="sv-SE" sz="2800" b="1" dirty="0">
                <a:solidFill>
                  <a:srgbClr val="00B050"/>
                </a:solidFill>
              </a:rPr>
              <a:t> - 1)(2V</a:t>
            </a:r>
            <a:r>
              <a:rPr lang="sv-SE" sz="2800" b="1" baseline="-25000" dirty="0">
                <a:solidFill>
                  <a:srgbClr val="00B050"/>
                </a:solidFill>
              </a:rPr>
              <a:t>i</a:t>
            </a:r>
            <a:r>
              <a:rPr lang="sv-SE" sz="2800" b="1" dirty="0">
                <a:solidFill>
                  <a:srgbClr val="00B050"/>
                </a:solidFill>
              </a:rPr>
              <a:t> - 1) = W</a:t>
            </a:r>
            <a:r>
              <a:rPr lang="sv-SE" sz="2800" b="1" baseline="-25000" dirty="0">
                <a:solidFill>
                  <a:srgbClr val="00B050"/>
                </a:solidFill>
              </a:rPr>
              <a:t>ji</a:t>
            </a:r>
            <a:endParaRPr lang="sv-SE" sz="2800" b="1" dirty="0">
              <a:solidFill>
                <a:srgbClr val="00B050"/>
              </a:solidFill>
            </a:endParaRPr>
          </a:p>
        </p:txBody>
      </p:sp>
      <p:graphicFrame>
        <p:nvGraphicFramePr>
          <p:cNvPr id="6" name="Table 5"/>
          <p:cNvGraphicFramePr>
            <a:graphicFrameLocks noGrp="1"/>
          </p:cNvGraphicFramePr>
          <p:nvPr/>
        </p:nvGraphicFramePr>
        <p:xfrm>
          <a:off x="0" y="914400"/>
          <a:ext cx="9144000" cy="1066800"/>
        </p:xfrm>
        <a:graphic>
          <a:graphicData uri="http://schemas.openxmlformats.org/drawingml/2006/table">
            <a:tbl>
              <a:tblPr/>
              <a:tblGrid>
                <a:gridCol w="9144000">
                  <a:extLst>
                    <a:ext uri="{9D8B030D-6E8A-4147-A177-3AD203B41FA5}">
                      <a16:colId xmlns:a16="http://schemas.microsoft.com/office/drawing/2014/main" val="20000"/>
                    </a:ext>
                  </a:extLst>
                </a:gridCol>
              </a:tblGrid>
              <a:tr h="1066800">
                <a:tc>
                  <a:txBody>
                    <a:bodyPr/>
                    <a:lstStyle/>
                    <a:p>
                      <a:r>
                        <a:rPr lang="en-US" dirty="0"/>
                        <a:t> </a:t>
                      </a:r>
                      <a:r>
                        <a:rPr lang="sv-SE" sz="2400" b="1" dirty="0"/>
                        <a:t>WEIGHT MATRIX TO STORE   </a:t>
                      </a:r>
                      <a:r>
                        <a:rPr lang="sv-SE" sz="2400" b="1" dirty="0">
                          <a:solidFill>
                            <a:srgbClr val="FF0000"/>
                          </a:solidFill>
                        </a:rPr>
                        <a:t>FIRST    PATTERN   </a:t>
                      </a:r>
                      <a:r>
                        <a:rPr lang="sv-SE" sz="2400" b="1" dirty="0"/>
                        <a:t>V</a:t>
                      </a:r>
                      <a:r>
                        <a:rPr lang="sv-SE" sz="2400" b="1" baseline="30000" dirty="0"/>
                        <a:t>1</a:t>
                      </a:r>
                      <a:r>
                        <a:rPr lang="sv-SE" sz="2400" b="1" dirty="0"/>
                        <a:t>  = </a:t>
                      </a:r>
                      <a:r>
                        <a:rPr lang="sv-SE" sz="3200" b="1" dirty="0">
                          <a:solidFill>
                            <a:srgbClr val="FF0000"/>
                          </a:solidFill>
                        </a:rPr>
                        <a:t>01101 ,</a:t>
                      </a:r>
                      <a:endParaRPr lang="sv-SE" sz="2400" b="1" dirty="0">
                        <a:solidFill>
                          <a:srgbClr val="FF0000"/>
                        </a:solidFill>
                      </a:endParaRPr>
                    </a:p>
                    <a:p>
                      <a:r>
                        <a:rPr lang="sv-SE" sz="2400" b="1" dirty="0">
                          <a:solidFill>
                            <a:srgbClr val="FF0000"/>
                          </a:solidFill>
                        </a:rPr>
                        <a:t> </a:t>
                      </a:r>
                      <a:r>
                        <a:rPr lang="en-US" sz="2400" b="1" dirty="0">
                          <a:solidFill>
                            <a:srgbClr val="FF0000"/>
                          </a:solidFill>
                        </a:rPr>
                        <a:t>V</a:t>
                      </a:r>
                      <a:r>
                        <a:rPr lang="en-US" sz="2400" b="1" baseline="-25000" dirty="0">
                          <a:solidFill>
                            <a:srgbClr val="FF0000"/>
                          </a:solidFill>
                        </a:rPr>
                        <a:t>1</a:t>
                      </a:r>
                      <a:r>
                        <a:rPr lang="en-US" sz="2400" b="1" dirty="0">
                          <a:solidFill>
                            <a:srgbClr val="FF0000"/>
                          </a:solidFill>
                        </a:rPr>
                        <a:t> = 0, V</a:t>
                      </a:r>
                      <a:r>
                        <a:rPr lang="en-US" sz="2400" b="1" baseline="-25000" dirty="0">
                          <a:solidFill>
                            <a:srgbClr val="FF0000"/>
                          </a:solidFill>
                        </a:rPr>
                        <a:t>2</a:t>
                      </a:r>
                      <a:r>
                        <a:rPr lang="en-US" sz="2400" b="1" dirty="0">
                          <a:solidFill>
                            <a:srgbClr val="FF0000"/>
                          </a:solidFill>
                        </a:rPr>
                        <a:t> = 1, V</a:t>
                      </a:r>
                      <a:r>
                        <a:rPr lang="en-US" sz="2400" b="1" baseline="-25000" dirty="0">
                          <a:solidFill>
                            <a:srgbClr val="FF0000"/>
                          </a:solidFill>
                        </a:rPr>
                        <a:t>3</a:t>
                      </a:r>
                      <a:r>
                        <a:rPr lang="en-US" sz="2400" b="1" dirty="0">
                          <a:solidFill>
                            <a:srgbClr val="FF0000"/>
                          </a:solidFill>
                        </a:rPr>
                        <a:t> = 1, V</a:t>
                      </a:r>
                      <a:r>
                        <a:rPr lang="en-US" sz="2400" b="1" baseline="-25000" dirty="0">
                          <a:solidFill>
                            <a:srgbClr val="FF0000"/>
                          </a:solidFill>
                        </a:rPr>
                        <a:t>4</a:t>
                      </a:r>
                      <a:r>
                        <a:rPr lang="en-US" sz="2400" b="1" dirty="0">
                          <a:solidFill>
                            <a:srgbClr val="FF0000"/>
                          </a:solidFill>
                        </a:rPr>
                        <a:t> = 0, and V</a:t>
                      </a:r>
                      <a:r>
                        <a:rPr lang="en-US" sz="2400" b="1" baseline="-25000" dirty="0">
                          <a:solidFill>
                            <a:srgbClr val="FF0000"/>
                          </a:solidFill>
                        </a:rPr>
                        <a:t>5</a:t>
                      </a:r>
                      <a:r>
                        <a:rPr lang="en-US" sz="2400" b="1" dirty="0">
                          <a:solidFill>
                            <a:srgbClr val="FF0000"/>
                          </a:solidFill>
                        </a:rPr>
                        <a:t> = 1. </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0" y="2514600"/>
          <a:ext cx="9144000" cy="3400612"/>
        </p:xfrm>
        <a:graphic>
          <a:graphicData uri="http://schemas.openxmlformats.org/drawingml/2006/table">
            <a:tbl>
              <a:tblPr/>
              <a:tblGrid>
                <a:gridCol w="1002764">
                  <a:extLst>
                    <a:ext uri="{9D8B030D-6E8A-4147-A177-3AD203B41FA5}">
                      <a16:colId xmlns:a16="http://schemas.microsoft.com/office/drawing/2014/main" val="20000"/>
                    </a:ext>
                  </a:extLst>
                </a:gridCol>
                <a:gridCol w="8141236">
                  <a:extLst>
                    <a:ext uri="{9D8B030D-6E8A-4147-A177-3AD203B41FA5}">
                      <a16:colId xmlns:a16="http://schemas.microsoft.com/office/drawing/2014/main" val="20001"/>
                    </a:ext>
                  </a:extLst>
                </a:gridCol>
              </a:tblGrid>
              <a:tr h="3352800">
                <a:tc>
                  <a:txBody>
                    <a:bodyPr/>
                    <a:lstStyle/>
                    <a:p>
                      <a:endParaRPr lang="en-US" sz="900" dirty="0"/>
                    </a:p>
                  </a:txBody>
                  <a:tcPr marL="47812" marR="47812" marT="23906" marB="23906" anchor="ctr">
                    <a:lnL>
                      <a:noFill/>
                    </a:lnL>
                    <a:lnR>
                      <a:noFill/>
                    </a:lnR>
                    <a:lnT>
                      <a:noFill/>
                    </a:lnT>
                    <a:lnB>
                      <a:noFill/>
                    </a:lnB>
                  </a:tcPr>
                </a:tc>
                <a:tc>
                  <a:txBody>
                    <a:bodyPr/>
                    <a:lstStyle/>
                    <a:p>
                      <a:r>
                        <a:rPr lang="pl-PL" sz="2000" b="1" dirty="0"/>
                        <a:t>W</a:t>
                      </a:r>
                      <a:r>
                        <a:rPr lang="pl-PL" sz="2000" b="1" baseline="-25000" dirty="0"/>
                        <a:t>12</a:t>
                      </a:r>
                      <a:r>
                        <a:rPr lang="pl-PL" sz="2000" b="1" dirty="0"/>
                        <a:t> = (2V</a:t>
                      </a:r>
                      <a:r>
                        <a:rPr lang="pl-PL" sz="2000" b="1" baseline="-25000" dirty="0"/>
                        <a:t>1</a:t>
                      </a:r>
                      <a:r>
                        <a:rPr lang="pl-PL" sz="2000" b="1" dirty="0"/>
                        <a:t> - 1)(2V</a:t>
                      </a:r>
                      <a:r>
                        <a:rPr lang="pl-PL" sz="2000" b="1" baseline="-25000" dirty="0"/>
                        <a:t>2</a:t>
                      </a:r>
                      <a:r>
                        <a:rPr lang="pl-PL" sz="2000" b="1" dirty="0"/>
                        <a:t> - 1) = (0 - 1)(2 - 1) = (-1)(1) = -1</a:t>
                      </a:r>
                      <a:br>
                        <a:rPr lang="pl-PL" sz="2000" b="1" dirty="0"/>
                      </a:br>
                      <a:r>
                        <a:rPr lang="pl-PL" sz="2000" b="1" dirty="0"/>
                        <a:t>W</a:t>
                      </a:r>
                      <a:r>
                        <a:rPr lang="pl-PL" sz="2000" b="1" baseline="-25000" dirty="0"/>
                        <a:t>13</a:t>
                      </a:r>
                      <a:r>
                        <a:rPr lang="pl-PL" sz="2000" b="1" dirty="0"/>
                        <a:t> = (2V</a:t>
                      </a:r>
                      <a:r>
                        <a:rPr lang="pl-PL" sz="2000" b="1" baseline="-25000" dirty="0"/>
                        <a:t>1</a:t>
                      </a:r>
                      <a:r>
                        <a:rPr lang="pl-PL" sz="2000" b="1" dirty="0"/>
                        <a:t> - 1)(2V</a:t>
                      </a:r>
                      <a:r>
                        <a:rPr lang="pl-PL" sz="2000" b="1" baseline="-25000" dirty="0"/>
                        <a:t>3</a:t>
                      </a:r>
                      <a:r>
                        <a:rPr lang="pl-PL" sz="2000" b="1" dirty="0"/>
                        <a:t> - 1) = (0 - 1)(2 - 1) = (-1)(1) = -1</a:t>
                      </a:r>
                      <a:br>
                        <a:rPr lang="pl-PL" sz="2000" b="1" dirty="0"/>
                      </a:br>
                      <a:r>
                        <a:rPr lang="pl-PL" sz="2000" b="1" dirty="0"/>
                        <a:t>W</a:t>
                      </a:r>
                      <a:r>
                        <a:rPr lang="pl-PL" sz="2000" b="1" baseline="-25000" dirty="0"/>
                        <a:t>14</a:t>
                      </a:r>
                      <a:r>
                        <a:rPr lang="pl-PL" sz="2000" b="1" dirty="0"/>
                        <a:t> = (2V</a:t>
                      </a:r>
                      <a:r>
                        <a:rPr lang="pl-PL" sz="2000" b="1" baseline="-25000" dirty="0"/>
                        <a:t>1</a:t>
                      </a:r>
                      <a:r>
                        <a:rPr lang="pl-PL" sz="2000" b="1" dirty="0"/>
                        <a:t> - 1)(2V</a:t>
                      </a:r>
                      <a:r>
                        <a:rPr lang="pl-PL" sz="2000" b="1" baseline="-25000" dirty="0"/>
                        <a:t>4</a:t>
                      </a:r>
                      <a:r>
                        <a:rPr lang="pl-PL" sz="2000" b="1" dirty="0"/>
                        <a:t> - 1) = (0 - 1)(0 - 1) = (-1)(-1) = 1</a:t>
                      </a:r>
                      <a:br>
                        <a:rPr lang="pl-PL" sz="2000" b="1" dirty="0"/>
                      </a:br>
                      <a:r>
                        <a:rPr lang="pl-PL" sz="2000" b="1" dirty="0"/>
                        <a:t>W</a:t>
                      </a:r>
                      <a:r>
                        <a:rPr lang="pl-PL" sz="2000" b="1" baseline="-25000" dirty="0"/>
                        <a:t>15</a:t>
                      </a:r>
                      <a:r>
                        <a:rPr lang="pl-PL" sz="2000" b="1" dirty="0"/>
                        <a:t> = (2V</a:t>
                      </a:r>
                      <a:r>
                        <a:rPr lang="pl-PL" sz="2000" b="1" baseline="-25000" dirty="0"/>
                        <a:t>1</a:t>
                      </a:r>
                      <a:r>
                        <a:rPr lang="pl-PL" sz="2000" b="1" dirty="0"/>
                        <a:t> - 1)(2V</a:t>
                      </a:r>
                      <a:r>
                        <a:rPr lang="pl-PL" sz="2000" b="1" baseline="-25000" dirty="0"/>
                        <a:t>5</a:t>
                      </a:r>
                      <a:r>
                        <a:rPr lang="pl-PL" sz="2000" b="1" dirty="0"/>
                        <a:t> - 1) = (0 - 1)(2 - 1) = (-1)(1) = -1</a:t>
                      </a:r>
                      <a:br>
                        <a:rPr lang="pl-PL" sz="2000" b="1" dirty="0"/>
                      </a:br>
                      <a:r>
                        <a:rPr lang="pl-PL" sz="2000" b="1" dirty="0"/>
                        <a:t>W</a:t>
                      </a:r>
                      <a:r>
                        <a:rPr lang="pl-PL" sz="2000" b="1" baseline="-25000" dirty="0"/>
                        <a:t>23</a:t>
                      </a:r>
                      <a:r>
                        <a:rPr lang="pl-PL" sz="2000" b="1" dirty="0"/>
                        <a:t> = (2V</a:t>
                      </a:r>
                      <a:r>
                        <a:rPr lang="pl-PL" sz="2000" b="1" baseline="-25000" dirty="0"/>
                        <a:t>2</a:t>
                      </a:r>
                      <a:r>
                        <a:rPr lang="pl-PL" sz="2000" b="1" dirty="0"/>
                        <a:t> - 1)(2V</a:t>
                      </a:r>
                      <a:r>
                        <a:rPr lang="pl-PL" sz="2000" b="1" baseline="-25000" dirty="0"/>
                        <a:t>3</a:t>
                      </a:r>
                      <a:r>
                        <a:rPr lang="pl-PL" sz="2000" b="1" dirty="0"/>
                        <a:t> - 1) = (2 - 1)(2 - 1) = (1)(1) = 1</a:t>
                      </a:r>
                      <a:br>
                        <a:rPr lang="pl-PL" sz="2000" b="1" dirty="0"/>
                      </a:br>
                      <a:r>
                        <a:rPr lang="pl-PL" sz="2000" b="1" dirty="0"/>
                        <a:t>W</a:t>
                      </a:r>
                      <a:r>
                        <a:rPr lang="pl-PL" sz="2000" b="1" baseline="-25000" dirty="0"/>
                        <a:t>24</a:t>
                      </a:r>
                      <a:r>
                        <a:rPr lang="pl-PL" sz="2000" b="1" dirty="0"/>
                        <a:t> = (2V</a:t>
                      </a:r>
                      <a:r>
                        <a:rPr lang="pl-PL" sz="2000" b="1" baseline="-25000" dirty="0"/>
                        <a:t>2</a:t>
                      </a:r>
                      <a:r>
                        <a:rPr lang="pl-PL" sz="2000" b="1" dirty="0"/>
                        <a:t> - 1)(2V</a:t>
                      </a:r>
                      <a:r>
                        <a:rPr lang="pl-PL" sz="2000" b="1" baseline="-25000" dirty="0"/>
                        <a:t>4</a:t>
                      </a:r>
                      <a:r>
                        <a:rPr lang="pl-PL" sz="2000" b="1" dirty="0"/>
                        <a:t> - 1) = (2 - 1)(0 - 1) = (1)(-1) = -1</a:t>
                      </a:r>
                      <a:br>
                        <a:rPr lang="pl-PL" sz="2000" b="1" dirty="0"/>
                      </a:br>
                      <a:r>
                        <a:rPr lang="pl-PL" sz="2000" b="1" dirty="0"/>
                        <a:t>W</a:t>
                      </a:r>
                      <a:r>
                        <a:rPr lang="pl-PL" sz="2000" b="1" baseline="-25000" dirty="0"/>
                        <a:t>25</a:t>
                      </a:r>
                      <a:r>
                        <a:rPr lang="pl-PL" sz="2000" b="1" dirty="0"/>
                        <a:t> = (2V</a:t>
                      </a:r>
                      <a:r>
                        <a:rPr lang="pl-PL" sz="2000" b="1" baseline="-25000" dirty="0"/>
                        <a:t>2</a:t>
                      </a:r>
                      <a:r>
                        <a:rPr lang="pl-PL" sz="2000" b="1" dirty="0"/>
                        <a:t> - 1)(2V</a:t>
                      </a:r>
                      <a:r>
                        <a:rPr lang="pl-PL" sz="2000" b="1" baseline="-25000" dirty="0"/>
                        <a:t>5</a:t>
                      </a:r>
                      <a:r>
                        <a:rPr lang="pl-PL" sz="2000" b="1" dirty="0"/>
                        <a:t> - 1) = (2 - 1)(2 - 1) = (1)(1) = 1</a:t>
                      </a:r>
                      <a:br>
                        <a:rPr lang="pl-PL" sz="2000" b="1" dirty="0"/>
                      </a:br>
                      <a:r>
                        <a:rPr lang="pl-PL" sz="2000" b="1" dirty="0"/>
                        <a:t>W</a:t>
                      </a:r>
                      <a:r>
                        <a:rPr lang="pl-PL" sz="2000" b="1" baseline="-25000" dirty="0"/>
                        <a:t>34</a:t>
                      </a:r>
                      <a:r>
                        <a:rPr lang="pl-PL" sz="2000" b="1" dirty="0"/>
                        <a:t> = (2V</a:t>
                      </a:r>
                      <a:r>
                        <a:rPr lang="pl-PL" sz="2000" b="1" baseline="-25000" dirty="0"/>
                        <a:t>3</a:t>
                      </a:r>
                      <a:r>
                        <a:rPr lang="pl-PL" sz="2000" b="1" dirty="0"/>
                        <a:t> - 1)(2V</a:t>
                      </a:r>
                      <a:r>
                        <a:rPr lang="pl-PL" sz="2000" b="1" baseline="-25000" dirty="0"/>
                        <a:t>4</a:t>
                      </a:r>
                      <a:r>
                        <a:rPr lang="pl-PL" sz="2000" b="1" dirty="0"/>
                        <a:t> - 1) = (2 - 1)(0 - 1) = (1)(-1) = -1</a:t>
                      </a:r>
                      <a:br>
                        <a:rPr lang="pl-PL" sz="2000" b="1" dirty="0"/>
                      </a:br>
                      <a:r>
                        <a:rPr lang="pl-PL" sz="2000" b="1" dirty="0"/>
                        <a:t>W</a:t>
                      </a:r>
                      <a:r>
                        <a:rPr lang="pl-PL" sz="2000" b="1" baseline="-25000" dirty="0"/>
                        <a:t>35</a:t>
                      </a:r>
                      <a:r>
                        <a:rPr lang="pl-PL" sz="2000" b="1" dirty="0"/>
                        <a:t> = (2V</a:t>
                      </a:r>
                      <a:r>
                        <a:rPr lang="pl-PL" sz="2000" b="1" baseline="-25000" dirty="0"/>
                        <a:t>3</a:t>
                      </a:r>
                      <a:r>
                        <a:rPr lang="pl-PL" sz="2000" b="1" dirty="0"/>
                        <a:t> - 1)(2V</a:t>
                      </a:r>
                      <a:r>
                        <a:rPr lang="pl-PL" sz="2000" b="1" baseline="-25000" dirty="0"/>
                        <a:t>5</a:t>
                      </a:r>
                      <a:r>
                        <a:rPr lang="pl-PL" sz="2000" b="1" dirty="0"/>
                        <a:t> - 1) = (2 - 1)(2 - 1) = (1)(1) = 1</a:t>
                      </a:r>
                      <a:br>
                        <a:rPr lang="pl-PL" sz="2000" b="1" dirty="0"/>
                      </a:br>
                      <a:r>
                        <a:rPr lang="pl-PL" sz="2000" b="1" dirty="0"/>
                        <a:t>W</a:t>
                      </a:r>
                      <a:r>
                        <a:rPr lang="pl-PL" sz="2000" b="1" baseline="-25000" dirty="0"/>
                        <a:t>45</a:t>
                      </a:r>
                      <a:r>
                        <a:rPr lang="pl-PL" sz="2000" b="1" dirty="0"/>
                        <a:t> = (2V</a:t>
                      </a:r>
                      <a:r>
                        <a:rPr lang="pl-PL" sz="2000" b="1" baseline="-25000" dirty="0"/>
                        <a:t>4</a:t>
                      </a:r>
                      <a:r>
                        <a:rPr lang="pl-PL" sz="2000" b="1" dirty="0"/>
                        <a:t> - 1)(2V</a:t>
                      </a:r>
                      <a:r>
                        <a:rPr lang="pl-PL" sz="2000" b="1" baseline="-25000" dirty="0"/>
                        <a:t>5</a:t>
                      </a:r>
                      <a:r>
                        <a:rPr lang="pl-PL" sz="2000" b="1" dirty="0"/>
                        <a:t> - 1) = (0 - 1)(2 - 1) = (-1)(1) = -1</a:t>
                      </a:r>
                      <a:br>
                        <a:rPr lang="pl-PL" sz="2000" b="1" dirty="0"/>
                      </a:br>
                      <a:endParaRPr lang="pl-PL" sz="2000" b="1" dirty="0"/>
                    </a:p>
                  </a:txBody>
                  <a:tcPr marL="47812" marR="47812" marT="23906" marB="23906"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8060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
        <p:nvSpPr>
          <p:cNvPr id="8" name="TextBox 7"/>
          <p:cNvSpPr txBox="1"/>
          <p:nvPr/>
        </p:nvSpPr>
        <p:spPr>
          <a:xfrm>
            <a:off x="0" y="5943600"/>
            <a:ext cx="9144000" cy="954107"/>
          </a:xfrm>
          <a:prstGeom prst="rect">
            <a:avLst/>
          </a:prstGeom>
          <a:noFill/>
        </p:spPr>
        <p:txBody>
          <a:bodyPr wrap="square" rtlCol="0">
            <a:spAutoFit/>
          </a:bodyPr>
          <a:lstStyle/>
          <a:p>
            <a:r>
              <a:rPr lang="en-US" sz="2800" dirty="0"/>
              <a:t>Replace 0 by -1  V = (0 1 1 01 1)  becomes   ( -1 1 1 -1 1 1) and find weights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8"/>
                                        </p:tgtEl>
                                        <p:attrNameLst>
                                          <p:attrName>style.visibility</p:attrName>
                                        </p:attrNameLst>
                                      </p:cBhvr>
                                      <p:to>
                                        <p:strVal val="visible"/>
                                      </p:to>
                                    </p:set>
                                    <p:anim calcmode="lin" valueType="num">
                                      <p:cBhvr additive="base">
                                        <p:cTn id="7" dur="500" fill="hold"/>
                                        <p:tgtEl>
                                          <p:spTgt spid="382978"/>
                                        </p:tgtEl>
                                        <p:attrNameLst>
                                          <p:attrName>ppt_x</p:attrName>
                                        </p:attrNameLst>
                                      </p:cBhvr>
                                      <p:tavLst>
                                        <p:tav tm="0">
                                          <p:val>
                                            <p:strVal val="#ppt_x"/>
                                          </p:val>
                                        </p:tav>
                                        <p:tav tm="100000">
                                          <p:val>
                                            <p:strVal val="#ppt_x"/>
                                          </p:val>
                                        </p:tav>
                                      </p:tavLst>
                                    </p:anim>
                                    <p:anim calcmode="lin" valueType="num">
                                      <p:cBhvr additive="base">
                                        <p:cTn id="8" dur="500" fill="hold"/>
                                        <p:tgtEl>
                                          <p:spTgt spid="3829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Hopfield Network</a:t>
            </a:r>
          </a:p>
        </p:txBody>
      </p:sp>
      <p:sp>
        <p:nvSpPr>
          <p:cNvPr id="98307" name="Oval 4"/>
          <p:cNvSpPr>
            <a:spLocks noChangeArrowheads="1"/>
          </p:cNvSpPr>
          <p:nvPr/>
        </p:nvSpPr>
        <p:spPr bwMode="auto">
          <a:xfrm>
            <a:off x="3962400" y="1600200"/>
            <a:ext cx="609600" cy="609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08" name="Oval 5"/>
          <p:cNvSpPr>
            <a:spLocks noChangeArrowheads="1"/>
          </p:cNvSpPr>
          <p:nvPr/>
        </p:nvSpPr>
        <p:spPr bwMode="auto">
          <a:xfrm>
            <a:off x="5943600" y="3581400"/>
            <a:ext cx="609600" cy="609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09" name="Oval 6"/>
          <p:cNvSpPr>
            <a:spLocks noChangeArrowheads="1"/>
          </p:cNvSpPr>
          <p:nvPr/>
        </p:nvSpPr>
        <p:spPr bwMode="auto">
          <a:xfrm>
            <a:off x="3962400" y="5486400"/>
            <a:ext cx="609600" cy="609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10" name="Oval 7"/>
          <p:cNvSpPr>
            <a:spLocks noChangeArrowheads="1"/>
          </p:cNvSpPr>
          <p:nvPr/>
        </p:nvSpPr>
        <p:spPr bwMode="auto">
          <a:xfrm>
            <a:off x="1981200" y="3581400"/>
            <a:ext cx="609600" cy="609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11" name="Oval 8"/>
          <p:cNvSpPr>
            <a:spLocks noChangeArrowheads="1"/>
          </p:cNvSpPr>
          <p:nvPr/>
        </p:nvSpPr>
        <p:spPr bwMode="auto">
          <a:xfrm>
            <a:off x="5410200" y="2286000"/>
            <a:ext cx="609600" cy="609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12" name="Oval 9"/>
          <p:cNvSpPr>
            <a:spLocks noChangeArrowheads="1"/>
          </p:cNvSpPr>
          <p:nvPr/>
        </p:nvSpPr>
        <p:spPr bwMode="auto">
          <a:xfrm>
            <a:off x="5257800" y="5029200"/>
            <a:ext cx="609600" cy="609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13" name="Oval 10"/>
          <p:cNvSpPr>
            <a:spLocks noChangeArrowheads="1"/>
          </p:cNvSpPr>
          <p:nvPr/>
        </p:nvSpPr>
        <p:spPr bwMode="auto">
          <a:xfrm>
            <a:off x="2667000" y="2133600"/>
            <a:ext cx="609600" cy="609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14" name="Oval 11"/>
          <p:cNvSpPr>
            <a:spLocks noChangeArrowheads="1"/>
          </p:cNvSpPr>
          <p:nvPr/>
        </p:nvSpPr>
        <p:spPr bwMode="auto">
          <a:xfrm>
            <a:off x="2514600" y="4953000"/>
            <a:ext cx="609600" cy="609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15" name="Line 12"/>
          <p:cNvSpPr>
            <a:spLocks noChangeShapeType="1"/>
          </p:cNvSpPr>
          <p:nvPr/>
        </p:nvSpPr>
        <p:spPr bwMode="auto">
          <a:xfrm>
            <a:off x="2590800" y="3886200"/>
            <a:ext cx="3352800" cy="0"/>
          </a:xfrm>
          <a:prstGeom prst="line">
            <a:avLst/>
          </a:prstGeom>
          <a:noFill/>
          <a:ln w="9525">
            <a:solidFill>
              <a:schemeClr val="tx1"/>
            </a:solidFill>
            <a:round/>
            <a:headEnd/>
            <a:tailEnd/>
          </a:ln>
        </p:spPr>
        <p:txBody>
          <a:bodyPr wrap="none" anchor="ctr"/>
          <a:lstStyle/>
          <a:p>
            <a:endParaRPr lang="en-US"/>
          </a:p>
        </p:txBody>
      </p:sp>
      <p:sp>
        <p:nvSpPr>
          <p:cNvPr id="98316" name="Line 13"/>
          <p:cNvSpPr>
            <a:spLocks noChangeShapeType="1"/>
          </p:cNvSpPr>
          <p:nvPr/>
        </p:nvSpPr>
        <p:spPr bwMode="auto">
          <a:xfrm flipV="1">
            <a:off x="2590800" y="2667000"/>
            <a:ext cx="2819400" cy="1219200"/>
          </a:xfrm>
          <a:prstGeom prst="line">
            <a:avLst/>
          </a:prstGeom>
          <a:noFill/>
          <a:ln w="9525">
            <a:solidFill>
              <a:schemeClr val="tx1"/>
            </a:solidFill>
            <a:round/>
            <a:headEnd/>
            <a:tailEnd/>
          </a:ln>
        </p:spPr>
        <p:txBody>
          <a:bodyPr wrap="none" anchor="ctr"/>
          <a:lstStyle/>
          <a:p>
            <a:endParaRPr lang="en-US"/>
          </a:p>
        </p:txBody>
      </p:sp>
      <p:sp>
        <p:nvSpPr>
          <p:cNvPr id="98317" name="Line 14"/>
          <p:cNvSpPr>
            <a:spLocks noChangeShapeType="1"/>
          </p:cNvSpPr>
          <p:nvPr/>
        </p:nvSpPr>
        <p:spPr bwMode="auto">
          <a:xfrm flipV="1">
            <a:off x="2590800" y="2209800"/>
            <a:ext cx="1676400" cy="1676400"/>
          </a:xfrm>
          <a:prstGeom prst="line">
            <a:avLst/>
          </a:prstGeom>
          <a:noFill/>
          <a:ln w="9525">
            <a:solidFill>
              <a:schemeClr val="tx1"/>
            </a:solidFill>
            <a:round/>
            <a:headEnd/>
            <a:tailEnd/>
          </a:ln>
        </p:spPr>
        <p:txBody>
          <a:bodyPr wrap="none" anchor="ctr"/>
          <a:lstStyle/>
          <a:p>
            <a:endParaRPr lang="en-US"/>
          </a:p>
        </p:txBody>
      </p:sp>
      <p:sp>
        <p:nvSpPr>
          <p:cNvPr id="98318" name="Line 15"/>
          <p:cNvSpPr>
            <a:spLocks noChangeShapeType="1"/>
          </p:cNvSpPr>
          <p:nvPr/>
        </p:nvSpPr>
        <p:spPr bwMode="auto">
          <a:xfrm flipV="1">
            <a:off x="2590800" y="2743200"/>
            <a:ext cx="457200" cy="1143000"/>
          </a:xfrm>
          <a:prstGeom prst="line">
            <a:avLst/>
          </a:prstGeom>
          <a:noFill/>
          <a:ln w="9525">
            <a:solidFill>
              <a:schemeClr val="tx1"/>
            </a:solidFill>
            <a:round/>
            <a:headEnd/>
            <a:tailEnd/>
          </a:ln>
        </p:spPr>
        <p:txBody>
          <a:bodyPr wrap="none" anchor="ctr"/>
          <a:lstStyle/>
          <a:p>
            <a:endParaRPr lang="en-US"/>
          </a:p>
        </p:txBody>
      </p:sp>
      <p:sp>
        <p:nvSpPr>
          <p:cNvPr id="98319" name="Line 16"/>
          <p:cNvSpPr>
            <a:spLocks noChangeShapeType="1"/>
          </p:cNvSpPr>
          <p:nvPr/>
        </p:nvSpPr>
        <p:spPr bwMode="auto">
          <a:xfrm>
            <a:off x="2590800" y="3886200"/>
            <a:ext cx="2667000" cy="1295400"/>
          </a:xfrm>
          <a:prstGeom prst="line">
            <a:avLst/>
          </a:prstGeom>
          <a:noFill/>
          <a:ln w="9525">
            <a:solidFill>
              <a:schemeClr val="tx1"/>
            </a:solidFill>
            <a:round/>
            <a:headEnd/>
            <a:tailEnd/>
          </a:ln>
        </p:spPr>
        <p:txBody>
          <a:bodyPr wrap="none" anchor="ctr"/>
          <a:lstStyle/>
          <a:p>
            <a:endParaRPr lang="en-US"/>
          </a:p>
        </p:txBody>
      </p:sp>
      <p:sp>
        <p:nvSpPr>
          <p:cNvPr id="98320" name="Line 17"/>
          <p:cNvSpPr>
            <a:spLocks noChangeShapeType="1"/>
          </p:cNvSpPr>
          <p:nvPr/>
        </p:nvSpPr>
        <p:spPr bwMode="auto">
          <a:xfrm>
            <a:off x="2590800" y="3886200"/>
            <a:ext cx="1676400" cy="1600200"/>
          </a:xfrm>
          <a:prstGeom prst="line">
            <a:avLst/>
          </a:prstGeom>
          <a:noFill/>
          <a:ln w="9525">
            <a:solidFill>
              <a:schemeClr val="tx1"/>
            </a:solidFill>
            <a:round/>
            <a:headEnd/>
            <a:tailEnd/>
          </a:ln>
        </p:spPr>
        <p:txBody>
          <a:bodyPr wrap="none" anchor="ctr"/>
          <a:lstStyle/>
          <a:p>
            <a:endParaRPr lang="en-US"/>
          </a:p>
        </p:txBody>
      </p:sp>
      <p:sp>
        <p:nvSpPr>
          <p:cNvPr id="98321" name="Line 18"/>
          <p:cNvSpPr>
            <a:spLocks noChangeShapeType="1"/>
          </p:cNvSpPr>
          <p:nvPr/>
        </p:nvSpPr>
        <p:spPr bwMode="auto">
          <a:xfrm>
            <a:off x="2590800" y="3886200"/>
            <a:ext cx="228600" cy="1066800"/>
          </a:xfrm>
          <a:prstGeom prst="line">
            <a:avLst/>
          </a:prstGeom>
          <a:noFill/>
          <a:ln w="9525">
            <a:solidFill>
              <a:schemeClr val="tx1"/>
            </a:solidFill>
            <a:round/>
            <a:headEnd/>
            <a:tailEnd/>
          </a:ln>
        </p:spPr>
        <p:txBody>
          <a:bodyPr wrap="none" anchor="ctr"/>
          <a:lstStyle/>
          <a:p>
            <a:endParaRPr lang="en-US"/>
          </a:p>
        </p:txBody>
      </p:sp>
      <p:sp>
        <p:nvSpPr>
          <p:cNvPr id="98322" name="Line 19"/>
          <p:cNvSpPr>
            <a:spLocks noChangeShapeType="1"/>
          </p:cNvSpPr>
          <p:nvPr/>
        </p:nvSpPr>
        <p:spPr bwMode="auto">
          <a:xfrm flipH="1" flipV="1">
            <a:off x="3124200" y="2743200"/>
            <a:ext cx="2819400" cy="1143000"/>
          </a:xfrm>
          <a:prstGeom prst="line">
            <a:avLst/>
          </a:prstGeom>
          <a:noFill/>
          <a:ln w="9525">
            <a:solidFill>
              <a:schemeClr val="tx1"/>
            </a:solidFill>
            <a:round/>
            <a:headEnd/>
            <a:tailEnd/>
          </a:ln>
        </p:spPr>
        <p:txBody>
          <a:bodyPr wrap="none" anchor="ctr"/>
          <a:lstStyle/>
          <a:p>
            <a:endParaRPr lang="en-US"/>
          </a:p>
        </p:txBody>
      </p:sp>
      <p:sp>
        <p:nvSpPr>
          <p:cNvPr id="98323" name="Line 20"/>
          <p:cNvSpPr>
            <a:spLocks noChangeShapeType="1"/>
          </p:cNvSpPr>
          <p:nvPr/>
        </p:nvSpPr>
        <p:spPr bwMode="auto">
          <a:xfrm flipH="1" flipV="1">
            <a:off x="4267200" y="2209800"/>
            <a:ext cx="1676400" cy="1676400"/>
          </a:xfrm>
          <a:prstGeom prst="line">
            <a:avLst/>
          </a:prstGeom>
          <a:noFill/>
          <a:ln w="9525">
            <a:solidFill>
              <a:schemeClr val="tx1"/>
            </a:solidFill>
            <a:round/>
            <a:headEnd/>
            <a:tailEnd/>
          </a:ln>
        </p:spPr>
        <p:txBody>
          <a:bodyPr wrap="none" anchor="ctr"/>
          <a:lstStyle/>
          <a:p>
            <a:endParaRPr lang="en-US"/>
          </a:p>
        </p:txBody>
      </p:sp>
      <p:sp>
        <p:nvSpPr>
          <p:cNvPr id="98324" name="Line 21"/>
          <p:cNvSpPr>
            <a:spLocks noChangeShapeType="1"/>
          </p:cNvSpPr>
          <p:nvPr/>
        </p:nvSpPr>
        <p:spPr bwMode="auto">
          <a:xfrm flipH="1" flipV="1">
            <a:off x="5486400" y="2743200"/>
            <a:ext cx="457200" cy="1143000"/>
          </a:xfrm>
          <a:prstGeom prst="line">
            <a:avLst/>
          </a:prstGeom>
          <a:noFill/>
          <a:ln w="9525">
            <a:solidFill>
              <a:schemeClr val="tx1"/>
            </a:solidFill>
            <a:round/>
            <a:headEnd/>
            <a:tailEnd/>
          </a:ln>
        </p:spPr>
        <p:txBody>
          <a:bodyPr wrap="none" anchor="ctr"/>
          <a:lstStyle/>
          <a:p>
            <a:endParaRPr lang="en-US"/>
          </a:p>
        </p:txBody>
      </p:sp>
      <p:sp>
        <p:nvSpPr>
          <p:cNvPr id="98325" name="Line 22"/>
          <p:cNvSpPr>
            <a:spLocks noChangeShapeType="1"/>
          </p:cNvSpPr>
          <p:nvPr/>
        </p:nvSpPr>
        <p:spPr bwMode="auto">
          <a:xfrm flipH="1">
            <a:off x="2971800" y="3886200"/>
            <a:ext cx="2971800" cy="1066800"/>
          </a:xfrm>
          <a:prstGeom prst="line">
            <a:avLst/>
          </a:prstGeom>
          <a:noFill/>
          <a:ln w="9525">
            <a:solidFill>
              <a:schemeClr val="tx1"/>
            </a:solidFill>
            <a:round/>
            <a:headEnd/>
            <a:tailEnd/>
          </a:ln>
        </p:spPr>
        <p:txBody>
          <a:bodyPr wrap="none" anchor="ctr"/>
          <a:lstStyle/>
          <a:p>
            <a:endParaRPr lang="en-US"/>
          </a:p>
        </p:txBody>
      </p:sp>
      <p:sp>
        <p:nvSpPr>
          <p:cNvPr id="98326" name="Line 23"/>
          <p:cNvSpPr>
            <a:spLocks noChangeShapeType="1"/>
          </p:cNvSpPr>
          <p:nvPr/>
        </p:nvSpPr>
        <p:spPr bwMode="auto">
          <a:xfrm flipH="1">
            <a:off x="4267200" y="3886200"/>
            <a:ext cx="1676400" cy="1600200"/>
          </a:xfrm>
          <a:prstGeom prst="line">
            <a:avLst/>
          </a:prstGeom>
          <a:noFill/>
          <a:ln w="9525">
            <a:solidFill>
              <a:schemeClr val="tx1"/>
            </a:solidFill>
            <a:round/>
            <a:headEnd/>
            <a:tailEnd/>
          </a:ln>
        </p:spPr>
        <p:txBody>
          <a:bodyPr wrap="none" anchor="ctr"/>
          <a:lstStyle/>
          <a:p>
            <a:endParaRPr lang="en-US"/>
          </a:p>
        </p:txBody>
      </p:sp>
      <p:sp>
        <p:nvSpPr>
          <p:cNvPr id="98327" name="Line 24"/>
          <p:cNvSpPr>
            <a:spLocks noChangeShapeType="1"/>
          </p:cNvSpPr>
          <p:nvPr/>
        </p:nvSpPr>
        <p:spPr bwMode="auto">
          <a:xfrm flipH="1">
            <a:off x="5410200" y="3886200"/>
            <a:ext cx="533400" cy="1219200"/>
          </a:xfrm>
          <a:prstGeom prst="line">
            <a:avLst/>
          </a:prstGeom>
          <a:noFill/>
          <a:ln w="9525">
            <a:solidFill>
              <a:schemeClr val="tx1"/>
            </a:solidFill>
            <a:round/>
            <a:headEnd/>
            <a:tailEnd/>
          </a:ln>
        </p:spPr>
        <p:txBody>
          <a:bodyPr wrap="none" anchor="ctr"/>
          <a:lstStyle/>
          <a:p>
            <a:endParaRPr lang="en-US"/>
          </a:p>
        </p:txBody>
      </p:sp>
      <p:sp>
        <p:nvSpPr>
          <p:cNvPr id="98328" name="Line 25"/>
          <p:cNvSpPr>
            <a:spLocks noChangeShapeType="1"/>
          </p:cNvSpPr>
          <p:nvPr/>
        </p:nvSpPr>
        <p:spPr bwMode="auto">
          <a:xfrm flipV="1">
            <a:off x="3124200" y="2209800"/>
            <a:ext cx="1143000" cy="533400"/>
          </a:xfrm>
          <a:prstGeom prst="line">
            <a:avLst/>
          </a:prstGeom>
          <a:noFill/>
          <a:ln w="9525">
            <a:solidFill>
              <a:schemeClr val="tx1"/>
            </a:solidFill>
            <a:round/>
            <a:headEnd/>
            <a:tailEnd/>
          </a:ln>
        </p:spPr>
        <p:txBody>
          <a:bodyPr wrap="none" anchor="ctr"/>
          <a:lstStyle/>
          <a:p>
            <a:endParaRPr lang="en-US"/>
          </a:p>
        </p:txBody>
      </p:sp>
      <p:sp>
        <p:nvSpPr>
          <p:cNvPr id="98329" name="Line 26"/>
          <p:cNvSpPr>
            <a:spLocks noChangeShapeType="1"/>
          </p:cNvSpPr>
          <p:nvPr/>
        </p:nvSpPr>
        <p:spPr bwMode="auto">
          <a:xfrm flipV="1">
            <a:off x="3124200" y="2667000"/>
            <a:ext cx="2362200" cy="76200"/>
          </a:xfrm>
          <a:prstGeom prst="line">
            <a:avLst/>
          </a:prstGeom>
          <a:noFill/>
          <a:ln w="9525">
            <a:solidFill>
              <a:schemeClr val="tx1"/>
            </a:solidFill>
            <a:round/>
            <a:headEnd/>
            <a:tailEnd/>
          </a:ln>
        </p:spPr>
        <p:txBody>
          <a:bodyPr wrap="none" anchor="ctr"/>
          <a:lstStyle/>
          <a:p>
            <a:endParaRPr lang="en-US"/>
          </a:p>
        </p:txBody>
      </p:sp>
      <p:sp>
        <p:nvSpPr>
          <p:cNvPr id="98330" name="Line 27"/>
          <p:cNvSpPr>
            <a:spLocks noChangeShapeType="1"/>
          </p:cNvSpPr>
          <p:nvPr/>
        </p:nvSpPr>
        <p:spPr bwMode="auto">
          <a:xfrm>
            <a:off x="3124200" y="2819400"/>
            <a:ext cx="2209800" cy="2286000"/>
          </a:xfrm>
          <a:prstGeom prst="line">
            <a:avLst/>
          </a:prstGeom>
          <a:noFill/>
          <a:ln w="9525">
            <a:solidFill>
              <a:schemeClr val="tx1"/>
            </a:solidFill>
            <a:round/>
            <a:headEnd/>
            <a:tailEnd/>
          </a:ln>
        </p:spPr>
        <p:txBody>
          <a:bodyPr wrap="none" anchor="ctr"/>
          <a:lstStyle/>
          <a:p>
            <a:endParaRPr lang="en-US"/>
          </a:p>
        </p:txBody>
      </p:sp>
      <p:sp>
        <p:nvSpPr>
          <p:cNvPr id="98331" name="Line 28"/>
          <p:cNvSpPr>
            <a:spLocks noChangeShapeType="1"/>
          </p:cNvSpPr>
          <p:nvPr/>
        </p:nvSpPr>
        <p:spPr bwMode="auto">
          <a:xfrm>
            <a:off x="3124200" y="2819400"/>
            <a:ext cx="1143000" cy="2667000"/>
          </a:xfrm>
          <a:prstGeom prst="line">
            <a:avLst/>
          </a:prstGeom>
          <a:noFill/>
          <a:ln w="9525">
            <a:solidFill>
              <a:schemeClr val="tx1"/>
            </a:solidFill>
            <a:round/>
            <a:headEnd/>
            <a:tailEnd/>
          </a:ln>
        </p:spPr>
        <p:txBody>
          <a:bodyPr wrap="none" anchor="ctr"/>
          <a:lstStyle/>
          <a:p>
            <a:endParaRPr lang="en-US"/>
          </a:p>
        </p:txBody>
      </p:sp>
      <p:sp>
        <p:nvSpPr>
          <p:cNvPr id="98332" name="Line 29"/>
          <p:cNvSpPr>
            <a:spLocks noChangeShapeType="1"/>
          </p:cNvSpPr>
          <p:nvPr/>
        </p:nvSpPr>
        <p:spPr bwMode="auto">
          <a:xfrm flipH="1">
            <a:off x="2895600" y="2819400"/>
            <a:ext cx="228600" cy="2133600"/>
          </a:xfrm>
          <a:prstGeom prst="line">
            <a:avLst/>
          </a:prstGeom>
          <a:noFill/>
          <a:ln w="9525">
            <a:solidFill>
              <a:schemeClr val="tx1"/>
            </a:solidFill>
            <a:round/>
            <a:headEnd/>
            <a:tailEnd/>
          </a:ln>
        </p:spPr>
        <p:txBody>
          <a:bodyPr wrap="none" anchor="ctr"/>
          <a:lstStyle/>
          <a:p>
            <a:endParaRPr lang="en-US"/>
          </a:p>
        </p:txBody>
      </p:sp>
      <p:sp>
        <p:nvSpPr>
          <p:cNvPr id="98333" name="Line 30"/>
          <p:cNvSpPr>
            <a:spLocks noChangeShapeType="1"/>
          </p:cNvSpPr>
          <p:nvPr/>
        </p:nvSpPr>
        <p:spPr bwMode="auto">
          <a:xfrm flipH="1">
            <a:off x="2895600" y="2209800"/>
            <a:ext cx="1371600" cy="2743200"/>
          </a:xfrm>
          <a:prstGeom prst="line">
            <a:avLst/>
          </a:prstGeom>
          <a:noFill/>
          <a:ln w="9525">
            <a:solidFill>
              <a:schemeClr val="tx1"/>
            </a:solidFill>
            <a:round/>
            <a:headEnd/>
            <a:tailEnd/>
          </a:ln>
        </p:spPr>
        <p:txBody>
          <a:bodyPr wrap="none" anchor="ctr"/>
          <a:lstStyle/>
          <a:p>
            <a:endParaRPr lang="en-US"/>
          </a:p>
        </p:txBody>
      </p:sp>
      <p:sp>
        <p:nvSpPr>
          <p:cNvPr id="98334" name="Line 31"/>
          <p:cNvSpPr>
            <a:spLocks noChangeShapeType="1"/>
          </p:cNvSpPr>
          <p:nvPr/>
        </p:nvSpPr>
        <p:spPr bwMode="auto">
          <a:xfrm>
            <a:off x="4267200" y="2209800"/>
            <a:ext cx="0" cy="3200400"/>
          </a:xfrm>
          <a:prstGeom prst="line">
            <a:avLst/>
          </a:prstGeom>
          <a:noFill/>
          <a:ln w="9525">
            <a:solidFill>
              <a:schemeClr val="tx1"/>
            </a:solidFill>
            <a:round/>
            <a:headEnd/>
            <a:tailEnd/>
          </a:ln>
        </p:spPr>
        <p:txBody>
          <a:bodyPr wrap="none" anchor="ctr"/>
          <a:lstStyle/>
          <a:p>
            <a:endParaRPr lang="en-US"/>
          </a:p>
        </p:txBody>
      </p:sp>
      <p:sp>
        <p:nvSpPr>
          <p:cNvPr id="98335" name="Line 32"/>
          <p:cNvSpPr>
            <a:spLocks noChangeShapeType="1"/>
          </p:cNvSpPr>
          <p:nvPr/>
        </p:nvSpPr>
        <p:spPr bwMode="auto">
          <a:xfrm>
            <a:off x="4267200" y="2209800"/>
            <a:ext cx="1143000" cy="2895600"/>
          </a:xfrm>
          <a:prstGeom prst="line">
            <a:avLst/>
          </a:prstGeom>
          <a:noFill/>
          <a:ln w="9525">
            <a:solidFill>
              <a:schemeClr val="tx1"/>
            </a:solidFill>
            <a:round/>
            <a:headEnd/>
            <a:tailEnd/>
          </a:ln>
        </p:spPr>
        <p:txBody>
          <a:bodyPr wrap="none" anchor="ctr"/>
          <a:lstStyle/>
          <a:p>
            <a:endParaRPr lang="en-US"/>
          </a:p>
        </p:txBody>
      </p:sp>
      <p:sp>
        <p:nvSpPr>
          <p:cNvPr id="98336" name="Line 33"/>
          <p:cNvSpPr>
            <a:spLocks noChangeShapeType="1"/>
          </p:cNvSpPr>
          <p:nvPr/>
        </p:nvSpPr>
        <p:spPr bwMode="auto">
          <a:xfrm>
            <a:off x="4267200" y="2209800"/>
            <a:ext cx="1143000" cy="457200"/>
          </a:xfrm>
          <a:prstGeom prst="line">
            <a:avLst/>
          </a:prstGeom>
          <a:noFill/>
          <a:ln w="9525">
            <a:solidFill>
              <a:schemeClr val="tx1"/>
            </a:solidFill>
            <a:round/>
            <a:headEnd/>
            <a:tailEnd/>
          </a:ln>
        </p:spPr>
        <p:txBody>
          <a:bodyPr wrap="none" anchor="ctr"/>
          <a:lstStyle/>
          <a:p>
            <a:endParaRPr lang="en-US"/>
          </a:p>
        </p:txBody>
      </p:sp>
      <p:sp>
        <p:nvSpPr>
          <p:cNvPr id="98337" name="Line 34"/>
          <p:cNvSpPr>
            <a:spLocks noChangeShapeType="1"/>
          </p:cNvSpPr>
          <p:nvPr/>
        </p:nvSpPr>
        <p:spPr bwMode="auto">
          <a:xfrm flipH="1">
            <a:off x="2895600" y="2667000"/>
            <a:ext cx="2514600" cy="2286000"/>
          </a:xfrm>
          <a:prstGeom prst="line">
            <a:avLst/>
          </a:prstGeom>
          <a:noFill/>
          <a:ln w="9525">
            <a:solidFill>
              <a:schemeClr val="tx1"/>
            </a:solidFill>
            <a:round/>
            <a:headEnd/>
            <a:tailEnd/>
          </a:ln>
        </p:spPr>
        <p:txBody>
          <a:bodyPr wrap="none" anchor="ctr"/>
          <a:lstStyle/>
          <a:p>
            <a:endParaRPr lang="en-US"/>
          </a:p>
        </p:txBody>
      </p:sp>
      <p:sp>
        <p:nvSpPr>
          <p:cNvPr id="98338" name="Line 35"/>
          <p:cNvSpPr>
            <a:spLocks noChangeShapeType="1"/>
          </p:cNvSpPr>
          <p:nvPr/>
        </p:nvSpPr>
        <p:spPr bwMode="auto">
          <a:xfrm flipH="1">
            <a:off x="4267200" y="2667000"/>
            <a:ext cx="1143000" cy="2819400"/>
          </a:xfrm>
          <a:prstGeom prst="line">
            <a:avLst/>
          </a:prstGeom>
          <a:noFill/>
          <a:ln w="9525">
            <a:solidFill>
              <a:schemeClr val="tx1"/>
            </a:solidFill>
            <a:round/>
            <a:headEnd/>
            <a:tailEnd/>
          </a:ln>
        </p:spPr>
        <p:txBody>
          <a:bodyPr wrap="none" anchor="ctr"/>
          <a:lstStyle/>
          <a:p>
            <a:endParaRPr lang="en-US"/>
          </a:p>
        </p:txBody>
      </p:sp>
      <p:sp>
        <p:nvSpPr>
          <p:cNvPr id="98339" name="Line 36"/>
          <p:cNvSpPr>
            <a:spLocks noChangeShapeType="1"/>
          </p:cNvSpPr>
          <p:nvPr/>
        </p:nvSpPr>
        <p:spPr bwMode="auto">
          <a:xfrm>
            <a:off x="5410200" y="2667000"/>
            <a:ext cx="0" cy="2362200"/>
          </a:xfrm>
          <a:prstGeom prst="line">
            <a:avLst/>
          </a:prstGeom>
          <a:noFill/>
          <a:ln w="9525">
            <a:solidFill>
              <a:schemeClr val="tx1"/>
            </a:solidFill>
            <a:round/>
            <a:headEnd/>
            <a:tailEnd/>
          </a:ln>
        </p:spPr>
        <p:txBody>
          <a:bodyPr wrap="none" anchor="ctr"/>
          <a:lstStyle/>
          <a:p>
            <a:endParaRPr lang="en-US"/>
          </a:p>
        </p:txBody>
      </p:sp>
      <p:sp>
        <p:nvSpPr>
          <p:cNvPr id="98340" name="Line 37"/>
          <p:cNvSpPr>
            <a:spLocks noChangeShapeType="1"/>
          </p:cNvSpPr>
          <p:nvPr/>
        </p:nvSpPr>
        <p:spPr bwMode="auto">
          <a:xfrm flipV="1">
            <a:off x="4267200" y="5181600"/>
            <a:ext cx="1066800" cy="304800"/>
          </a:xfrm>
          <a:prstGeom prst="line">
            <a:avLst/>
          </a:prstGeom>
          <a:noFill/>
          <a:ln w="9525">
            <a:solidFill>
              <a:schemeClr val="tx1"/>
            </a:solidFill>
            <a:round/>
            <a:headEnd/>
            <a:tailEnd/>
          </a:ln>
        </p:spPr>
        <p:txBody>
          <a:bodyPr wrap="none" anchor="ctr"/>
          <a:lstStyle/>
          <a:p>
            <a:endParaRPr lang="en-US"/>
          </a:p>
        </p:txBody>
      </p:sp>
      <p:sp>
        <p:nvSpPr>
          <p:cNvPr id="98341" name="Line 38"/>
          <p:cNvSpPr>
            <a:spLocks noChangeShapeType="1"/>
          </p:cNvSpPr>
          <p:nvPr/>
        </p:nvSpPr>
        <p:spPr bwMode="auto">
          <a:xfrm flipH="1" flipV="1">
            <a:off x="2971800" y="4953000"/>
            <a:ext cx="1295400" cy="533400"/>
          </a:xfrm>
          <a:prstGeom prst="line">
            <a:avLst/>
          </a:prstGeom>
          <a:noFill/>
          <a:ln w="9525">
            <a:solidFill>
              <a:schemeClr val="tx1"/>
            </a:solidFill>
            <a:round/>
            <a:headEnd/>
            <a:tailEnd/>
          </a:ln>
        </p:spPr>
        <p:txBody>
          <a:bodyPr wrap="none" anchor="ctr"/>
          <a:lstStyle/>
          <a:p>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9217" name="Picture 1"/>
          <p:cNvPicPr>
            <a:picLocks noChangeAspect="1" noChangeArrowheads="1"/>
          </p:cNvPicPr>
          <p:nvPr/>
        </p:nvPicPr>
        <p:blipFill>
          <a:blip r:embed="rId2" cstate="print"/>
          <a:srcRect/>
          <a:stretch>
            <a:fillRect/>
          </a:stretch>
        </p:blipFill>
        <p:spPr bwMode="auto">
          <a:xfrm>
            <a:off x="0" y="0"/>
            <a:ext cx="4704570" cy="3657599"/>
          </a:xfrm>
          <a:prstGeom prst="rect">
            <a:avLst/>
          </a:prstGeom>
          <a:noFill/>
          <a:ln w="9525">
            <a:noFill/>
            <a:miter lim="800000"/>
            <a:headEnd/>
            <a:tailEnd/>
          </a:ln>
        </p:spPr>
      </p:pic>
      <p:pic>
        <p:nvPicPr>
          <p:cNvPr id="687105" name="Picture 1"/>
          <p:cNvPicPr>
            <a:picLocks noChangeAspect="1" noChangeArrowheads="1"/>
          </p:cNvPicPr>
          <p:nvPr/>
        </p:nvPicPr>
        <p:blipFill>
          <a:blip r:embed="rId3" cstate="print"/>
          <a:srcRect/>
          <a:stretch>
            <a:fillRect/>
          </a:stretch>
        </p:blipFill>
        <p:spPr bwMode="auto">
          <a:xfrm>
            <a:off x="4662488" y="2486991"/>
            <a:ext cx="4481512" cy="4371009"/>
          </a:xfrm>
          <a:prstGeom prst="rect">
            <a:avLst/>
          </a:prstGeom>
          <a:noFill/>
          <a:ln w="9525">
            <a:noFill/>
            <a:miter lim="800000"/>
            <a:headEnd/>
            <a:tailEnd/>
          </a:ln>
        </p:spPr>
      </p:pic>
      <p:sp>
        <p:nvSpPr>
          <p:cNvPr id="6" name="TextBox 5"/>
          <p:cNvSpPr txBox="1"/>
          <p:nvPr/>
        </p:nvSpPr>
        <p:spPr>
          <a:xfrm>
            <a:off x="4724400" y="838200"/>
            <a:ext cx="4419600" cy="830997"/>
          </a:xfrm>
          <a:prstGeom prst="rect">
            <a:avLst/>
          </a:prstGeom>
          <a:noFill/>
        </p:spPr>
        <p:txBody>
          <a:bodyPr wrap="square" rtlCol="0">
            <a:spAutoFit/>
          </a:bodyPr>
          <a:lstStyle/>
          <a:p>
            <a:r>
              <a:rPr lang="en-US" sz="2400" b="1" dirty="0">
                <a:solidFill>
                  <a:srgbClr val="FF0000"/>
                </a:solidFill>
              </a:rPr>
              <a:t>WEIGHT MATRIX FOR  storing first  vector :   0 1 1 0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9217"/>
                                        </p:tgtEl>
                                        <p:attrNameLst>
                                          <p:attrName>style.visibility</p:attrName>
                                        </p:attrNameLst>
                                      </p:cBhvr>
                                      <p:to>
                                        <p:strVal val="visible"/>
                                      </p:to>
                                    </p:set>
                                    <p:anim calcmode="lin" valueType="num">
                                      <p:cBhvr additive="base">
                                        <p:cTn id="7" dur="500" fill="hold"/>
                                        <p:tgtEl>
                                          <p:spTgt spid="649217"/>
                                        </p:tgtEl>
                                        <p:attrNameLst>
                                          <p:attrName>ppt_x</p:attrName>
                                        </p:attrNameLst>
                                      </p:cBhvr>
                                      <p:tavLst>
                                        <p:tav tm="0">
                                          <p:val>
                                            <p:strVal val="#ppt_x"/>
                                          </p:val>
                                        </p:tav>
                                        <p:tav tm="100000">
                                          <p:val>
                                            <p:strVal val="#ppt_x"/>
                                          </p:val>
                                        </p:tav>
                                      </p:tavLst>
                                    </p:anim>
                                    <p:anim calcmode="lin" valueType="num">
                                      <p:cBhvr additive="base">
                                        <p:cTn id="8" dur="500" fill="hold"/>
                                        <p:tgtEl>
                                          <p:spTgt spid="649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372600" cy="523220"/>
          </a:xfrm>
          <a:prstGeom prst="rect">
            <a:avLst/>
          </a:prstGeom>
          <a:noFill/>
        </p:spPr>
        <p:txBody>
          <a:bodyPr wrap="square" rtlCol="0">
            <a:spAutoFit/>
          </a:bodyPr>
          <a:lstStyle/>
          <a:p>
            <a:r>
              <a:rPr lang="en-US" sz="2800" dirty="0"/>
              <a:t>Repeat for </a:t>
            </a:r>
            <a:r>
              <a:rPr lang="en-US" sz="2800" dirty="0">
                <a:solidFill>
                  <a:srgbClr val="FF0000"/>
                </a:solidFill>
              </a:rPr>
              <a:t>second pattern </a:t>
            </a:r>
            <a:r>
              <a:rPr lang="en-US" sz="2800" dirty="0"/>
              <a:t>and then add two weight matrices</a:t>
            </a:r>
          </a:p>
        </p:txBody>
      </p:sp>
      <p:graphicFrame>
        <p:nvGraphicFramePr>
          <p:cNvPr id="5" name="Table 4"/>
          <p:cNvGraphicFramePr>
            <a:graphicFrameLocks noGrp="1"/>
          </p:cNvGraphicFramePr>
          <p:nvPr/>
        </p:nvGraphicFramePr>
        <p:xfrm>
          <a:off x="0" y="2057400"/>
          <a:ext cx="9144000" cy="3674932"/>
        </p:xfrm>
        <a:graphic>
          <a:graphicData uri="http://schemas.openxmlformats.org/drawingml/2006/table">
            <a:tbl>
              <a:tblPr/>
              <a:tblGrid>
                <a:gridCol w="1002764">
                  <a:extLst>
                    <a:ext uri="{9D8B030D-6E8A-4147-A177-3AD203B41FA5}">
                      <a16:colId xmlns:a16="http://schemas.microsoft.com/office/drawing/2014/main" val="20000"/>
                    </a:ext>
                  </a:extLst>
                </a:gridCol>
                <a:gridCol w="8141236">
                  <a:extLst>
                    <a:ext uri="{9D8B030D-6E8A-4147-A177-3AD203B41FA5}">
                      <a16:colId xmlns:a16="http://schemas.microsoft.com/office/drawing/2014/main" val="20001"/>
                    </a:ext>
                  </a:extLst>
                </a:gridCol>
              </a:tblGrid>
              <a:tr h="3674932">
                <a:tc>
                  <a:txBody>
                    <a:bodyPr/>
                    <a:lstStyle/>
                    <a:p>
                      <a:endParaRPr lang="en-US" sz="900" dirty="0"/>
                    </a:p>
                  </a:txBody>
                  <a:tcPr marL="47812" marR="47812" marT="23906" marB="23906" anchor="ctr">
                    <a:lnL>
                      <a:noFill/>
                    </a:lnL>
                    <a:lnR>
                      <a:noFill/>
                    </a:lnR>
                    <a:lnT>
                      <a:noFill/>
                    </a:lnT>
                    <a:lnB>
                      <a:noFill/>
                    </a:lnB>
                  </a:tcPr>
                </a:tc>
                <a:tc>
                  <a:txBody>
                    <a:bodyPr/>
                    <a:lstStyle/>
                    <a:p>
                      <a:r>
                        <a:rPr lang="pl-PL" sz="2000" b="1" dirty="0"/>
                        <a:t>W</a:t>
                      </a:r>
                      <a:r>
                        <a:rPr lang="pl-PL" sz="2000" b="1" baseline="-25000" dirty="0"/>
                        <a:t>12</a:t>
                      </a:r>
                      <a:r>
                        <a:rPr lang="pl-PL" sz="2000" b="1" dirty="0"/>
                        <a:t> = (2V</a:t>
                      </a:r>
                      <a:r>
                        <a:rPr lang="pl-PL" sz="2000" b="1" baseline="-25000" dirty="0"/>
                        <a:t>1</a:t>
                      </a:r>
                      <a:r>
                        <a:rPr lang="pl-PL" sz="2000" b="1" dirty="0"/>
                        <a:t> - 1)(2V</a:t>
                      </a:r>
                      <a:r>
                        <a:rPr lang="pl-PL" sz="2000" b="1" baseline="-25000" dirty="0"/>
                        <a:t>2</a:t>
                      </a:r>
                      <a:r>
                        <a:rPr lang="pl-PL" sz="2000" b="1" dirty="0"/>
                        <a:t> - 1) = (</a:t>
                      </a:r>
                      <a:r>
                        <a:rPr lang="en-US" sz="2000" b="1" dirty="0"/>
                        <a:t>2</a:t>
                      </a:r>
                      <a:r>
                        <a:rPr lang="pl-PL" sz="2000" b="1" dirty="0"/>
                        <a:t> - 1)(</a:t>
                      </a:r>
                      <a:r>
                        <a:rPr lang="en-US" sz="2000" b="1" dirty="0"/>
                        <a:t>0</a:t>
                      </a:r>
                      <a:r>
                        <a:rPr lang="pl-PL" sz="2000" b="1" dirty="0"/>
                        <a:t> - 1) = (1)(</a:t>
                      </a:r>
                      <a:r>
                        <a:rPr lang="en-US" sz="2000" b="1" dirty="0"/>
                        <a:t>-</a:t>
                      </a:r>
                      <a:r>
                        <a:rPr lang="pl-PL" sz="2000" b="1" dirty="0"/>
                        <a:t>1) = -1</a:t>
                      </a:r>
                      <a:br>
                        <a:rPr lang="pl-PL" sz="2000" b="1" dirty="0"/>
                      </a:br>
                      <a:r>
                        <a:rPr lang="pl-PL" sz="2000" b="1" dirty="0"/>
                        <a:t>W</a:t>
                      </a:r>
                      <a:r>
                        <a:rPr lang="pl-PL" sz="2000" b="1" baseline="-25000" dirty="0"/>
                        <a:t>13</a:t>
                      </a:r>
                      <a:r>
                        <a:rPr lang="pl-PL" sz="2000" b="1" dirty="0"/>
                        <a:t> = (2V</a:t>
                      </a:r>
                      <a:r>
                        <a:rPr lang="pl-PL" sz="2000" b="1" baseline="-25000" dirty="0"/>
                        <a:t>1</a:t>
                      </a:r>
                      <a:r>
                        <a:rPr lang="pl-PL" sz="2000" b="1" dirty="0"/>
                        <a:t> - 1)(2V</a:t>
                      </a:r>
                      <a:r>
                        <a:rPr lang="pl-PL" sz="2000" b="1" baseline="-25000" dirty="0"/>
                        <a:t>3</a:t>
                      </a:r>
                      <a:r>
                        <a:rPr lang="pl-PL" sz="2000" b="1" dirty="0"/>
                        <a:t> - 1) = (</a:t>
                      </a:r>
                      <a:r>
                        <a:rPr lang="en-US" sz="2000" b="1" dirty="0"/>
                        <a:t>2</a:t>
                      </a:r>
                      <a:r>
                        <a:rPr lang="pl-PL" sz="2000" b="1" dirty="0"/>
                        <a:t> - 1)(2 - 1) = (1)(1) = 1</a:t>
                      </a:r>
                      <a:br>
                        <a:rPr lang="pl-PL" sz="2000" b="1" dirty="0"/>
                      </a:br>
                      <a:r>
                        <a:rPr lang="pl-PL" sz="2000" b="1" dirty="0"/>
                        <a:t>W</a:t>
                      </a:r>
                      <a:r>
                        <a:rPr lang="pl-PL" sz="2000" b="1" baseline="-25000" dirty="0"/>
                        <a:t>14</a:t>
                      </a:r>
                      <a:r>
                        <a:rPr lang="pl-PL" sz="2000" b="1" dirty="0"/>
                        <a:t> = (2V</a:t>
                      </a:r>
                      <a:r>
                        <a:rPr lang="pl-PL" sz="2000" b="1" baseline="-25000" dirty="0"/>
                        <a:t>1</a:t>
                      </a:r>
                      <a:r>
                        <a:rPr lang="pl-PL" sz="2000" b="1" dirty="0"/>
                        <a:t> - 1)(2V</a:t>
                      </a:r>
                      <a:r>
                        <a:rPr lang="pl-PL" sz="2000" b="1" baseline="-25000" dirty="0"/>
                        <a:t>4</a:t>
                      </a:r>
                      <a:r>
                        <a:rPr lang="pl-PL" sz="2000" b="1" dirty="0"/>
                        <a:t> - 1) = (</a:t>
                      </a:r>
                      <a:r>
                        <a:rPr lang="en-US" sz="2000" b="1" dirty="0"/>
                        <a:t>2</a:t>
                      </a:r>
                      <a:r>
                        <a:rPr lang="pl-PL" sz="2000" b="1" dirty="0"/>
                        <a:t> - 1)(0 - 1) = (1)(-1) = </a:t>
                      </a:r>
                      <a:r>
                        <a:rPr lang="en-US" sz="2000" b="1" dirty="0"/>
                        <a:t>-</a:t>
                      </a:r>
                      <a:r>
                        <a:rPr lang="pl-PL" sz="2000" b="1" dirty="0"/>
                        <a:t>1</a:t>
                      </a:r>
                      <a:br>
                        <a:rPr lang="pl-PL" sz="2000" b="1" dirty="0"/>
                      </a:br>
                      <a:r>
                        <a:rPr lang="pl-PL" sz="2000" b="1" dirty="0"/>
                        <a:t>W</a:t>
                      </a:r>
                      <a:r>
                        <a:rPr lang="pl-PL" sz="2000" b="1" baseline="-25000" dirty="0"/>
                        <a:t>15</a:t>
                      </a:r>
                      <a:r>
                        <a:rPr lang="pl-PL" sz="2000" b="1" dirty="0"/>
                        <a:t> = (2V</a:t>
                      </a:r>
                      <a:r>
                        <a:rPr lang="pl-PL" sz="2000" b="1" baseline="-25000" dirty="0"/>
                        <a:t>1</a:t>
                      </a:r>
                      <a:r>
                        <a:rPr lang="pl-PL" sz="2000" b="1" dirty="0"/>
                        <a:t> - 1)(2V</a:t>
                      </a:r>
                      <a:r>
                        <a:rPr lang="pl-PL" sz="2000" b="1" baseline="-25000" dirty="0"/>
                        <a:t>5</a:t>
                      </a:r>
                      <a:r>
                        <a:rPr lang="pl-PL" sz="2000" b="1" dirty="0"/>
                        <a:t> - 1) = (</a:t>
                      </a:r>
                      <a:r>
                        <a:rPr lang="en-US" sz="2000" b="1" dirty="0"/>
                        <a:t>2</a:t>
                      </a:r>
                      <a:r>
                        <a:rPr lang="pl-PL" sz="2000" b="1" dirty="0"/>
                        <a:t> - 1)(2 - 1) = (1)(1) = 1</a:t>
                      </a:r>
                      <a:br>
                        <a:rPr lang="pl-PL" sz="2000" b="1" dirty="0"/>
                      </a:br>
                      <a:r>
                        <a:rPr lang="pl-PL" sz="2000" b="1" dirty="0"/>
                        <a:t>W</a:t>
                      </a:r>
                      <a:r>
                        <a:rPr lang="pl-PL" sz="2000" b="1" baseline="-25000" dirty="0"/>
                        <a:t>23</a:t>
                      </a:r>
                      <a:r>
                        <a:rPr lang="pl-PL" sz="2000" b="1" dirty="0"/>
                        <a:t> = (2V</a:t>
                      </a:r>
                      <a:r>
                        <a:rPr lang="pl-PL" sz="2000" b="1" baseline="-25000" dirty="0"/>
                        <a:t>2</a:t>
                      </a:r>
                      <a:r>
                        <a:rPr lang="pl-PL" sz="2000" b="1" dirty="0"/>
                        <a:t> - 1)(2V</a:t>
                      </a:r>
                      <a:r>
                        <a:rPr lang="pl-PL" sz="2000" b="1" baseline="-25000" dirty="0"/>
                        <a:t>3</a:t>
                      </a:r>
                      <a:r>
                        <a:rPr lang="pl-PL" sz="2000" b="1" dirty="0"/>
                        <a:t> - 1) = (</a:t>
                      </a:r>
                      <a:r>
                        <a:rPr lang="en-US" sz="2000" b="1" dirty="0"/>
                        <a:t>0</a:t>
                      </a:r>
                      <a:r>
                        <a:rPr lang="pl-PL" sz="2000" b="1" dirty="0"/>
                        <a:t> - 1)(2 - 1) = (</a:t>
                      </a:r>
                      <a:r>
                        <a:rPr lang="en-US" sz="2000" b="1" dirty="0"/>
                        <a:t>-</a:t>
                      </a:r>
                      <a:r>
                        <a:rPr lang="pl-PL" sz="2000" b="1" dirty="0"/>
                        <a:t>1)(1) = </a:t>
                      </a:r>
                      <a:r>
                        <a:rPr lang="en-US" sz="2000" b="1" dirty="0"/>
                        <a:t>-</a:t>
                      </a:r>
                      <a:r>
                        <a:rPr lang="pl-PL" sz="2000" b="1" dirty="0"/>
                        <a:t>1</a:t>
                      </a:r>
                      <a:br>
                        <a:rPr lang="pl-PL" sz="2000" b="1" dirty="0"/>
                      </a:br>
                      <a:r>
                        <a:rPr lang="pl-PL" sz="2000" b="1" dirty="0"/>
                        <a:t>W</a:t>
                      </a:r>
                      <a:r>
                        <a:rPr lang="pl-PL" sz="2000" b="1" baseline="-25000" dirty="0"/>
                        <a:t>24</a:t>
                      </a:r>
                      <a:r>
                        <a:rPr lang="pl-PL" sz="2000" b="1" dirty="0"/>
                        <a:t> = (2V</a:t>
                      </a:r>
                      <a:r>
                        <a:rPr lang="pl-PL" sz="2000" b="1" baseline="-25000" dirty="0"/>
                        <a:t>2</a:t>
                      </a:r>
                      <a:r>
                        <a:rPr lang="pl-PL" sz="2000" b="1" dirty="0"/>
                        <a:t> - 1)(2V</a:t>
                      </a:r>
                      <a:r>
                        <a:rPr lang="pl-PL" sz="2000" b="1" baseline="-25000" dirty="0"/>
                        <a:t>4</a:t>
                      </a:r>
                      <a:r>
                        <a:rPr lang="pl-PL" sz="2000" b="1" dirty="0"/>
                        <a:t> - 1) = (</a:t>
                      </a:r>
                      <a:r>
                        <a:rPr lang="en-US" sz="2000" b="1" dirty="0"/>
                        <a:t>0</a:t>
                      </a:r>
                      <a:r>
                        <a:rPr lang="pl-PL" sz="2000" b="1" dirty="0"/>
                        <a:t> - 1)(0 - 1) = (</a:t>
                      </a:r>
                      <a:r>
                        <a:rPr lang="en-US" sz="2000" b="1" dirty="0"/>
                        <a:t>-</a:t>
                      </a:r>
                      <a:r>
                        <a:rPr lang="pl-PL" sz="2000" b="1" dirty="0"/>
                        <a:t>1)(-1) = 1</a:t>
                      </a:r>
                      <a:br>
                        <a:rPr lang="pl-PL" sz="2000" b="1" dirty="0"/>
                      </a:br>
                      <a:r>
                        <a:rPr lang="pl-PL" sz="2000" b="1" dirty="0"/>
                        <a:t>W</a:t>
                      </a:r>
                      <a:r>
                        <a:rPr lang="pl-PL" sz="2000" b="1" baseline="-25000" dirty="0"/>
                        <a:t>25</a:t>
                      </a:r>
                      <a:r>
                        <a:rPr lang="pl-PL" sz="2000" b="1" dirty="0"/>
                        <a:t> = (2V</a:t>
                      </a:r>
                      <a:r>
                        <a:rPr lang="pl-PL" sz="2000" b="1" baseline="-25000" dirty="0"/>
                        <a:t>2</a:t>
                      </a:r>
                      <a:r>
                        <a:rPr lang="pl-PL" sz="2000" b="1" dirty="0"/>
                        <a:t> - 1)(2V</a:t>
                      </a:r>
                      <a:r>
                        <a:rPr lang="pl-PL" sz="2000" b="1" baseline="-25000" dirty="0"/>
                        <a:t>5</a:t>
                      </a:r>
                      <a:r>
                        <a:rPr lang="pl-PL" sz="2000" b="1" dirty="0"/>
                        <a:t> - 1) = (</a:t>
                      </a:r>
                      <a:r>
                        <a:rPr lang="en-US" sz="2000" b="1" dirty="0"/>
                        <a:t>0</a:t>
                      </a:r>
                      <a:r>
                        <a:rPr lang="pl-PL" sz="2000" b="1" dirty="0"/>
                        <a:t> - 1)(2 - 1) = (</a:t>
                      </a:r>
                      <a:r>
                        <a:rPr lang="en-US" sz="2000" b="1" dirty="0"/>
                        <a:t>-</a:t>
                      </a:r>
                      <a:r>
                        <a:rPr lang="pl-PL" sz="2000" b="1" dirty="0"/>
                        <a:t>1)(1) = </a:t>
                      </a:r>
                      <a:r>
                        <a:rPr lang="en-US" sz="2000" b="1" dirty="0"/>
                        <a:t>-</a:t>
                      </a:r>
                      <a:r>
                        <a:rPr lang="pl-PL" sz="2000" b="1" dirty="0"/>
                        <a:t>1</a:t>
                      </a:r>
                      <a:br>
                        <a:rPr lang="pl-PL" sz="2000" b="1" dirty="0"/>
                      </a:br>
                      <a:r>
                        <a:rPr lang="pl-PL" sz="2000" b="1" dirty="0"/>
                        <a:t>W</a:t>
                      </a:r>
                      <a:r>
                        <a:rPr lang="pl-PL" sz="2000" b="1" baseline="-25000" dirty="0"/>
                        <a:t>34</a:t>
                      </a:r>
                      <a:r>
                        <a:rPr lang="pl-PL" sz="2000" b="1" dirty="0"/>
                        <a:t> = (2V</a:t>
                      </a:r>
                      <a:r>
                        <a:rPr lang="pl-PL" sz="2000" b="1" baseline="-25000" dirty="0"/>
                        <a:t>3</a:t>
                      </a:r>
                      <a:r>
                        <a:rPr lang="pl-PL" sz="2000" b="1" dirty="0"/>
                        <a:t> - 1)(2V</a:t>
                      </a:r>
                      <a:r>
                        <a:rPr lang="pl-PL" sz="2000" b="1" baseline="-25000" dirty="0"/>
                        <a:t>4</a:t>
                      </a:r>
                      <a:r>
                        <a:rPr lang="pl-PL" sz="2000" b="1" dirty="0"/>
                        <a:t> - 1) = (2 - 1)(0 - 1) = (1)(-1) = -1</a:t>
                      </a:r>
                      <a:br>
                        <a:rPr lang="pl-PL" sz="2000" b="1" dirty="0"/>
                      </a:br>
                      <a:r>
                        <a:rPr lang="pl-PL" sz="2000" b="1" dirty="0"/>
                        <a:t>W</a:t>
                      </a:r>
                      <a:r>
                        <a:rPr lang="pl-PL" sz="2000" b="1" baseline="-25000" dirty="0"/>
                        <a:t>35</a:t>
                      </a:r>
                      <a:r>
                        <a:rPr lang="pl-PL" sz="2000" b="1" dirty="0"/>
                        <a:t> = (2V</a:t>
                      </a:r>
                      <a:r>
                        <a:rPr lang="pl-PL" sz="2000" b="1" baseline="-25000" dirty="0"/>
                        <a:t>3</a:t>
                      </a:r>
                      <a:r>
                        <a:rPr lang="pl-PL" sz="2000" b="1" dirty="0"/>
                        <a:t> - 1)(2V</a:t>
                      </a:r>
                      <a:r>
                        <a:rPr lang="pl-PL" sz="2000" b="1" baseline="-25000" dirty="0"/>
                        <a:t>5</a:t>
                      </a:r>
                      <a:r>
                        <a:rPr lang="pl-PL" sz="2000" b="1" dirty="0"/>
                        <a:t> - 1) = (2 - 1)(2 - 1) = (1)(1) = 1</a:t>
                      </a:r>
                      <a:br>
                        <a:rPr lang="pl-PL" sz="2000" b="1" dirty="0"/>
                      </a:br>
                      <a:r>
                        <a:rPr lang="pl-PL" sz="2000" b="1" dirty="0"/>
                        <a:t>W</a:t>
                      </a:r>
                      <a:r>
                        <a:rPr lang="pl-PL" sz="2000" b="1" baseline="-25000" dirty="0"/>
                        <a:t>45</a:t>
                      </a:r>
                      <a:r>
                        <a:rPr lang="pl-PL" sz="2000" b="1" dirty="0"/>
                        <a:t> = (2V</a:t>
                      </a:r>
                      <a:r>
                        <a:rPr lang="pl-PL" sz="2000" b="1" baseline="-25000" dirty="0"/>
                        <a:t>4</a:t>
                      </a:r>
                      <a:r>
                        <a:rPr lang="pl-PL" sz="2000" b="1" dirty="0"/>
                        <a:t> - 1)(2V</a:t>
                      </a:r>
                      <a:r>
                        <a:rPr lang="pl-PL" sz="2000" b="1" baseline="-25000" dirty="0"/>
                        <a:t>5</a:t>
                      </a:r>
                      <a:r>
                        <a:rPr lang="pl-PL" sz="2000" b="1" dirty="0"/>
                        <a:t> - 1) = (0 - 1)(2 - 1) = (-1)(1) = -1</a:t>
                      </a:r>
                      <a:br>
                        <a:rPr lang="pl-PL" sz="2000" b="1" dirty="0"/>
                      </a:br>
                      <a:endParaRPr lang="pl-PL" sz="2000" b="1" dirty="0"/>
                    </a:p>
                  </a:txBody>
                  <a:tcPr marL="47812" marR="47812" marT="23906" marB="23906"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0" y="457200"/>
          <a:ext cx="8915400" cy="944880"/>
        </p:xfrm>
        <a:graphic>
          <a:graphicData uri="http://schemas.openxmlformats.org/drawingml/2006/table">
            <a:tbl>
              <a:tblPr/>
              <a:tblGrid>
                <a:gridCol w="8915400">
                  <a:extLst>
                    <a:ext uri="{9D8B030D-6E8A-4147-A177-3AD203B41FA5}">
                      <a16:colId xmlns:a16="http://schemas.microsoft.com/office/drawing/2014/main" val="20000"/>
                    </a:ext>
                  </a:extLst>
                </a:gridCol>
              </a:tblGrid>
              <a:tr h="944880">
                <a:tc>
                  <a:txBody>
                    <a:bodyPr/>
                    <a:lstStyle/>
                    <a:p>
                      <a:r>
                        <a:rPr lang="en-US" dirty="0"/>
                        <a:t> </a:t>
                      </a:r>
                      <a:r>
                        <a:rPr lang="sv-SE" sz="2400" b="1" dirty="0"/>
                        <a:t>WEIGHT MATRIX TO STORE  </a:t>
                      </a:r>
                      <a:r>
                        <a:rPr lang="sv-SE" sz="2800" b="1" dirty="0"/>
                        <a:t>V</a:t>
                      </a:r>
                      <a:r>
                        <a:rPr lang="sv-SE" sz="2800" b="1" baseline="30000" dirty="0"/>
                        <a:t>2 </a:t>
                      </a:r>
                      <a:r>
                        <a:rPr lang="sv-SE" sz="2800" b="1" dirty="0"/>
                        <a:t>  = </a:t>
                      </a:r>
                      <a:r>
                        <a:rPr lang="sv-SE" sz="2800" b="1" dirty="0">
                          <a:solidFill>
                            <a:srgbClr val="FF0000"/>
                          </a:solidFill>
                        </a:rPr>
                        <a:t>10101 </a:t>
                      </a:r>
                      <a:r>
                        <a:rPr lang="sv-SE" sz="2400" b="1" dirty="0">
                          <a:solidFill>
                            <a:srgbClr val="FF0000"/>
                          </a:solidFill>
                        </a:rPr>
                        <a:t>, </a:t>
                      </a:r>
                    </a:p>
                    <a:p>
                      <a:r>
                        <a:rPr lang="en-US" sz="2400" b="1" dirty="0">
                          <a:solidFill>
                            <a:srgbClr val="FF0000"/>
                          </a:solidFill>
                        </a:rPr>
                        <a:t>V</a:t>
                      </a:r>
                      <a:r>
                        <a:rPr lang="en-US" sz="2400" b="1" baseline="-25000" dirty="0">
                          <a:solidFill>
                            <a:srgbClr val="FF0000"/>
                          </a:solidFill>
                        </a:rPr>
                        <a:t>1</a:t>
                      </a:r>
                      <a:r>
                        <a:rPr lang="en-US" sz="2400" b="1" dirty="0">
                          <a:solidFill>
                            <a:srgbClr val="FF0000"/>
                          </a:solidFill>
                        </a:rPr>
                        <a:t> = 1, V</a:t>
                      </a:r>
                      <a:r>
                        <a:rPr lang="en-US" sz="2400" b="1" baseline="-25000" dirty="0">
                          <a:solidFill>
                            <a:srgbClr val="FF0000"/>
                          </a:solidFill>
                        </a:rPr>
                        <a:t>2</a:t>
                      </a:r>
                      <a:r>
                        <a:rPr lang="en-US" sz="2400" b="1" dirty="0">
                          <a:solidFill>
                            <a:srgbClr val="FF0000"/>
                          </a:solidFill>
                        </a:rPr>
                        <a:t> =0, V</a:t>
                      </a:r>
                      <a:r>
                        <a:rPr lang="en-US" sz="2400" b="1" baseline="-25000" dirty="0">
                          <a:solidFill>
                            <a:srgbClr val="FF0000"/>
                          </a:solidFill>
                        </a:rPr>
                        <a:t>3</a:t>
                      </a:r>
                      <a:r>
                        <a:rPr lang="en-US" sz="2400" b="1" dirty="0">
                          <a:solidFill>
                            <a:srgbClr val="FF0000"/>
                          </a:solidFill>
                        </a:rPr>
                        <a:t> = 1, V</a:t>
                      </a:r>
                      <a:r>
                        <a:rPr lang="en-US" sz="2400" b="1" baseline="-25000" dirty="0">
                          <a:solidFill>
                            <a:srgbClr val="FF0000"/>
                          </a:solidFill>
                        </a:rPr>
                        <a:t>4</a:t>
                      </a:r>
                      <a:r>
                        <a:rPr lang="en-US" sz="2400" b="1" dirty="0">
                          <a:solidFill>
                            <a:srgbClr val="FF0000"/>
                          </a:solidFill>
                        </a:rPr>
                        <a:t> = 0, and V</a:t>
                      </a:r>
                      <a:r>
                        <a:rPr lang="en-US" sz="2400" b="1" baseline="-25000" dirty="0">
                          <a:solidFill>
                            <a:srgbClr val="FF0000"/>
                          </a:solidFill>
                        </a:rPr>
                        <a:t>5</a:t>
                      </a:r>
                      <a:r>
                        <a:rPr lang="en-US" sz="2400" b="1" dirty="0">
                          <a:solidFill>
                            <a:srgbClr val="FF0000"/>
                          </a:solidFill>
                        </a:rPr>
                        <a:t> = 1. </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7" name="Rectangle 6"/>
          <p:cNvSpPr/>
          <p:nvPr/>
        </p:nvSpPr>
        <p:spPr>
          <a:xfrm>
            <a:off x="2057400" y="1447800"/>
            <a:ext cx="6705600" cy="461665"/>
          </a:xfrm>
          <a:prstGeom prst="rect">
            <a:avLst/>
          </a:prstGeom>
        </p:spPr>
        <p:txBody>
          <a:bodyPr wrap="square">
            <a:spAutoFit/>
          </a:bodyPr>
          <a:lstStyle/>
          <a:p>
            <a:r>
              <a:rPr lang="sv-SE" sz="2400" b="1" dirty="0">
                <a:solidFill>
                  <a:srgbClr val="00B050"/>
                </a:solidFill>
              </a:rPr>
              <a:t>W</a:t>
            </a:r>
            <a:r>
              <a:rPr lang="sv-SE" sz="2400" b="1" baseline="-25000" dirty="0">
                <a:solidFill>
                  <a:srgbClr val="00B050"/>
                </a:solidFill>
              </a:rPr>
              <a:t>ij</a:t>
            </a:r>
            <a:r>
              <a:rPr lang="sv-SE" sz="2400" b="1" dirty="0">
                <a:solidFill>
                  <a:srgbClr val="00B050"/>
                </a:solidFill>
              </a:rPr>
              <a:t> = (2V</a:t>
            </a:r>
            <a:r>
              <a:rPr lang="sv-SE" sz="2400" b="1" baseline="-25000" dirty="0">
                <a:solidFill>
                  <a:srgbClr val="00B050"/>
                </a:solidFill>
              </a:rPr>
              <a:t>i</a:t>
            </a:r>
            <a:r>
              <a:rPr lang="sv-SE" sz="2400" b="1" dirty="0">
                <a:solidFill>
                  <a:srgbClr val="00B050"/>
                </a:solidFill>
              </a:rPr>
              <a:t> - 1)(2V</a:t>
            </a:r>
            <a:r>
              <a:rPr lang="sv-SE" sz="2400" b="1" baseline="-25000" dirty="0">
                <a:solidFill>
                  <a:srgbClr val="00B050"/>
                </a:solidFill>
              </a:rPr>
              <a:t>j</a:t>
            </a:r>
            <a:r>
              <a:rPr lang="sv-SE" sz="2400" b="1" dirty="0">
                <a:solidFill>
                  <a:srgbClr val="00B050"/>
                </a:solidFill>
              </a:rPr>
              <a:t> - 1) = (2V</a:t>
            </a:r>
            <a:r>
              <a:rPr lang="sv-SE" sz="2400" b="1" baseline="-25000" dirty="0">
                <a:solidFill>
                  <a:srgbClr val="00B050"/>
                </a:solidFill>
              </a:rPr>
              <a:t>j</a:t>
            </a:r>
            <a:r>
              <a:rPr lang="sv-SE" sz="2400" b="1" dirty="0">
                <a:solidFill>
                  <a:srgbClr val="00B050"/>
                </a:solidFill>
              </a:rPr>
              <a:t> - 1)(2V</a:t>
            </a:r>
            <a:r>
              <a:rPr lang="sv-SE" sz="2400" b="1" baseline="-25000" dirty="0">
                <a:solidFill>
                  <a:srgbClr val="00B050"/>
                </a:solidFill>
              </a:rPr>
              <a:t>i</a:t>
            </a:r>
            <a:r>
              <a:rPr lang="sv-SE" sz="2400" b="1" dirty="0">
                <a:solidFill>
                  <a:srgbClr val="00B050"/>
                </a:solidFill>
              </a:rPr>
              <a:t> - 1) = W</a:t>
            </a:r>
            <a:r>
              <a:rPr lang="sv-SE" sz="2400" b="1" baseline="-25000" dirty="0">
                <a:solidFill>
                  <a:srgbClr val="00B050"/>
                </a:solidFill>
              </a:rPr>
              <a:t>ji</a:t>
            </a:r>
            <a:endParaRPr lang="sv-SE" sz="2400" b="1" dirty="0">
              <a:solidFill>
                <a:srgbClr val="00B050"/>
              </a:solidFill>
            </a:endParaRPr>
          </a:p>
        </p:txBody>
      </p:sp>
      <p:sp>
        <p:nvSpPr>
          <p:cNvPr id="8" name="TextBox 7"/>
          <p:cNvSpPr txBox="1"/>
          <p:nvPr/>
        </p:nvSpPr>
        <p:spPr>
          <a:xfrm>
            <a:off x="0" y="5943600"/>
            <a:ext cx="9144000" cy="954107"/>
          </a:xfrm>
          <a:prstGeom prst="rect">
            <a:avLst/>
          </a:prstGeom>
          <a:noFill/>
        </p:spPr>
        <p:txBody>
          <a:bodyPr wrap="square" rtlCol="0">
            <a:spAutoFit/>
          </a:bodyPr>
          <a:lstStyle/>
          <a:p>
            <a:r>
              <a:rPr lang="en-US" sz="2800" dirty="0"/>
              <a:t>Replace 0 by -1  V = (1 0 1 0 1)  becomes   (  1 -1 1 -1 1) and find weights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 y="0"/>
            <a:ext cx="7439025" cy="54102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9330" name="Picture 2"/>
          <p:cNvPicPr>
            <a:picLocks noChangeAspect="1" noChangeArrowheads="1"/>
          </p:cNvPicPr>
          <p:nvPr/>
        </p:nvPicPr>
        <p:blipFill>
          <a:blip r:embed="rId2" cstate="print"/>
          <a:srcRect/>
          <a:stretch>
            <a:fillRect/>
          </a:stretch>
        </p:blipFill>
        <p:spPr bwMode="auto">
          <a:xfrm>
            <a:off x="0" y="1"/>
            <a:ext cx="3886200" cy="3962400"/>
          </a:xfrm>
          <a:prstGeom prst="rect">
            <a:avLst/>
          </a:prstGeom>
          <a:noFill/>
          <a:ln w="9525">
            <a:noFill/>
            <a:miter lim="800000"/>
            <a:headEnd/>
            <a:tailEnd/>
          </a:ln>
        </p:spPr>
      </p:pic>
      <p:pic>
        <p:nvPicPr>
          <p:cNvPr id="3" name="Picture 2"/>
          <p:cNvPicPr>
            <a:picLocks noChangeAspect="1" noChangeArrowheads="1"/>
          </p:cNvPicPr>
          <p:nvPr/>
        </p:nvPicPr>
        <p:blipFill>
          <a:blip r:embed="rId3" cstate="print"/>
          <a:srcRect/>
          <a:stretch>
            <a:fillRect/>
          </a:stretch>
        </p:blipFill>
        <p:spPr bwMode="auto">
          <a:xfrm>
            <a:off x="4010025" y="0"/>
            <a:ext cx="5133975" cy="3733800"/>
          </a:xfrm>
          <a:prstGeom prst="rect">
            <a:avLst/>
          </a:prstGeom>
          <a:noFill/>
          <a:ln w="9525">
            <a:noFill/>
            <a:miter lim="800000"/>
            <a:headEnd/>
            <a:tailEnd/>
          </a:ln>
        </p:spPr>
      </p:pic>
      <p:pic>
        <p:nvPicPr>
          <p:cNvPr id="739331" name="Picture 3"/>
          <p:cNvPicPr>
            <a:picLocks noChangeAspect="1" noChangeArrowheads="1"/>
          </p:cNvPicPr>
          <p:nvPr/>
        </p:nvPicPr>
        <p:blipFill>
          <a:blip r:embed="rId4" cstate="print"/>
          <a:srcRect/>
          <a:stretch>
            <a:fillRect/>
          </a:stretch>
        </p:blipFill>
        <p:spPr bwMode="auto">
          <a:xfrm>
            <a:off x="4419600" y="3894534"/>
            <a:ext cx="3733800" cy="2963466"/>
          </a:xfrm>
          <a:prstGeom prst="rect">
            <a:avLst/>
          </a:prstGeom>
          <a:noFill/>
          <a:ln w="9525">
            <a:noFill/>
            <a:miter lim="800000"/>
            <a:headEnd/>
            <a:tailEnd/>
          </a:ln>
        </p:spPr>
      </p:pic>
      <p:sp>
        <p:nvSpPr>
          <p:cNvPr id="6" name="TextBox 5"/>
          <p:cNvSpPr txBox="1"/>
          <p:nvPr/>
        </p:nvSpPr>
        <p:spPr>
          <a:xfrm>
            <a:off x="457200" y="4572000"/>
            <a:ext cx="3048000" cy="1815882"/>
          </a:xfrm>
          <a:prstGeom prst="rect">
            <a:avLst/>
          </a:prstGeom>
          <a:noFill/>
        </p:spPr>
        <p:txBody>
          <a:bodyPr wrap="square" rtlCol="0">
            <a:spAutoFit/>
          </a:bodyPr>
          <a:lstStyle/>
          <a:p>
            <a:r>
              <a:rPr lang="en-US" sz="2800" b="1" dirty="0"/>
              <a:t>ADDITION GIVES WEIGHT MATRIX TO STORE TWO PATTERNS AS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9330"/>
                                        </p:tgtEl>
                                        <p:attrNameLst>
                                          <p:attrName>style.visibility</p:attrName>
                                        </p:attrNameLst>
                                      </p:cBhvr>
                                      <p:to>
                                        <p:strVal val="visible"/>
                                      </p:to>
                                    </p:set>
                                    <p:anim calcmode="lin" valueType="num">
                                      <p:cBhvr additive="base">
                                        <p:cTn id="7" dur="500" fill="hold"/>
                                        <p:tgtEl>
                                          <p:spTgt spid="739330"/>
                                        </p:tgtEl>
                                        <p:attrNameLst>
                                          <p:attrName>ppt_x</p:attrName>
                                        </p:attrNameLst>
                                      </p:cBhvr>
                                      <p:tavLst>
                                        <p:tav tm="0">
                                          <p:val>
                                            <p:strVal val="#ppt_x"/>
                                          </p:val>
                                        </p:tav>
                                        <p:tav tm="100000">
                                          <p:val>
                                            <p:strVal val="#ppt_x"/>
                                          </p:val>
                                        </p:tav>
                                      </p:tavLst>
                                    </p:anim>
                                    <p:anim calcmode="lin" valueType="num">
                                      <p:cBhvr additive="base">
                                        <p:cTn id="8" dur="500" fill="hold"/>
                                        <p:tgtEl>
                                          <p:spTgt spid="7393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39331"/>
                                        </p:tgtEl>
                                        <p:attrNameLst>
                                          <p:attrName>style.visibility</p:attrName>
                                        </p:attrNameLst>
                                      </p:cBhvr>
                                      <p:to>
                                        <p:strVal val="visible"/>
                                      </p:to>
                                    </p:set>
                                    <p:anim calcmode="lin" valueType="num">
                                      <p:cBhvr additive="base">
                                        <p:cTn id="25" dur="500" fill="hold"/>
                                        <p:tgtEl>
                                          <p:spTgt spid="739331"/>
                                        </p:tgtEl>
                                        <p:attrNameLst>
                                          <p:attrName>ppt_x</p:attrName>
                                        </p:attrNameLst>
                                      </p:cBhvr>
                                      <p:tavLst>
                                        <p:tav tm="0">
                                          <p:val>
                                            <p:strVal val="#ppt_x"/>
                                          </p:val>
                                        </p:tav>
                                        <p:tav tm="100000">
                                          <p:val>
                                            <p:strVal val="#ppt_x"/>
                                          </p:val>
                                        </p:tav>
                                      </p:tavLst>
                                    </p:anim>
                                    <p:anim calcmode="lin" valueType="num">
                                      <p:cBhvr additive="base">
                                        <p:cTn id="26" dur="500" fill="hold"/>
                                        <p:tgtEl>
                                          <p:spTgt spid="739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2362200"/>
            <a:ext cx="5715000" cy="830997"/>
          </a:xfrm>
          <a:prstGeom prst="rect">
            <a:avLst/>
          </a:prstGeom>
          <a:noFill/>
        </p:spPr>
        <p:txBody>
          <a:bodyPr wrap="square" rtlCol="0">
            <a:spAutoFit/>
          </a:bodyPr>
          <a:lstStyle/>
          <a:p>
            <a:r>
              <a:rPr lang="en-US" sz="4800" dirty="0"/>
              <a:t>ANOTHER   METHOD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242" name="Picture 2"/>
          <p:cNvPicPr>
            <a:picLocks noChangeAspect="1" noChangeArrowheads="1"/>
          </p:cNvPicPr>
          <p:nvPr/>
        </p:nvPicPr>
        <p:blipFill>
          <a:blip r:embed="rId2" cstate="print"/>
          <a:srcRect/>
          <a:stretch>
            <a:fillRect/>
          </a:stretch>
        </p:blipFill>
        <p:spPr bwMode="auto">
          <a:xfrm>
            <a:off x="0" y="2377144"/>
            <a:ext cx="9144000" cy="4480856"/>
          </a:xfrm>
          <a:prstGeom prst="rect">
            <a:avLst/>
          </a:prstGeom>
          <a:noFill/>
          <a:ln w="9525">
            <a:noFill/>
            <a:miter lim="800000"/>
            <a:headEnd/>
            <a:tailEnd/>
          </a:ln>
        </p:spPr>
      </p:pic>
      <p:pic>
        <p:nvPicPr>
          <p:cNvPr id="3" name="Picture 2"/>
          <p:cNvPicPr>
            <a:picLocks noChangeAspect="1" noChangeArrowheads="1"/>
          </p:cNvPicPr>
          <p:nvPr/>
        </p:nvPicPr>
        <p:blipFill>
          <a:blip r:embed="rId3" cstate="print"/>
          <a:srcRect/>
          <a:stretch>
            <a:fillRect/>
          </a:stretch>
        </p:blipFill>
        <p:spPr bwMode="auto">
          <a:xfrm>
            <a:off x="0" y="0"/>
            <a:ext cx="8843618" cy="1066800"/>
          </a:xfrm>
          <a:prstGeom prst="rect">
            <a:avLst/>
          </a:prstGeom>
          <a:noFill/>
          <a:ln w="9525">
            <a:noFill/>
            <a:miter lim="800000"/>
            <a:headEnd/>
            <a:tailEnd/>
          </a:ln>
        </p:spPr>
      </p:pic>
      <p:pic>
        <p:nvPicPr>
          <p:cNvPr id="1229825" name="Picture 1"/>
          <p:cNvPicPr>
            <a:picLocks noChangeAspect="1" noChangeArrowheads="1"/>
          </p:cNvPicPr>
          <p:nvPr/>
        </p:nvPicPr>
        <p:blipFill>
          <a:blip r:embed="rId4" cstate="print"/>
          <a:srcRect/>
          <a:stretch>
            <a:fillRect/>
          </a:stretch>
        </p:blipFill>
        <p:spPr bwMode="auto">
          <a:xfrm>
            <a:off x="3657600" y="1054963"/>
            <a:ext cx="2286000" cy="621437"/>
          </a:xfrm>
          <a:prstGeom prst="rect">
            <a:avLst/>
          </a:prstGeom>
          <a:noFill/>
          <a:ln w="9525">
            <a:noFill/>
            <a:miter lim="800000"/>
            <a:headEnd/>
            <a:tailEnd/>
          </a:ln>
        </p:spPr>
      </p:pic>
      <p:pic>
        <p:nvPicPr>
          <p:cNvPr id="1229826" name="Picture 2"/>
          <p:cNvPicPr>
            <a:picLocks noChangeAspect="1" noChangeArrowheads="1"/>
          </p:cNvPicPr>
          <p:nvPr/>
        </p:nvPicPr>
        <p:blipFill>
          <a:blip r:embed="rId5" cstate="print"/>
          <a:srcRect/>
          <a:stretch>
            <a:fillRect/>
          </a:stretch>
        </p:blipFill>
        <p:spPr bwMode="auto">
          <a:xfrm>
            <a:off x="3657599" y="1752600"/>
            <a:ext cx="2323253" cy="53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0242"/>
                                        </p:tgtEl>
                                        <p:attrNameLst>
                                          <p:attrName>style.visibility</p:attrName>
                                        </p:attrNameLst>
                                      </p:cBhvr>
                                      <p:to>
                                        <p:strVal val="visible"/>
                                      </p:to>
                                    </p:set>
                                    <p:anim calcmode="lin" valueType="num">
                                      <p:cBhvr additive="base">
                                        <p:cTn id="13" dur="500" fill="hold"/>
                                        <p:tgtEl>
                                          <p:spTgt spid="650242"/>
                                        </p:tgtEl>
                                        <p:attrNameLst>
                                          <p:attrName>ppt_x</p:attrName>
                                        </p:attrNameLst>
                                      </p:cBhvr>
                                      <p:tavLst>
                                        <p:tav tm="0">
                                          <p:val>
                                            <p:strVal val="#ppt_x"/>
                                          </p:val>
                                        </p:tav>
                                        <p:tav tm="100000">
                                          <p:val>
                                            <p:strVal val="#ppt_x"/>
                                          </p:val>
                                        </p:tav>
                                      </p:tavLst>
                                    </p:anim>
                                    <p:anim calcmode="lin" valueType="num">
                                      <p:cBhvr additive="base">
                                        <p:cTn id="14" dur="500" fill="hold"/>
                                        <p:tgtEl>
                                          <p:spTgt spid="65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979" name="Picture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TextBox 3"/>
          <p:cNvSpPr txBox="1"/>
          <p:nvPr/>
        </p:nvSpPr>
        <p:spPr>
          <a:xfrm>
            <a:off x="381000" y="685800"/>
            <a:ext cx="8382000" cy="400110"/>
          </a:xfrm>
          <a:prstGeom prst="rect">
            <a:avLst/>
          </a:prstGeom>
          <a:noFill/>
        </p:spPr>
        <p:txBody>
          <a:bodyPr wrap="square" rtlCol="0">
            <a:spAutoFit/>
          </a:bodyPr>
          <a:lstStyle/>
          <a:p>
            <a:r>
              <a:rPr lang="en-US" sz="2000" b="1" dirty="0"/>
              <a:t>node 1                  node 2                       node 3                  node 4                     node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gtEl>
                                        <p:attrNameLst>
                                          <p:attrName>style.visibility</p:attrName>
                                        </p:attrNameLst>
                                      </p:cBhvr>
                                      <p:to>
                                        <p:strVal val="visible"/>
                                      </p:to>
                                    </p:set>
                                    <p:anim calcmode="lin" valueType="num">
                                      <p:cBhvr additive="base">
                                        <p:cTn id="7" dur="500" fill="hold"/>
                                        <p:tgtEl>
                                          <p:spTgt spid="382979"/>
                                        </p:tgtEl>
                                        <p:attrNameLst>
                                          <p:attrName>ppt_x</p:attrName>
                                        </p:attrNameLst>
                                      </p:cBhvr>
                                      <p:tavLst>
                                        <p:tav tm="0">
                                          <p:val>
                                            <p:strVal val="#ppt_x"/>
                                          </p:val>
                                        </p:tav>
                                        <p:tav tm="100000">
                                          <p:val>
                                            <p:strVal val="#ppt_x"/>
                                          </p:val>
                                        </p:tav>
                                      </p:tavLst>
                                    </p:anim>
                                    <p:anim calcmode="lin" valueType="num">
                                      <p:cBhvr additive="base">
                                        <p:cTn id="8" dur="500" fill="hold"/>
                                        <p:tgtEl>
                                          <p:spTgt spid="382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50" name="Object 2"/>
          <p:cNvGraphicFramePr>
            <a:graphicFrameLocks noChangeAspect="1"/>
          </p:cNvGraphicFramePr>
          <p:nvPr/>
        </p:nvGraphicFramePr>
        <p:xfrm>
          <a:off x="228600" y="385763"/>
          <a:ext cx="5621338" cy="6472237"/>
        </p:xfrm>
        <a:graphic>
          <a:graphicData uri="http://schemas.openxmlformats.org/presentationml/2006/ole">
            <mc:AlternateContent xmlns:mc="http://schemas.openxmlformats.org/markup-compatibility/2006">
              <mc:Choice xmlns:v="urn:schemas-microsoft-com:vml" Requires="v">
                <p:oleObj spid="_x0000_s2309125" name="Equation" r:id="rId3" imgW="1765080" imgH="2565360" progId="Equation.DSMT4">
                  <p:embed/>
                </p:oleObj>
              </mc:Choice>
              <mc:Fallback>
                <p:oleObj name="Equation" r:id="rId3" imgW="1765080" imgH="25653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5763"/>
                        <a:ext cx="5621338" cy="6472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1251" name="Picture 3"/>
          <p:cNvPicPr>
            <a:picLocks noChangeAspect="1" noChangeArrowheads="1"/>
          </p:cNvPicPr>
          <p:nvPr/>
        </p:nvPicPr>
        <p:blipFill>
          <a:blip r:embed="rId5" cstate="print"/>
          <a:srcRect/>
          <a:stretch>
            <a:fillRect/>
          </a:stretch>
        </p:blipFill>
        <p:spPr bwMode="auto">
          <a:xfrm>
            <a:off x="6248400" y="3771748"/>
            <a:ext cx="2895600" cy="1257452"/>
          </a:xfrm>
          <a:prstGeom prst="rect">
            <a:avLst/>
          </a:prstGeom>
          <a:noFill/>
          <a:ln w="9525">
            <a:noFill/>
            <a:miter lim="800000"/>
            <a:headEnd/>
            <a:tailEnd/>
          </a:ln>
        </p:spPr>
      </p:pic>
      <p:sp>
        <p:nvSpPr>
          <p:cNvPr id="5" name="TextBox 4"/>
          <p:cNvSpPr txBox="1"/>
          <p:nvPr/>
        </p:nvSpPr>
        <p:spPr>
          <a:xfrm>
            <a:off x="5943600" y="1143000"/>
            <a:ext cx="3200400" cy="1938992"/>
          </a:xfrm>
          <a:prstGeom prst="rect">
            <a:avLst/>
          </a:prstGeom>
          <a:noFill/>
        </p:spPr>
        <p:txBody>
          <a:bodyPr wrap="square" rtlCol="0">
            <a:spAutoFit/>
          </a:bodyPr>
          <a:lstStyle/>
          <a:p>
            <a:r>
              <a:rPr lang="en-US" dirty="0"/>
              <a:t> </a:t>
            </a:r>
            <a:r>
              <a:rPr lang="en-US" sz="2400" dirty="0"/>
              <a:t>w</a:t>
            </a:r>
            <a:r>
              <a:rPr lang="en-US" sz="2400" baseline="-25000" dirty="0"/>
              <a:t>12</a:t>
            </a:r>
            <a:r>
              <a:rPr lang="en-US" sz="2400" dirty="0"/>
              <a:t> : </a:t>
            </a:r>
            <a:r>
              <a:rPr lang="en-US" sz="2400" dirty="0">
                <a:solidFill>
                  <a:srgbClr val="FF0000"/>
                </a:solidFill>
              </a:rPr>
              <a:t>product of first and second columns</a:t>
            </a:r>
            <a:endParaRPr lang="en-US" sz="2400" dirty="0"/>
          </a:p>
          <a:p>
            <a:r>
              <a:rPr lang="en-US" sz="2400" dirty="0"/>
              <a:t>W</a:t>
            </a:r>
            <a:r>
              <a:rPr lang="en-US" sz="2400" baseline="-25000" dirty="0"/>
              <a:t>32</a:t>
            </a:r>
            <a:r>
              <a:rPr lang="en-US" sz="2400" dirty="0"/>
              <a:t> : </a:t>
            </a:r>
            <a:r>
              <a:rPr lang="en-US" sz="2400" dirty="0">
                <a:solidFill>
                  <a:srgbClr val="FF0000"/>
                </a:solidFill>
              </a:rPr>
              <a:t>product of third and second column</a:t>
            </a:r>
            <a:endParaRPr lang="en-US" sz="2400" dirty="0"/>
          </a:p>
          <a:p>
            <a:r>
              <a:rPr lang="en-US" sz="2400" dirty="0">
                <a:solidFill>
                  <a:srgbClr val="FF0000"/>
                </a:solidFill>
              </a:rPr>
              <a:t>So would be symmetric</a:t>
            </a:r>
          </a:p>
        </p:txBody>
      </p:sp>
      <p:sp>
        <p:nvSpPr>
          <p:cNvPr id="6" name="TextBox 5"/>
          <p:cNvSpPr txBox="1"/>
          <p:nvPr/>
        </p:nvSpPr>
        <p:spPr>
          <a:xfrm>
            <a:off x="3124200" y="0"/>
            <a:ext cx="4419600" cy="369332"/>
          </a:xfrm>
          <a:prstGeom prst="rect">
            <a:avLst/>
          </a:prstGeom>
          <a:noFill/>
        </p:spPr>
        <p:txBody>
          <a:bodyPr wrap="square" rtlCol="0">
            <a:spAutoFit/>
          </a:bodyPr>
          <a:lstStyle/>
          <a:p>
            <a:r>
              <a:rPr lang="en-US" dirty="0"/>
              <a:t>Node 1      Node 2     Node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additive="base">
                                        <p:cTn id="7" dur="500" fill="hold"/>
                                        <p:tgtEl>
                                          <p:spTgt spid="181250"/>
                                        </p:tgtEl>
                                        <p:attrNameLst>
                                          <p:attrName>ppt_x</p:attrName>
                                        </p:attrNameLst>
                                      </p:cBhvr>
                                      <p:tavLst>
                                        <p:tav tm="0">
                                          <p:val>
                                            <p:strVal val="#ppt_x"/>
                                          </p:val>
                                        </p:tav>
                                        <p:tav tm="100000">
                                          <p:val>
                                            <p:strVal val="#ppt_x"/>
                                          </p:val>
                                        </p:tav>
                                      </p:tavLst>
                                    </p:anim>
                                    <p:anim calcmode="lin" valueType="num">
                                      <p:cBhvr additive="base">
                                        <p:cTn id="8" dur="500" fill="hold"/>
                                        <p:tgtEl>
                                          <p:spTgt spid="1812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1251"/>
                                        </p:tgtEl>
                                        <p:attrNameLst>
                                          <p:attrName>style.visibility</p:attrName>
                                        </p:attrNameLst>
                                      </p:cBhvr>
                                      <p:to>
                                        <p:strVal val="visible"/>
                                      </p:to>
                                    </p:set>
                                    <p:anim calcmode="lin" valueType="num">
                                      <p:cBhvr additive="base">
                                        <p:cTn id="13" dur="500" fill="hold"/>
                                        <p:tgtEl>
                                          <p:spTgt spid="181251"/>
                                        </p:tgtEl>
                                        <p:attrNameLst>
                                          <p:attrName>ppt_x</p:attrName>
                                        </p:attrNameLst>
                                      </p:cBhvr>
                                      <p:tavLst>
                                        <p:tav tm="0">
                                          <p:val>
                                            <p:strVal val="#ppt_x"/>
                                          </p:val>
                                        </p:tav>
                                        <p:tav tm="100000">
                                          <p:val>
                                            <p:strVal val="#ppt_x"/>
                                          </p:val>
                                        </p:tav>
                                      </p:tavLst>
                                    </p:anim>
                                    <p:anim calcmode="lin" valueType="num">
                                      <p:cBhvr additive="base">
                                        <p:cTn id="14" dur="500" fill="hold"/>
                                        <p:tgtEl>
                                          <p:spTgt spid="1812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5906" name="Object 2"/>
          <p:cNvGraphicFramePr>
            <a:graphicFrameLocks noChangeAspect="1"/>
          </p:cNvGraphicFramePr>
          <p:nvPr/>
        </p:nvGraphicFramePr>
        <p:xfrm>
          <a:off x="85724" y="2170113"/>
          <a:ext cx="9058275" cy="4713287"/>
        </p:xfrm>
        <a:graphic>
          <a:graphicData uri="http://schemas.openxmlformats.org/presentationml/2006/ole">
            <mc:AlternateContent xmlns:mc="http://schemas.openxmlformats.org/markup-compatibility/2006">
              <mc:Choice xmlns:v="urn:schemas-microsoft-com:vml" Requires="v">
                <p:oleObj spid="_x0000_s2305032" name="Equation" r:id="rId3" imgW="2286000" imgH="2336760" progId="Equation.DSMT4">
                  <p:embed/>
                </p:oleObj>
              </mc:Choice>
              <mc:Fallback>
                <p:oleObj name="Equation" r:id="rId3" imgW="2286000" imgH="23367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4" y="2170113"/>
                        <a:ext cx="9058275" cy="471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5907" name="Object 3"/>
          <p:cNvGraphicFramePr>
            <a:graphicFrameLocks noChangeAspect="1"/>
          </p:cNvGraphicFramePr>
          <p:nvPr/>
        </p:nvGraphicFramePr>
        <p:xfrm>
          <a:off x="5334000" y="2209800"/>
          <a:ext cx="2628900" cy="1487487"/>
        </p:xfrm>
        <a:graphic>
          <a:graphicData uri="http://schemas.openxmlformats.org/presentationml/2006/ole">
            <mc:AlternateContent xmlns:mc="http://schemas.openxmlformats.org/markup-compatibility/2006">
              <mc:Choice xmlns:v="urn:schemas-microsoft-com:vml" Requires="v">
                <p:oleObj spid="_x0000_s2305033" name="Equation" r:id="rId5" imgW="1257120" imgH="711000" progId="Equation.3">
                  <p:embed/>
                </p:oleObj>
              </mc:Choice>
              <mc:Fallback>
                <p:oleObj name="Equation" r:id="rId5" imgW="1257120" imgH="7110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209800"/>
                        <a:ext cx="2628900" cy="1487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2"/>
          <p:cNvPicPr>
            <a:picLocks noChangeAspect="1" noChangeArrowheads="1"/>
          </p:cNvPicPr>
          <p:nvPr/>
        </p:nvPicPr>
        <p:blipFill>
          <a:blip r:embed="rId7" cstate="print"/>
          <a:srcRect/>
          <a:stretch>
            <a:fillRect/>
          </a:stretch>
        </p:blipFill>
        <p:spPr bwMode="auto">
          <a:xfrm>
            <a:off x="0" y="0"/>
            <a:ext cx="9144000" cy="1816100"/>
          </a:xfrm>
          <a:prstGeom prst="rect">
            <a:avLst/>
          </a:prstGeom>
          <a:noFill/>
          <a:ln w="9525">
            <a:noFill/>
            <a:miter lim="800000"/>
            <a:headEnd/>
            <a:tailEnd/>
          </a:ln>
        </p:spPr>
      </p:pic>
      <p:sp>
        <p:nvSpPr>
          <p:cNvPr id="5" name="TextBox 4"/>
          <p:cNvSpPr txBox="1"/>
          <p:nvPr/>
        </p:nvSpPr>
        <p:spPr>
          <a:xfrm>
            <a:off x="1524000" y="1828800"/>
            <a:ext cx="4419600" cy="369332"/>
          </a:xfrm>
          <a:prstGeom prst="rect">
            <a:avLst/>
          </a:prstGeom>
          <a:noFill/>
        </p:spPr>
        <p:txBody>
          <a:bodyPr wrap="square" rtlCol="0">
            <a:spAutoFit/>
          </a:bodyPr>
          <a:lstStyle/>
          <a:p>
            <a:r>
              <a:rPr lang="en-US" dirty="0"/>
              <a:t>Node 1      Node 2     Node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5906"/>
                                        </p:tgtEl>
                                        <p:attrNameLst>
                                          <p:attrName>style.visibility</p:attrName>
                                        </p:attrNameLst>
                                      </p:cBhvr>
                                      <p:to>
                                        <p:strVal val="visible"/>
                                      </p:to>
                                    </p:set>
                                    <p:anim calcmode="lin" valueType="num">
                                      <p:cBhvr additive="base">
                                        <p:cTn id="13" dur="500" fill="hold"/>
                                        <p:tgtEl>
                                          <p:spTgt spid="635906"/>
                                        </p:tgtEl>
                                        <p:attrNameLst>
                                          <p:attrName>ppt_x</p:attrName>
                                        </p:attrNameLst>
                                      </p:cBhvr>
                                      <p:tavLst>
                                        <p:tav tm="0">
                                          <p:val>
                                            <p:strVal val="#ppt_x"/>
                                          </p:val>
                                        </p:tav>
                                        <p:tav tm="100000">
                                          <p:val>
                                            <p:strVal val="#ppt_x"/>
                                          </p:val>
                                        </p:tav>
                                      </p:tavLst>
                                    </p:anim>
                                    <p:anim calcmode="lin" valueType="num">
                                      <p:cBhvr additive="base">
                                        <p:cTn id="14" dur="500" fill="hold"/>
                                        <p:tgtEl>
                                          <p:spTgt spid="63590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5907"/>
                                        </p:tgtEl>
                                        <p:attrNameLst>
                                          <p:attrName>style.visibility</p:attrName>
                                        </p:attrNameLst>
                                      </p:cBhvr>
                                      <p:to>
                                        <p:strVal val="visible"/>
                                      </p:to>
                                    </p:set>
                                    <p:anim calcmode="lin" valueType="num">
                                      <p:cBhvr additive="base">
                                        <p:cTn id="19" dur="500" fill="hold"/>
                                        <p:tgtEl>
                                          <p:spTgt spid="635907"/>
                                        </p:tgtEl>
                                        <p:attrNameLst>
                                          <p:attrName>ppt_x</p:attrName>
                                        </p:attrNameLst>
                                      </p:cBhvr>
                                      <p:tavLst>
                                        <p:tav tm="0">
                                          <p:val>
                                            <p:strVal val="#ppt_x"/>
                                          </p:val>
                                        </p:tav>
                                        <p:tav tm="100000">
                                          <p:val>
                                            <p:strVal val="#ppt_x"/>
                                          </p:val>
                                        </p:tav>
                                      </p:tavLst>
                                    </p:anim>
                                    <p:anim calcmode="lin" valueType="num">
                                      <p:cBhvr additive="base">
                                        <p:cTn id="20" dur="500" fill="hold"/>
                                        <p:tgtEl>
                                          <p:spTgt spid="635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2" name="Picture 2"/>
          <p:cNvPicPr>
            <a:picLocks noChangeAspect="1" noChangeArrowheads="1"/>
          </p:cNvPicPr>
          <p:nvPr/>
        </p:nvPicPr>
        <p:blipFill>
          <a:blip r:embed="rId2" cstate="print"/>
          <a:srcRect/>
          <a:stretch>
            <a:fillRect/>
          </a:stretch>
        </p:blipFill>
        <p:spPr bwMode="auto">
          <a:xfrm>
            <a:off x="0" y="1066800"/>
            <a:ext cx="9144000" cy="5562599"/>
          </a:xfrm>
          <a:prstGeom prst="rect">
            <a:avLst/>
          </a:prstGeom>
          <a:noFill/>
          <a:ln w="9525">
            <a:noFill/>
            <a:miter lim="800000"/>
            <a:headEnd/>
            <a:tailEnd/>
          </a:ln>
        </p:spPr>
      </p:pic>
      <p:sp>
        <p:nvSpPr>
          <p:cNvPr id="3" name="TextBox 2"/>
          <p:cNvSpPr txBox="1"/>
          <p:nvPr/>
        </p:nvSpPr>
        <p:spPr>
          <a:xfrm>
            <a:off x="0" y="0"/>
            <a:ext cx="4343400" cy="461665"/>
          </a:xfrm>
          <a:prstGeom prst="rect">
            <a:avLst/>
          </a:prstGeom>
          <a:noFill/>
        </p:spPr>
        <p:txBody>
          <a:bodyPr wrap="square" rtlCol="0">
            <a:spAutoFit/>
          </a:bodyPr>
          <a:lstStyle/>
          <a:p>
            <a:r>
              <a:rPr lang="en-US" sz="2400" b="1" dirty="0"/>
              <a:t>ANOTHER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9202"/>
                                        </p:tgtEl>
                                        <p:attrNameLst>
                                          <p:attrName>style.visibility</p:attrName>
                                        </p:attrNameLst>
                                      </p:cBhvr>
                                      <p:to>
                                        <p:strVal val="visible"/>
                                      </p:to>
                                    </p:set>
                                    <p:anim calcmode="lin" valueType="num">
                                      <p:cBhvr additive="base">
                                        <p:cTn id="13" dur="500" fill="hold"/>
                                        <p:tgtEl>
                                          <p:spTgt spid="179202"/>
                                        </p:tgtEl>
                                        <p:attrNameLst>
                                          <p:attrName>ppt_x</p:attrName>
                                        </p:attrNameLst>
                                      </p:cBhvr>
                                      <p:tavLst>
                                        <p:tav tm="0">
                                          <p:val>
                                            <p:strVal val="#ppt_x"/>
                                          </p:val>
                                        </p:tav>
                                        <p:tav tm="100000">
                                          <p:val>
                                            <p:strVal val="#ppt_x"/>
                                          </p:val>
                                        </p:tav>
                                      </p:tavLst>
                                    </p:anim>
                                    <p:anim calcmode="lin" valueType="num">
                                      <p:cBhvr additive="base">
                                        <p:cTn id="14" dur="500" fill="hold"/>
                                        <p:tgtEl>
                                          <p:spTgt spid="179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740307"/>
          </a:xfrm>
          <a:prstGeom prst="rect">
            <a:avLst/>
          </a:prstGeom>
        </p:spPr>
        <p:txBody>
          <a:bodyPr wrap="square">
            <a:spAutoFit/>
          </a:bodyPr>
          <a:lstStyle/>
          <a:p>
            <a:r>
              <a:rPr lang="en-US" sz="3600" b="1" dirty="0"/>
              <a:t>Overview of Hopfield networks</a:t>
            </a:r>
          </a:p>
          <a:p>
            <a:endParaRPr lang="en-US" sz="3600" b="1" dirty="0"/>
          </a:p>
          <a:p>
            <a:r>
              <a:rPr lang="en-US" sz="3600" dirty="0">
                <a:solidFill>
                  <a:srgbClr val="FF0000"/>
                </a:solidFill>
              </a:rPr>
              <a:t>Characteristics</a:t>
            </a:r>
            <a:r>
              <a:rPr lang="en-US" sz="3600" dirty="0"/>
              <a:t> –</a:t>
            </a:r>
          </a:p>
          <a:p>
            <a:r>
              <a:rPr lang="en-US" sz="3600" dirty="0"/>
              <a:t> a recurrent network </a:t>
            </a:r>
          </a:p>
          <a:p>
            <a:r>
              <a:rPr lang="en-US" sz="3600" dirty="0"/>
              <a:t>with total connectivity and </a:t>
            </a:r>
          </a:p>
          <a:p>
            <a:r>
              <a:rPr lang="en-US" sz="3600" dirty="0"/>
              <a:t>a symmetric weight matrix;</a:t>
            </a:r>
          </a:p>
          <a:p>
            <a:r>
              <a:rPr lang="en-US" sz="3600" dirty="0"/>
              <a:t> binary valued outputs.</a:t>
            </a:r>
          </a:p>
          <a:p>
            <a:endParaRPr lang="en-US" sz="3600" dirty="0"/>
          </a:p>
          <a:p>
            <a:r>
              <a:rPr lang="en-US" sz="3600" dirty="0"/>
              <a:t>Advantages – </a:t>
            </a:r>
          </a:p>
          <a:p>
            <a:r>
              <a:rPr lang="en-US" sz="3600" dirty="0"/>
              <a:t>simple prescription for the weights, with no training needed; </a:t>
            </a:r>
          </a:p>
          <a:p>
            <a:r>
              <a:rPr lang="en-US" sz="3600" dirty="0"/>
              <a:t>output settles down to a steady state.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79" name="Object 23"/>
          <p:cNvGraphicFramePr>
            <a:graphicFrameLocks noChangeAspect="1"/>
          </p:cNvGraphicFramePr>
          <p:nvPr/>
        </p:nvGraphicFramePr>
        <p:xfrm>
          <a:off x="0" y="838200"/>
          <a:ext cx="2762250" cy="1249363"/>
        </p:xfrm>
        <a:graphic>
          <a:graphicData uri="http://schemas.openxmlformats.org/presentationml/2006/ole">
            <mc:AlternateContent xmlns:mc="http://schemas.openxmlformats.org/markup-compatibility/2006">
              <mc:Choice xmlns:v="urn:schemas-microsoft-com:vml" Requires="v">
                <p:oleObj spid="_x0000_s2430993" name="Equation" r:id="rId3" imgW="1066680" imgH="482400" progId="Equation.DSMT4">
                  <p:embed/>
                </p:oleObj>
              </mc:Choice>
              <mc:Fallback>
                <p:oleObj name="Equation" r:id="rId3" imgW="1066680" imgH="482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2762250" cy="12493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2" name="Group 24"/>
          <p:cNvGrpSpPr>
            <a:grpSpLocks/>
          </p:cNvGrpSpPr>
          <p:nvPr/>
        </p:nvGrpSpPr>
        <p:grpSpPr bwMode="auto">
          <a:xfrm>
            <a:off x="2819400" y="1066800"/>
            <a:ext cx="914400" cy="228600"/>
            <a:chOff x="1392" y="1776"/>
            <a:chExt cx="576" cy="144"/>
          </a:xfrm>
        </p:grpSpPr>
        <p:sp>
          <p:nvSpPr>
            <p:cNvPr id="147481" name="Rectangle 25"/>
            <p:cNvSpPr>
              <a:spLocks noChangeArrowheads="1"/>
            </p:cNvSpPr>
            <p:nvPr/>
          </p:nvSpPr>
          <p:spPr bwMode="auto">
            <a:xfrm>
              <a:off x="1392"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47482" name="Rectangle 26"/>
            <p:cNvSpPr>
              <a:spLocks noChangeArrowheads="1"/>
            </p:cNvSpPr>
            <p:nvPr/>
          </p:nvSpPr>
          <p:spPr bwMode="auto">
            <a:xfrm>
              <a:off x="1536"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7483" name="Rectangle 27"/>
            <p:cNvSpPr>
              <a:spLocks noChangeArrowheads="1"/>
            </p:cNvSpPr>
            <p:nvPr/>
          </p:nvSpPr>
          <p:spPr bwMode="auto">
            <a:xfrm>
              <a:off x="1680"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7484" name="Rectangle 28"/>
            <p:cNvSpPr>
              <a:spLocks noChangeArrowheads="1"/>
            </p:cNvSpPr>
            <p:nvPr/>
          </p:nvSpPr>
          <p:spPr bwMode="auto">
            <a:xfrm>
              <a:off x="1824"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grpSp>
      <p:grpSp>
        <p:nvGrpSpPr>
          <p:cNvPr id="3" name="Group 29"/>
          <p:cNvGrpSpPr>
            <a:grpSpLocks/>
          </p:cNvGrpSpPr>
          <p:nvPr/>
        </p:nvGrpSpPr>
        <p:grpSpPr bwMode="auto">
          <a:xfrm>
            <a:off x="2743200" y="1676400"/>
            <a:ext cx="914400" cy="228600"/>
            <a:chOff x="3696" y="1776"/>
            <a:chExt cx="576" cy="144"/>
          </a:xfrm>
        </p:grpSpPr>
        <p:sp>
          <p:nvSpPr>
            <p:cNvPr id="147486" name="Rectangle 30"/>
            <p:cNvSpPr>
              <a:spLocks noChangeArrowheads="1"/>
            </p:cNvSpPr>
            <p:nvPr/>
          </p:nvSpPr>
          <p:spPr bwMode="auto">
            <a:xfrm>
              <a:off x="3696"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7487" name="Rectangle 31"/>
            <p:cNvSpPr>
              <a:spLocks noChangeArrowheads="1"/>
            </p:cNvSpPr>
            <p:nvPr/>
          </p:nvSpPr>
          <p:spPr bwMode="auto">
            <a:xfrm>
              <a:off x="3840"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47488" name="Rectangle 32"/>
            <p:cNvSpPr>
              <a:spLocks noChangeArrowheads="1"/>
            </p:cNvSpPr>
            <p:nvPr/>
          </p:nvSpPr>
          <p:spPr bwMode="auto">
            <a:xfrm>
              <a:off x="3984"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7489" name="Rectangle 33"/>
            <p:cNvSpPr>
              <a:spLocks noChangeArrowheads="1"/>
            </p:cNvSpPr>
            <p:nvPr/>
          </p:nvSpPr>
          <p:spPr bwMode="auto">
            <a:xfrm>
              <a:off x="4128"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grpSp>
      <p:graphicFrame>
        <p:nvGraphicFramePr>
          <p:cNvPr id="147490" name="Object 34"/>
          <p:cNvGraphicFramePr>
            <a:graphicFrameLocks noChangeAspect="1"/>
          </p:cNvGraphicFramePr>
          <p:nvPr/>
        </p:nvGraphicFramePr>
        <p:xfrm>
          <a:off x="5173926" y="0"/>
          <a:ext cx="3718990" cy="1828800"/>
        </p:xfrm>
        <a:graphic>
          <a:graphicData uri="http://schemas.openxmlformats.org/presentationml/2006/ole">
            <mc:AlternateContent xmlns:mc="http://schemas.openxmlformats.org/markup-compatibility/2006">
              <mc:Choice xmlns:v="urn:schemas-microsoft-com:vml" Requires="v">
                <p:oleObj spid="_x0000_s2430994" name="Equation" r:id="rId5" imgW="1295280" imgH="634680" progId="Equation.3">
                  <p:embed/>
                </p:oleObj>
              </mc:Choice>
              <mc:Fallback>
                <p:oleObj name="Equation" r:id="rId5" imgW="1295280" imgH="634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926" y="0"/>
                        <a:ext cx="3718990" cy="1828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47491" name="Object 35"/>
          <p:cNvGraphicFramePr>
            <a:graphicFrameLocks noChangeAspect="1"/>
          </p:cNvGraphicFramePr>
          <p:nvPr/>
        </p:nvGraphicFramePr>
        <p:xfrm>
          <a:off x="5148971" y="2057400"/>
          <a:ext cx="3995029" cy="1908175"/>
        </p:xfrm>
        <a:graphic>
          <a:graphicData uri="http://schemas.openxmlformats.org/presentationml/2006/ole">
            <mc:AlternateContent xmlns:mc="http://schemas.openxmlformats.org/markup-compatibility/2006">
              <mc:Choice xmlns:v="urn:schemas-microsoft-com:vml" Requires="v">
                <p:oleObj spid="_x0000_s2430995" name="Equation" r:id="rId7" imgW="1333440" imgH="634680" progId="Equation.3">
                  <p:embed/>
                </p:oleObj>
              </mc:Choice>
              <mc:Fallback>
                <p:oleObj name="Equation" r:id="rId7" imgW="1333440" imgH="6346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971" y="2057400"/>
                        <a:ext cx="3995029" cy="19081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47492" name="Object 36"/>
          <p:cNvGraphicFramePr>
            <a:graphicFrameLocks noChangeAspect="1"/>
          </p:cNvGraphicFramePr>
          <p:nvPr/>
        </p:nvGraphicFramePr>
        <p:xfrm>
          <a:off x="0" y="3733800"/>
          <a:ext cx="5113911" cy="1828800"/>
        </p:xfrm>
        <a:graphic>
          <a:graphicData uri="http://schemas.openxmlformats.org/presentationml/2006/ole">
            <mc:AlternateContent xmlns:mc="http://schemas.openxmlformats.org/markup-compatibility/2006">
              <mc:Choice xmlns:v="urn:schemas-microsoft-com:vml" Requires="v">
                <p:oleObj spid="_x0000_s2430996" name="方程式" r:id="rId9" imgW="2565360" imgH="914400" progId="Equation.3">
                  <p:embed/>
                </p:oleObj>
              </mc:Choice>
              <mc:Fallback>
                <p:oleObj name="方程式" r:id="rId9" imgW="2565360" imgH="9144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733800"/>
                        <a:ext cx="5113911" cy="1828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47493" name="Object 37"/>
          <p:cNvGraphicFramePr>
            <a:graphicFrameLocks noChangeAspect="1"/>
          </p:cNvGraphicFramePr>
          <p:nvPr/>
        </p:nvGraphicFramePr>
        <p:xfrm>
          <a:off x="5562600" y="4724400"/>
          <a:ext cx="3238500" cy="1901825"/>
        </p:xfrm>
        <a:graphic>
          <a:graphicData uri="http://schemas.openxmlformats.org/presentationml/2006/ole">
            <mc:AlternateContent xmlns:mc="http://schemas.openxmlformats.org/markup-compatibility/2006">
              <mc:Choice xmlns:v="urn:schemas-microsoft-com:vml" Requires="v">
                <p:oleObj spid="_x0000_s2430997" name="Equation" r:id="rId11" imgW="1562040" imgH="914400" progId="Equation.DSMT4">
                  <p:embed/>
                </p:oleObj>
              </mc:Choice>
              <mc:Fallback>
                <p:oleObj name="Equation" r:id="rId11" imgW="1562040" imgH="9144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724400"/>
                        <a:ext cx="3238500" cy="19018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1000"/>
                                  </p:stCondLst>
                                  <p:childTnLst>
                                    <p:set>
                                      <p:cBhvr>
                                        <p:cTn id="6" dur="1" fill="hold">
                                          <p:stCondLst>
                                            <p:cond delay="0"/>
                                          </p:stCondLst>
                                        </p:cTn>
                                        <p:tgtEl>
                                          <p:spTgt spid="147479"/>
                                        </p:tgtEl>
                                        <p:attrNameLst>
                                          <p:attrName>style.visibility</p:attrName>
                                        </p:attrNameLst>
                                      </p:cBhvr>
                                      <p:to>
                                        <p:strVal val="visible"/>
                                      </p:to>
                                    </p:set>
                                    <p:animEffect transition="in" filter="slide(fromLeft)">
                                      <p:cBhvr>
                                        <p:cTn id="7" dur="500"/>
                                        <p:tgtEl>
                                          <p:spTgt spid="147479"/>
                                        </p:tgtEl>
                                      </p:cBhvr>
                                    </p:animEffect>
                                  </p:childTnLst>
                                </p:cTn>
                              </p:par>
                            </p:childTnLst>
                          </p:cTn>
                        </p:par>
                        <p:par>
                          <p:cTn id="8" fill="hold">
                            <p:stCondLst>
                              <p:cond delay="1500"/>
                            </p:stCondLst>
                            <p:childTnLst>
                              <p:par>
                                <p:cTn id="9" presetID="12" presetClass="entr" presetSubtype="8"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slide(fromLeft)">
                                      <p:cBhvr>
                                        <p:cTn id="11" dur="500"/>
                                        <p:tgtEl>
                                          <p:spTgt spid="2"/>
                                        </p:tgtEl>
                                      </p:cBhvr>
                                    </p:animEffect>
                                  </p:childTnLst>
                                </p:cTn>
                              </p:par>
                              <p:par>
                                <p:cTn id="12" presetID="12" presetClass="entr" presetSubtype="8" fill="hold" nodeType="withEffect">
                                  <p:stCondLst>
                                    <p:cond delay="1000"/>
                                  </p:stCondLst>
                                  <p:childTnLst>
                                    <p:set>
                                      <p:cBhvr>
                                        <p:cTn id="13" dur="1" fill="hold">
                                          <p:stCondLst>
                                            <p:cond delay="0"/>
                                          </p:stCondLst>
                                        </p:cTn>
                                        <p:tgtEl>
                                          <p:spTgt spid="3"/>
                                        </p:tgtEl>
                                        <p:attrNameLst>
                                          <p:attrName>style.visibility</p:attrName>
                                        </p:attrNameLst>
                                      </p:cBhvr>
                                      <p:to>
                                        <p:strVal val="visible"/>
                                      </p:to>
                                    </p:set>
                                    <p:animEffect transition="in" filter="slide(fromLef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147490"/>
                                        </p:tgtEl>
                                        <p:attrNameLst>
                                          <p:attrName>style.visibility</p:attrName>
                                        </p:attrNameLst>
                                      </p:cBhvr>
                                      <p:to>
                                        <p:strVal val="visible"/>
                                      </p:to>
                                    </p:set>
                                    <p:animEffect transition="in" filter="slide(fromLeft)">
                                      <p:cBhvr>
                                        <p:cTn id="19" dur="500"/>
                                        <p:tgtEl>
                                          <p:spTgt spid="14749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147491"/>
                                        </p:tgtEl>
                                        <p:attrNameLst>
                                          <p:attrName>style.visibility</p:attrName>
                                        </p:attrNameLst>
                                      </p:cBhvr>
                                      <p:to>
                                        <p:strVal val="visible"/>
                                      </p:to>
                                    </p:set>
                                    <p:animEffect transition="in" filter="slide(fromLeft)">
                                      <p:cBhvr>
                                        <p:cTn id="24" dur="500"/>
                                        <p:tgtEl>
                                          <p:spTgt spid="147491"/>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147492"/>
                                        </p:tgtEl>
                                        <p:attrNameLst>
                                          <p:attrName>style.visibility</p:attrName>
                                        </p:attrNameLst>
                                      </p:cBhvr>
                                      <p:to>
                                        <p:strVal val="visible"/>
                                      </p:to>
                                    </p:set>
                                    <p:animEffect transition="in" filter="slide(fromLeft)">
                                      <p:cBhvr>
                                        <p:cTn id="29" dur="500"/>
                                        <p:tgtEl>
                                          <p:spTgt spid="147492"/>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147493"/>
                                        </p:tgtEl>
                                        <p:attrNameLst>
                                          <p:attrName>style.visibility</p:attrName>
                                        </p:attrNameLst>
                                      </p:cBhvr>
                                      <p:to>
                                        <p:strVal val="visible"/>
                                      </p:to>
                                    </p:set>
                                    <p:animEffect transition="in" filter="slide(fromLeft)">
                                      <p:cBhvr>
                                        <p:cTn id="34" dur="500"/>
                                        <p:tgtEl>
                                          <p:spTgt spid="147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1"/>
          <p:cNvSpPr>
            <a:spLocks noChangeArrowheads="1"/>
          </p:cNvSpPr>
          <p:nvPr/>
        </p:nvSpPr>
        <p:spPr bwMode="auto">
          <a:xfrm>
            <a:off x="6438131" y="205264"/>
            <a:ext cx="2705869" cy="3539430"/>
          </a:xfrm>
          <a:prstGeom prst="rect">
            <a:avLst/>
          </a:prstGeom>
          <a:noFill/>
          <a:ln w="9525">
            <a:noFill/>
            <a:miter lim="800000"/>
            <a:headEnd/>
            <a:tailEnd/>
          </a:ln>
        </p:spPr>
        <p:txBody>
          <a:bodyPr wrap="square" anchor="ctr">
            <a:spAutoFit/>
          </a:bodyPr>
          <a:lstStyle/>
          <a:p>
            <a:pPr eaLnBrk="1" hangingPunct="1"/>
            <a:r>
              <a:rPr lang="en-US" sz="2800" dirty="0"/>
              <a:t>Find the weight matrix to store</a:t>
            </a:r>
          </a:p>
          <a:p>
            <a:pPr eaLnBrk="1" hangingPunct="1"/>
            <a:r>
              <a:rPr lang="en-US" sz="2800" dirty="0"/>
              <a:t> (1 1 1 1)     and </a:t>
            </a:r>
          </a:p>
          <a:p>
            <a:pPr eaLnBrk="1" hangingPunct="1"/>
            <a:r>
              <a:rPr lang="en-US" sz="2800" dirty="0"/>
              <a:t>(–1 –1 –1 –1)</a:t>
            </a:r>
          </a:p>
          <a:p>
            <a:pPr eaLnBrk="1" hangingPunct="1"/>
            <a:r>
              <a:rPr lang="en-US" sz="2800" dirty="0"/>
              <a:t>And test the state when cued with   </a:t>
            </a:r>
          </a:p>
          <a:p>
            <a:pPr eaLnBrk="1" hangingPunct="1"/>
            <a:r>
              <a:rPr lang="en-US" sz="2800" dirty="0"/>
              <a:t>(1 -1 1 1)</a:t>
            </a:r>
            <a:endParaRPr lang="en-US" sz="3200" dirty="0"/>
          </a:p>
        </p:txBody>
      </p:sp>
      <p:sp>
        <p:nvSpPr>
          <p:cNvPr id="2054" name="Rectangle 33"/>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en-US"/>
          </a:p>
        </p:txBody>
      </p:sp>
      <p:sp>
        <p:nvSpPr>
          <p:cNvPr id="2056" name="Rectangle 36"/>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en-US"/>
          </a:p>
        </p:txBody>
      </p:sp>
      <p:sp>
        <p:nvSpPr>
          <p:cNvPr id="2057" name="Rectangle 38"/>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en-US"/>
          </a:p>
        </p:txBody>
      </p:sp>
      <p:pic>
        <p:nvPicPr>
          <p:cNvPr id="2058" name="Picture 39" descr="Fig5_2"/>
          <p:cNvPicPr>
            <a:picLocks noGrp="1" noChangeAspect="1" noChangeArrowheads="1"/>
          </p:cNvPicPr>
          <p:nvPr>
            <p:ph idx="4294967295"/>
          </p:nvPr>
        </p:nvPicPr>
        <p:blipFill>
          <a:blip r:embed="rId3" cstate="print"/>
          <a:srcRect/>
          <a:stretch>
            <a:fillRect/>
          </a:stretch>
        </p:blipFill>
        <p:spPr>
          <a:xfrm>
            <a:off x="0" y="0"/>
            <a:ext cx="5791200" cy="4298156"/>
          </a:xfrm>
          <a:noFill/>
        </p:spPr>
      </p:pic>
      <p:sp>
        <p:nvSpPr>
          <p:cNvPr id="13" name="Rectangle 34"/>
          <p:cNvSpPr>
            <a:spLocks noChangeArrowheads="1"/>
          </p:cNvSpPr>
          <p:nvPr/>
        </p:nvSpPr>
        <p:spPr bwMode="auto">
          <a:xfrm>
            <a:off x="0" y="4600725"/>
            <a:ext cx="9228552" cy="461665"/>
          </a:xfrm>
          <a:prstGeom prst="rect">
            <a:avLst/>
          </a:prstGeom>
          <a:noFill/>
          <a:ln w="9525">
            <a:noFill/>
            <a:miter lim="800000"/>
            <a:headEnd/>
            <a:tailEnd/>
          </a:ln>
        </p:spPr>
        <p:txBody>
          <a:bodyPr wrap="none" anchor="ctr">
            <a:spAutoFit/>
          </a:bodyPr>
          <a:lstStyle/>
          <a:p>
            <a:pPr eaLnBrk="1" hangingPunct="1"/>
            <a:r>
              <a:rPr lang="en-US" sz="2400" dirty="0"/>
              <a:t>The sum over the two patterns of </a:t>
            </a:r>
            <a:r>
              <a:rPr lang="en-US" sz="2400" dirty="0" err="1"/>
              <a:t>V</a:t>
            </a:r>
            <a:r>
              <a:rPr lang="en-US" sz="2400" b="1" baseline="-25000" dirty="0" err="1"/>
              <a:t>i</a:t>
            </a:r>
            <a:r>
              <a:rPr lang="en-US" sz="2400" dirty="0" err="1"/>
              <a:t>V</a:t>
            </a:r>
            <a:r>
              <a:rPr lang="en-US" sz="2400" b="1" baseline="-25000" dirty="0" err="1"/>
              <a:t>j</a:t>
            </a:r>
            <a:r>
              <a:rPr lang="en-US" sz="2400" dirty="0"/>
              <a:t> for each weight is always 1 + 1 = 2 </a:t>
            </a:r>
          </a:p>
        </p:txBody>
      </p:sp>
      <p:graphicFrame>
        <p:nvGraphicFramePr>
          <p:cNvPr id="2432005" name="Object 37"/>
          <p:cNvGraphicFramePr>
            <a:graphicFrameLocks noChangeAspect="1"/>
          </p:cNvGraphicFramePr>
          <p:nvPr/>
        </p:nvGraphicFramePr>
        <p:xfrm>
          <a:off x="457200" y="5334000"/>
          <a:ext cx="7610168" cy="819150"/>
        </p:xfrm>
        <a:graphic>
          <a:graphicData uri="http://schemas.openxmlformats.org/presentationml/2006/ole">
            <mc:AlternateContent xmlns:mc="http://schemas.openxmlformats.org/markup-compatibility/2006">
              <mc:Choice xmlns:v="urn:schemas-microsoft-com:vml" Requires="v">
                <p:oleObj spid="_x0000_s2432008" name="Equation" r:id="rId4" imgW="3352680" imgH="355320" progId="Equation.DSMT4">
                  <p:embed/>
                </p:oleObj>
              </mc:Choice>
              <mc:Fallback>
                <p:oleObj name="Equation" r:id="rId4" imgW="3352680" imgH="355320" progId="Equation.DSMT4">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334000"/>
                        <a:ext cx="761016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anim calcmode="lin" valueType="num">
                                      <p:cBhvr additive="base">
                                        <p:cTn id="7" dur="500" fill="hold"/>
                                        <p:tgtEl>
                                          <p:spTgt spid="2058"/>
                                        </p:tgtEl>
                                        <p:attrNameLst>
                                          <p:attrName>ppt_x</p:attrName>
                                        </p:attrNameLst>
                                      </p:cBhvr>
                                      <p:tavLst>
                                        <p:tav tm="0">
                                          <p:val>
                                            <p:strVal val="#ppt_x"/>
                                          </p:val>
                                        </p:tav>
                                        <p:tav tm="100000">
                                          <p:val>
                                            <p:strVal val="#ppt_x"/>
                                          </p:val>
                                        </p:tav>
                                      </p:tavLst>
                                    </p:anim>
                                    <p:anim calcmode="lin" valueType="num">
                                      <p:cBhvr additive="base">
                                        <p:cTn id="8" dur="500" fill="hold"/>
                                        <p:tgtEl>
                                          <p:spTgt spid="20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3"/>
                                        </p:tgtEl>
                                        <p:attrNameLst>
                                          <p:attrName>style.visibility</p:attrName>
                                        </p:attrNameLst>
                                      </p:cBhvr>
                                      <p:to>
                                        <p:strVal val="visible"/>
                                      </p:to>
                                    </p:set>
                                    <p:anim calcmode="lin" valueType="num">
                                      <p:cBhvr additive="base">
                                        <p:cTn id="13" dur="500" fill="hold"/>
                                        <p:tgtEl>
                                          <p:spTgt spid="2053"/>
                                        </p:tgtEl>
                                        <p:attrNameLst>
                                          <p:attrName>ppt_x</p:attrName>
                                        </p:attrNameLst>
                                      </p:cBhvr>
                                      <p:tavLst>
                                        <p:tav tm="0">
                                          <p:val>
                                            <p:strVal val="#ppt_x"/>
                                          </p:val>
                                        </p:tav>
                                        <p:tav tm="100000">
                                          <p:val>
                                            <p:strVal val="#ppt_x"/>
                                          </p:val>
                                        </p:tav>
                                      </p:tavLst>
                                    </p:anim>
                                    <p:anim calcmode="lin" valueType="num">
                                      <p:cBhvr additive="base">
                                        <p:cTn id="14"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32005"/>
                                        </p:tgtEl>
                                        <p:attrNameLst>
                                          <p:attrName>style.visibility</p:attrName>
                                        </p:attrNameLst>
                                      </p:cBhvr>
                                      <p:to>
                                        <p:strVal val="visible"/>
                                      </p:to>
                                    </p:set>
                                    <p:anim calcmode="lin" valueType="num">
                                      <p:cBhvr additive="base">
                                        <p:cTn id="25" dur="500" fill="hold"/>
                                        <p:tgtEl>
                                          <p:spTgt spid="2432005"/>
                                        </p:tgtEl>
                                        <p:attrNameLst>
                                          <p:attrName>ppt_x</p:attrName>
                                        </p:attrNameLst>
                                      </p:cBhvr>
                                      <p:tavLst>
                                        <p:tav tm="0">
                                          <p:val>
                                            <p:strVal val="#ppt_x"/>
                                          </p:val>
                                        </p:tav>
                                        <p:tav tm="100000">
                                          <p:val>
                                            <p:strVal val="#ppt_x"/>
                                          </p:val>
                                        </p:tav>
                                      </p:tavLst>
                                    </p:anim>
                                    <p:anim calcmode="lin" valueType="num">
                                      <p:cBhvr additive="base">
                                        <p:cTn id="26" dur="500" fill="hold"/>
                                        <p:tgtEl>
                                          <p:spTgt spid="2432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5" descr="Fig5_2A"/>
          <p:cNvPicPr>
            <a:picLocks noGrp="1" noChangeAspect="1" noChangeArrowheads="1"/>
          </p:cNvPicPr>
          <p:nvPr>
            <p:ph idx="4294967295"/>
          </p:nvPr>
        </p:nvPicPr>
        <p:blipFill>
          <a:blip r:embed="rId2" cstate="print"/>
          <a:srcRect/>
          <a:stretch>
            <a:fillRect/>
          </a:stretch>
        </p:blipFill>
        <p:spPr>
          <a:xfrm>
            <a:off x="2362200" y="1295400"/>
            <a:ext cx="3841750" cy="3268663"/>
          </a:xfrm>
          <a:noFill/>
        </p:spPr>
      </p:pic>
      <p:sp>
        <p:nvSpPr>
          <p:cNvPr id="52228" name="Text Box 7"/>
          <p:cNvSpPr txBox="1">
            <a:spLocks noChangeArrowheads="1"/>
          </p:cNvSpPr>
          <p:nvPr/>
        </p:nvSpPr>
        <p:spPr bwMode="auto">
          <a:xfrm>
            <a:off x="0" y="228600"/>
            <a:ext cx="8915400" cy="584775"/>
          </a:xfrm>
          <a:prstGeom prst="rect">
            <a:avLst/>
          </a:prstGeom>
          <a:noFill/>
          <a:ln w="9525">
            <a:noFill/>
            <a:miter lim="800000"/>
            <a:headEnd/>
            <a:tailEnd/>
          </a:ln>
        </p:spPr>
        <p:txBody>
          <a:bodyPr wrap="square">
            <a:spAutoFit/>
          </a:bodyPr>
          <a:lstStyle/>
          <a:p>
            <a:pPr>
              <a:spcBef>
                <a:spcPct val="50000"/>
              </a:spcBef>
            </a:pPr>
            <a:r>
              <a:rPr lang="en-US" sz="3200" dirty="0"/>
              <a:t>(1,1,1,1) and (-1,-1,-1,-1) are stored patterns.</a:t>
            </a:r>
          </a:p>
        </p:txBody>
      </p:sp>
      <p:sp>
        <p:nvSpPr>
          <p:cNvPr id="52229" name="Text Box 8"/>
          <p:cNvSpPr txBox="1">
            <a:spLocks noChangeArrowheads="1"/>
          </p:cNvSpPr>
          <p:nvPr/>
        </p:nvSpPr>
        <p:spPr bwMode="auto">
          <a:xfrm>
            <a:off x="0" y="4953000"/>
            <a:ext cx="9144000" cy="2031325"/>
          </a:xfrm>
          <a:prstGeom prst="rect">
            <a:avLst/>
          </a:prstGeom>
          <a:noFill/>
          <a:ln w="9525">
            <a:noFill/>
            <a:miter lim="800000"/>
            <a:headEnd/>
            <a:tailEnd/>
          </a:ln>
        </p:spPr>
        <p:txBody>
          <a:bodyPr wrap="square">
            <a:spAutoFit/>
          </a:bodyPr>
          <a:lstStyle/>
          <a:p>
            <a:pPr>
              <a:spcBef>
                <a:spcPct val="50000"/>
              </a:spcBef>
              <a:buFontTx/>
              <a:buChar char="•"/>
            </a:pPr>
            <a:r>
              <a:rPr lang="en-US" sz="2800" dirty="0"/>
              <a:t>Input (1,-1,1,1).  Randomly select node to update.  Always stabilizes to (1,1,1,1).</a:t>
            </a:r>
          </a:p>
          <a:p>
            <a:pPr>
              <a:spcBef>
                <a:spcPct val="50000"/>
              </a:spcBef>
              <a:buFontTx/>
              <a:buChar char="•"/>
            </a:pPr>
            <a:r>
              <a:rPr lang="en-US" sz="2800" dirty="0"/>
              <a:t>Input (-1,1,-1,1).  Stable pattern then depends on which node is selected first to update.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0" y="0"/>
            <a:ext cx="9144000" cy="2286000"/>
          </a:xfrm>
          <a:prstGeom prst="rect">
            <a:avLst/>
          </a:prstGeom>
          <a:noFill/>
          <a:ln w="9525">
            <a:noFill/>
            <a:miter lim="800000"/>
            <a:headEnd/>
            <a:tailEnd/>
          </a:ln>
        </p:spPr>
      </p:pic>
      <p:sp>
        <p:nvSpPr>
          <p:cNvPr id="3" name="Rectangle 2"/>
          <p:cNvSpPr/>
          <p:nvPr/>
        </p:nvSpPr>
        <p:spPr>
          <a:xfrm>
            <a:off x="0" y="2333685"/>
            <a:ext cx="9144000" cy="4524315"/>
          </a:xfrm>
          <a:prstGeom prst="rect">
            <a:avLst/>
          </a:prstGeom>
        </p:spPr>
        <p:txBody>
          <a:bodyPr wrap="square">
            <a:spAutoFit/>
          </a:bodyPr>
          <a:lstStyle/>
          <a:p>
            <a:r>
              <a:rPr lang="en-US" sz="3200" dirty="0"/>
              <a:t>When a “cue” – noisy pattern is given, there are now two ways to update the nodes:</a:t>
            </a:r>
          </a:p>
          <a:p>
            <a:endParaRPr lang="en-US" sz="3200" dirty="0"/>
          </a:p>
          <a:p>
            <a:r>
              <a:rPr lang="en-US" sz="3200" dirty="0"/>
              <a:t> </a:t>
            </a:r>
            <a:r>
              <a:rPr lang="en-US" sz="3200" dirty="0">
                <a:solidFill>
                  <a:srgbClr val="FF0000"/>
                </a:solidFill>
              </a:rPr>
              <a:t>Asynchronously</a:t>
            </a:r>
            <a:r>
              <a:rPr lang="en-US" sz="3200" dirty="0"/>
              <a:t>: At each point in time, update one node chosen randomly or according to some rule, like even nodes/odd nodes. </a:t>
            </a:r>
          </a:p>
          <a:p>
            <a:r>
              <a:rPr lang="en-US" sz="3200" i="1" dirty="0"/>
              <a:t>Asynchronous updating is more biologically realistic</a:t>
            </a:r>
          </a:p>
          <a:p>
            <a:endParaRPr lang="en-US" sz="3200" dirty="0"/>
          </a:p>
          <a:p>
            <a:r>
              <a:rPr lang="en-US" sz="3200" dirty="0">
                <a:solidFill>
                  <a:srgbClr val="FF0000"/>
                </a:solidFill>
              </a:rPr>
              <a:t>Synchronously</a:t>
            </a:r>
            <a:r>
              <a:rPr lang="en-US" sz="3200" dirty="0"/>
              <a:t>: Every time, update all nodes together.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9144000" cy="14478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1371600" y="1524000"/>
            <a:ext cx="6772364" cy="3962400"/>
          </a:xfrm>
          <a:prstGeom prst="rect">
            <a:avLst/>
          </a:prstGeom>
          <a:noFill/>
          <a:ln w="9525">
            <a:noFill/>
            <a:miter lim="800000"/>
            <a:headEnd/>
            <a:tailEnd/>
          </a:ln>
        </p:spPr>
      </p:pic>
      <p:sp>
        <p:nvSpPr>
          <p:cNvPr id="6" name="TextBox 5"/>
          <p:cNvSpPr txBox="1"/>
          <p:nvPr/>
        </p:nvSpPr>
        <p:spPr>
          <a:xfrm>
            <a:off x="1524000" y="1828800"/>
            <a:ext cx="8382000" cy="369332"/>
          </a:xfrm>
          <a:prstGeom prst="rect">
            <a:avLst/>
          </a:prstGeom>
          <a:noFill/>
        </p:spPr>
        <p:txBody>
          <a:bodyPr wrap="square" rtlCol="0">
            <a:spAutoFit/>
          </a:bodyPr>
          <a:lstStyle/>
          <a:p>
            <a:r>
              <a:rPr lang="en-US" b="1" dirty="0"/>
              <a:t>node 1           node 2             node 3              node 4            node 5</a:t>
            </a:r>
          </a:p>
        </p:txBody>
      </p:sp>
      <p:pic>
        <p:nvPicPr>
          <p:cNvPr id="8" name="Picture 3"/>
          <p:cNvPicPr>
            <a:picLocks noChangeAspect="1" noChangeArrowheads="1"/>
          </p:cNvPicPr>
          <p:nvPr/>
        </p:nvPicPr>
        <p:blipFill>
          <a:blip r:embed="rId4" cstate="print"/>
          <a:srcRect/>
          <a:stretch>
            <a:fillRect/>
          </a:stretch>
        </p:blipFill>
        <p:spPr bwMode="auto">
          <a:xfrm>
            <a:off x="0" y="5638800"/>
            <a:ext cx="8715375"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8339" name="Picture 3"/>
          <p:cNvPicPr>
            <a:picLocks noChangeAspect="1" noChangeArrowheads="1"/>
          </p:cNvPicPr>
          <p:nvPr/>
        </p:nvPicPr>
        <p:blipFill>
          <a:blip r:embed="rId2" cstate="print"/>
          <a:srcRect/>
          <a:stretch>
            <a:fillRect/>
          </a:stretch>
        </p:blipFill>
        <p:spPr bwMode="auto">
          <a:xfrm>
            <a:off x="4876800" y="1143000"/>
            <a:ext cx="1438275" cy="895350"/>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6250397" y="3048000"/>
            <a:ext cx="2893603" cy="3276775"/>
          </a:xfrm>
          <a:prstGeom prst="rect">
            <a:avLst/>
          </a:prstGeom>
          <a:noFill/>
          <a:ln w="9525">
            <a:noFill/>
            <a:miter lim="800000"/>
            <a:headEnd/>
            <a:tailEnd/>
          </a:ln>
        </p:spPr>
      </p:pic>
      <p:pic>
        <p:nvPicPr>
          <p:cNvPr id="398340" name="Picture 4"/>
          <p:cNvPicPr>
            <a:picLocks noChangeAspect="1" noChangeArrowheads="1"/>
          </p:cNvPicPr>
          <p:nvPr/>
        </p:nvPicPr>
        <p:blipFill>
          <a:blip r:embed="rId4" cstate="print"/>
          <a:srcRect/>
          <a:stretch>
            <a:fillRect/>
          </a:stretch>
        </p:blipFill>
        <p:spPr bwMode="auto">
          <a:xfrm>
            <a:off x="228600" y="2133600"/>
            <a:ext cx="3944983" cy="914400"/>
          </a:xfrm>
          <a:prstGeom prst="rect">
            <a:avLst/>
          </a:prstGeom>
          <a:noFill/>
          <a:ln w="9525">
            <a:noFill/>
            <a:miter lim="800000"/>
            <a:headEnd/>
            <a:tailEnd/>
          </a:ln>
        </p:spPr>
      </p:pic>
      <p:pic>
        <p:nvPicPr>
          <p:cNvPr id="398342" name="Picture 6"/>
          <p:cNvPicPr>
            <a:picLocks noChangeAspect="1" noChangeArrowheads="1"/>
          </p:cNvPicPr>
          <p:nvPr/>
        </p:nvPicPr>
        <p:blipFill>
          <a:blip r:embed="rId5" cstate="print"/>
          <a:srcRect/>
          <a:stretch>
            <a:fillRect/>
          </a:stretch>
        </p:blipFill>
        <p:spPr bwMode="auto">
          <a:xfrm>
            <a:off x="228600" y="4419600"/>
            <a:ext cx="4778679" cy="1066800"/>
          </a:xfrm>
          <a:prstGeom prst="rect">
            <a:avLst/>
          </a:prstGeom>
          <a:noFill/>
          <a:ln w="9525">
            <a:noFill/>
            <a:miter lim="800000"/>
            <a:headEnd/>
            <a:tailEnd/>
          </a:ln>
        </p:spPr>
      </p:pic>
      <p:pic>
        <p:nvPicPr>
          <p:cNvPr id="11" name="Picture 1"/>
          <p:cNvPicPr>
            <a:picLocks noChangeAspect="1" noChangeArrowheads="1"/>
          </p:cNvPicPr>
          <p:nvPr/>
        </p:nvPicPr>
        <p:blipFill>
          <a:blip r:embed="rId6" cstate="print"/>
          <a:srcRect/>
          <a:stretch>
            <a:fillRect/>
          </a:stretch>
        </p:blipFill>
        <p:spPr bwMode="auto">
          <a:xfrm>
            <a:off x="0" y="762000"/>
            <a:ext cx="4114800" cy="428625"/>
          </a:xfrm>
          <a:prstGeom prst="rect">
            <a:avLst/>
          </a:prstGeom>
          <a:noFill/>
          <a:ln w="9525">
            <a:noFill/>
            <a:miter lim="800000"/>
            <a:headEnd/>
            <a:tailEnd/>
          </a:ln>
        </p:spPr>
      </p:pic>
      <p:sp>
        <p:nvSpPr>
          <p:cNvPr id="12" name="TextBox 11"/>
          <p:cNvSpPr txBox="1"/>
          <p:nvPr/>
        </p:nvSpPr>
        <p:spPr>
          <a:xfrm>
            <a:off x="4800600" y="1905000"/>
            <a:ext cx="1676400" cy="369332"/>
          </a:xfrm>
          <a:prstGeom prst="rect">
            <a:avLst/>
          </a:prstGeom>
          <a:noFill/>
        </p:spPr>
        <p:txBody>
          <a:bodyPr wrap="square" rtlCol="0">
            <a:spAutoFit/>
          </a:bodyPr>
          <a:lstStyle/>
          <a:p>
            <a:r>
              <a:rPr lang="en-US" b="1" dirty="0"/>
              <a:t>Unchanged</a:t>
            </a:r>
          </a:p>
        </p:txBody>
      </p:sp>
      <p:pic>
        <p:nvPicPr>
          <p:cNvPr id="1085441" name="Picture 1"/>
          <p:cNvPicPr>
            <a:picLocks noChangeAspect="1" noChangeArrowheads="1"/>
          </p:cNvPicPr>
          <p:nvPr/>
        </p:nvPicPr>
        <p:blipFill>
          <a:blip r:embed="rId7" cstate="print"/>
          <a:srcRect/>
          <a:stretch>
            <a:fillRect/>
          </a:stretch>
        </p:blipFill>
        <p:spPr bwMode="auto">
          <a:xfrm>
            <a:off x="228600" y="3200400"/>
            <a:ext cx="4248150" cy="923925"/>
          </a:xfrm>
          <a:prstGeom prst="rect">
            <a:avLst/>
          </a:prstGeom>
          <a:noFill/>
          <a:ln w="9525">
            <a:noFill/>
            <a:miter lim="800000"/>
            <a:headEnd/>
            <a:tailEnd/>
          </a:ln>
        </p:spPr>
      </p:pic>
      <p:sp>
        <p:nvSpPr>
          <p:cNvPr id="13" name="TextBox 12"/>
          <p:cNvSpPr txBox="1"/>
          <p:nvPr/>
        </p:nvSpPr>
        <p:spPr>
          <a:xfrm>
            <a:off x="6934200" y="685800"/>
            <a:ext cx="2209800" cy="1569660"/>
          </a:xfrm>
          <a:prstGeom prst="rect">
            <a:avLst/>
          </a:prstGeom>
          <a:noFill/>
        </p:spPr>
        <p:txBody>
          <a:bodyPr wrap="square" rtlCol="0">
            <a:spAutoFit/>
          </a:bodyPr>
          <a:lstStyle/>
          <a:p>
            <a:r>
              <a:rPr lang="en-US" sz="2400" b="1" dirty="0"/>
              <a:t>Testing again give 3,1,5,2,4,if no change-converged</a:t>
            </a:r>
          </a:p>
        </p:txBody>
      </p:sp>
      <p:pic>
        <p:nvPicPr>
          <p:cNvPr id="1227777" name="Picture 1"/>
          <p:cNvPicPr>
            <a:picLocks noChangeAspect="1" noChangeArrowheads="1"/>
          </p:cNvPicPr>
          <p:nvPr/>
        </p:nvPicPr>
        <p:blipFill>
          <a:blip r:embed="rId8" cstate="print"/>
          <a:srcRect/>
          <a:stretch>
            <a:fillRect/>
          </a:stretch>
        </p:blipFill>
        <p:spPr bwMode="auto">
          <a:xfrm>
            <a:off x="228600" y="1219200"/>
            <a:ext cx="4140679" cy="762000"/>
          </a:xfrm>
          <a:prstGeom prst="rect">
            <a:avLst/>
          </a:prstGeom>
          <a:noFill/>
          <a:ln w="9525">
            <a:noFill/>
            <a:miter lim="800000"/>
            <a:headEnd/>
            <a:tailEnd/>
          </a:ln>
        </p:spPr>
      </p:pic>
      <p:sp>
        <p:nvSpPr>
          <p:cNvPr id="14" name="TextBox 13"/>
          <p:cNvSpPr txBox="1"/>
          <p:nvPr/>
        </p:nvSpPr>
        <p:spPr>
          <a:xfrm>
            <a:off x="5562600" y="6396335"/>
            <a:ext cx="3581400" cy="461665"/>
          </a:xfrm>
          <a:prstGeom prst="rect">
            <a:avLst/>
          </a:prstGeom>
          <a:noFill/>
        </p:spPr>
        <p:txBody>
          <a:bodyPr wrap="square" rtlCol="0">
            <a:spAutoFit/>
          </a:bodyPr>
          <a:lstStyle/>
          <a:p>
            <a:r>
              <a:rPr lang="en-US" sz="2400" b="1" dirty="0">
                <a:solidFill>
                  <a:srgbClr val="FF0000"/>
                </a:solidFill>
              </a:rPr>
              <a:t>One of the stable states !</a:t>
            </a:r>
          </a:p>
        </p:txBody>
      </p:sp>
      <p:pic>
        <p:nvPicPr>
          <p:cNvPr id="2300930" name="Picture 2"/>
          <p:cNvPicPr>
            <a:picLocks noChangeAspect="1" noChangeArrowheads="1"/>
          </p:cNvPicPr>
          <p:nvPr/>
        </p:nvPicPr>
        <p:blipFill>
          <a:blip r:embed="rId9" cstate="print"/>
          <a:srcRect/>
          <a:stretch>
            <a:fillRect/>
          </a:stretch>
        </p:blipFill>
        <p:spPr bwMode="auto">
          <a:xfrm>
            <a:off x="0" y="5800725"/>
            <a:ext cx="5534025" cy="1057275"/>
          </a:xfrm>
          <a:prstGeom prst="rect">
            <a:avLst/>
          </a:prstGeom>
          <a:noFill/>
          <a:ln w="9525">
            <a:noFill/>
            <a:miter lim="800000"/>
            <a:headEnd/>
            <a:tailEnd/>
          </a:ln>
        </p:spPr>
      </p:pic>
      <p:pic>
        <p:nvPicPr>
          <p:cNvPr id="2300931" name="Picture 3"/>
          <p:cNvPicPr>
            <a:picLocks noChangeAspect="1" noChangeArrowheads="1"/>
          </p:cNvPicPr>
          <p:nvPr/>
        </p:nvPicPr>
        <p:blipFill>
          <a:blip r:embed="rId10" cstate="print"/>
          <a:srcRect/>
          <a:stretch>
            <a:fillRect/>
          </a:stretch>
        </p:blipFill>
        <p:spPr bwMode="auto">
          <a:xfrm>
            <a:off x="0" y="0"/>
            <a:ext cx="8715375" cy="676275"/>
          </a:xfrm>
          <a:prstGeom prst="rect">
            <a:avLst/>
          </a:prstGeom>
          <a:noFill/>
          <a:ln w="9525">
            <a:noFill/>
            <a:miter lim="800000"/>
            <a:headEnd/>
            <a:tailEnd/>
          </a:ln>
        </p:spPr>
      </p:pic>
      <p:sp>
        <p:nvSpPr>
          <p:cNvPr id="15" name="TextBox 14"/>
          <p:cNvSpPr txBox="1"/>
          <p:nvPr/>
        </p:nvSpPr>
        <p:spPr>
          <a:xfrm>
            <a:off x="6248400" y="3352800"/>
            <a:ext cx="5105400" cy="261610"/>
          </a:xfrm>
          <a:prstGeom prst="rect">
            <a:avLst/>
          </a:prstGeom>
          <a:noFill/>
        </p:spPr>
        <p:txBody>
          <a:bodyPr wrap="square" rtlCol="0">
            <a:spAutoFit/>
          </a:bodyPr>
          <a:lstStyle/>
          <a:p>
            <a:r>
              <a:rPr lang="en-US" sz="1100" b="1" dirty="0"/>
              <a:t>N1               N2           N3                 N4            N5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00931"/>
                                        </p:tgtEl>
                                        <p:attrNameLst>
                                          <p:attrName>style.visibility</p:attrName>
                                        </p:attrNameLst>
                                      </p:cBhvr>
                                      <p:to>
                                        <p:strVal val="visible"/>
                                      </p:to>
                                    </p:set>
                                    <p:anim calcmode="lin" valueType="num">
                                      <p:cBhvr additive="base">
                                        <p:cTn id="7" dur="500" fill="hold"/>
                                        <p:tgtEl>
                                          <p:spTgt spid="2300931"/>
                                        </p:tgtEl>
                                        <p:attrNameLst>
                                          <p:attrName>ppt_x</p:attrName>
                                        </p:attrNameLst>
                                      </p:cBhvr>
                                      <p:tavLst>
                                        <p:tav tm="0">
                                          <p:val>
                                            <p:strVal val="#ppt_x"/>
                                          </p:val>
                                        </p:tav>
                                        <p:tav tm="100000">
                                          <p:val>
                                            <p:strVal val="#ppt_x"/>
                                          </p:val>
                                        </p:tav>
                                      </p:tavLst>
                                    </p:anim>
                                    <p:anim calcmode="lin" valueType="num">
                                      <p:cBhvr additive="base">
                                        <p:cTn id="8" dur="500" fill="hold"/>
                                        <p:tgtEl>
                                          <p:spTgt spid="23009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7777"/>
                                        </p:tgtEl>
                                        <p:attrNameLst>
                                          <p:attrName>style.visibility</p:attrName>
                                        </p:attrNameLst>
                                      </p:cBhvr>
                                      <p:to>
                                        <p:strVal val="visible"/>
                                      </p:to>
                                    </p:set>
                                    <p:anim calcmode="lin" valueType="num">
                                      <p:cBhvr additive="base">
                                        <p:cTn id="31" dur="500" fill="hold"/>
                                        <p:tgtEl>
                                          <p:spTgt spid="1227777"/>
                                        </p:tgtEl>
                                        <p:attrNameLst>
                                          <p:attrName>ppt_x</p:attrName>
                                        </p:attrNameLst>
                                      </p:cBhvr>
                                      <p:tavLst>
                                        <p:tav tm="0">
                                          <p:val>
                                            <p:strVal val="#ppt_x"/>
                                          </p:val>
                                        </p:tav>
                                        <p:tav tm="100000">
                                          <p:val>
                                            <p:strVal val="#ppt_x"/>
                                          </p:val>
                                        </p:tav>
                                      </p:tavLst>
                                    </p:anim>
                                    <p:anim calcmode="lin" valueType="num">
                                      <p:cBhvr additive="base">
                                        <p:cTn id="32" dur="500" fill="hold"/>
                                        <p:tgtEl>
                                          <p:spTgt spid="122777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98339"/>
                                        </p:tgtEl>
                                        <p:attrNameLst>
                                          <p:attrName>style.visibility</p:attrName>
                                        </p:attrNameLst>
                                      </p:cBhvr>
                                      <p:to>
                                        <p:strVal val="visible"/>
                                      </p:to>
                                    </p:set>
                                    <p:anim calcmode="lin" valueType="num">
                                      <p:cBhvr additive="base">
                                        <p:cTn id="37" dur="500" fill="hold"/>
                                        <p:tgtEl>
                                          <p:spTgt spid="398339"/>
                                        </p:tgtEl>
                                        <p:attrNameLst>
                                          <p:attrName>ppt_x</p:attrName>
                                        </p:attrNameLst>
                                      </p:cBhvr>
                                      <p:tavLst>
                                        <p:tav tm="0">
                                          <p:val>
                                            <p:strVal val="#ppt_x"/>
                                          </p:val>
                                        </p:tav>
                                        <p:tav tm="100000">
                                          <p:val>
                                            <p:strVal val="#ppt_x"/>
                                          </p:val>
                                        </p:tav>
                                      </p:tavLst>
                                    </p:anim>
                                    <p:anim calcmode="lin" valueType="num">
                                      <p:cBhvr additive="base">
                                        <p:cTn id="38" dur="500" fill="hold"/>
                                        <p:tgtEl>
                                          <p:spTgt spid="3983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98340"/>
                                        </p:tgtEl>
                                        <p:attrNameLst>
                                          <p:attrName>style.visibility</p:attrName>
                                        </p:attrNameLst>
                                      </p:cBhvr>
                                      <p:to>
                                        <p:strVal val="visible"/>
                                      </p:to>
                                    </p:set>
                                    <p:anim calcmode="lin" valueType="num">
                                      <p:cBhvr additive="base">
                                        <p:cTn id="49" dur="500" fill="hold"/>
                                        <p:tgtEl>
                                          <p:spTgt spid="398340"/>
                                        </p:tgtEl>
                                        <p:attrNameLst>
                                          <p:attrName>ppt_x</p:attrName>
                                        </p:attrNameLst>
                                      </p:cBhvr>
                                      <p:tavLst>
                                        <p:tav tm="0">
                                          <p:val>
                                            <p:strVal val="#ppt_x"/>
                                          </p:val>
                                        </p:tav>
                                        <p:tav tm="100000">
                                          <p:val>
                                            <p:strVal val="#ppt_x"/>
                                          </p:val>
                                        </p:tav>
                                      </p:tavLst>
                                    </p:anim>
                                    <p:anim calcmode="lin" valueType="num">
                                      <p:cBhvr additive="base">
                                        <p:cTn id="50" dur="500" fill="hold"/>
                                        <p:tgtEl>
                                          <p:spTgt spid="39834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85441"/>
                                        </p:tgtEl>
                                        <p:attrNameLst>
                                          <p:attrName>style.visibility</p:attrName>
                                        </p:attrNameLst>
                                      </p:cBhvr>
                                      <p:to>
                                        <p:strVal val="visible"/>
                                      </p:to>
                                    </p:set>
                                    <p:anim calcmode="lin" valueType="num">
                                      <p:cBhvr additive="base">
                                        <p:cTn id="55" dur="500" fill="hold"/>
                                        <p:tgtEl>
                                          <p:spTgt spid="1085441"/>
                                        </p:tgtEl>
                                        <p:attrNameLst>
                                          <p:attrName>ppt_x</p:attrName>
                                        </p:attrNameLst>
                                      </p:cBhvr>
                                      <p:tavLst>
                                        <p:tav tm="0">
                                          <p:val>
                                            <p:strVal val="#ppt_x"/>
                                          </p:val>
                                        </p:tav>
                                        <p:tav tm="100000">
                                          <p:val>
                                            <p:strVal val="#ppt_x"/>
                                          </p:val>
                                        </p:tav>
                                      </p:tavLst>
                                    </p:anim>
                                    <p:anim calcmode="lin" valueType="num">
                                      <p:cBhvr additive="base">
                                        <p:cTn id="56" dur="500" fill="hold"/>
                                        <p:tgtEl>
                                          <p:spTgt spid="108544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98342"/>
                                        </p:tgtEl>
                                        <p:attrNameLst>
                                          <p:attrName>style.visibility</p:attrName>
                                        </p:attrNameLst>
                                      </p:cBhvr>
                                      <p:to>
                                        <p:strVal val="visible"/>
                                      </p:to>
                                    </p:set>
                                    <p:anim calcmode="lin" valueType="num">
                                      <p:cBhvr additive="base">
                                        <p:cTn id="61" dur="500" fill="hold"/>
                                        <p:tgtEl>
                                          <p:spTgt spid="398342"/>
                                        </p:tgtEl>
                                        <p:attrNameLst>
                                          <p:attrName>ppt_x</p:attrName>
                                        </p:attrNameLst>
                                      </p:cBhvr>
                                      <p:tavLst>
                                        <p:tav tm="0">
                                          <p:val>
                                            <p:strVal val="#ppt_x"/>
                                          </p:val>
                                        </p:tav>
                                        <p:tav tm="100000">
                                          <p:val>
                                            <p:strVal val="#ppt_x"/>
                                          </p:val>
                                        </p:tav>
                                      </p:tavLst>
                                    </p:anim>
                                    <p:anim calcmode="lin" valueType="num">
                                      <p:cBhvr additive="base">
                                        <p:cTn id="62" dur="500" fill="hold"/>
                                        <p:tgtEl>
                                          <p:spTgt spid="39834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300930"/>
                                        </p:tgtEl>
                                        <p:attrNameLst>
                                          <p:attrName>style.visibility</p:attrName>
                                        </p:attrNameLst>
                                      </p:cBhvr>
                                      <p:to>
                                        <p:strVal val="visible"/>
                                      </p:to>
                                    </p:set>
                                    <p:anim calcmode="lin" valueType="num">
                                      <p:cBhvr additive="base">
                                        <p:cTn id="67" dur="500" fill="hold"/>
                                        <p:tgtEl>
                                          <p:spTgt spid="2300930"/>
                                        </p:tgtEl>
                                        <p:attrNameLst>
                                          <p:attrName>ppt_x</p:attrName>
                                        </p:attrNameLst>
                                      </p:cBhvr>
                                      <p:tavLst>
                                        <p:tav tm="0">
                                          <p:val>
                                            <p:strVal val="#ppt_x"/>
                                          </p:val>
                                        </p:tav>
                                        <p:tav tm="100000">
                                          <p:val>
                                            <p:strVal val="#ppt_x"/>
                                          </p:val>
                                        </p:tav>
                                      </p:tavLst>
                                    </p:anim>
                                    <p:anim calcmode="lin" valueType="num">
                                      <p:cBhvr additive="base">
                                        <p:cTn id="68" dur="500" fill="hold"/>
                                        <p:tgtEl>
                                          <p:spTgt spid="2300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0386" name="Picture 2"/>
          <p:cNvPicPr>
            <a:picLocks noChangeAspect="1" noChangeArrowheads="1"/>
          </p:cNvPicPr>
          <p:nvPr/>
        </p:nvPicPr>
        <p:blipFill>
          <a:blip r:embed="rId2" cstate="print"/>
          <a:srcRect/>
          <a:stretch>
            <a:fillRect/>
          </a:stretch>
        </p:blipFill>
        <p:spPr bwMode="auto">
          <a:xfrm>
            <a:off x="0" y="0"/>
            <a:ext cx="5751090" cy="1252538"/>
          </a:xfrm>
          <a:prstGeom prst="rect">
            <a:avLst/>
          </a:prstGeom>
          <a:noFill/>
          <a:ln w="9525">
            <a:noFill/>
            <a:miter lim="800000"/>
            <a:headEnd/>
            <a:tailEnd/>
          </a:ln>
        </p:spPr>
      </p:pic>
      <p:pic>
        <p:nvPicPr>
          <p:cNvPr id="400387" name="Picture 3"/>
          <p:cNvPicPr>
            <a:picLocks noChangeAspect="1" noChangeArrowheads="1"/>
          </p:cNvPicPr>
          <p:nvPr/>
        </p:nvPicPr>
        <p:blipFill>
          <a:blip r:embed="rId3" cstate="print"/>
          <a:srcRect/>
          <a:stretch>
            <a:fillRect/>
          </a:stretch>
        </p:blipFill>
        <p:spPr bwMode="auto">
          <a:xfrm>
            <a:off x="0" y="1219200"/>
            <a:ext cx="5988678" cy="1328738"/>
          </a:xfrm>
          <a:prstGeom prst="rect">
            <a:avLst/>
          </a:prstGeom>
          <a:noFill/>
          <a:ln w="9525">
            <a:noFill/>
            <a:miter lim="800000"/>
            <a:headEnd/>
            <a:tailEnd/>
          </a:ln>
        </p:spPr>
      </p:pic>
      <p:pic>
        <p:nvPicPr>
          <p:cNvPr id="400388" name="Picture 4"/>
          <p:cNvPicPr>
            <a:picLocks noChangeAspect="1" noChangeArrowheads="1"/>
          </p:cNvPicPr>
          <p:nvPr/>
        </p:nvPicPr>
        <p:blipFill>
          <a:blip r:embed="rId4" cstate="print"/>
          <a:srcRect/>
          <a:stretch>
            <a:fillRect/>
          </a:stretch>
        </p:blipFill>
        <p:spPr bwMode="auto">
          <a:xfrm>
            <a:off x="0" y="2590800"/>
            <a:ext cx="5458076" cy="1276350"/>
          </a:xfrm>
          <a:prstGeom prst="rect">
            <a:avLst/>
          </a:prstGeom>
          <a:noFill/>
          <a:ln w="9525">
            <a:noFill/>
            <a:miter lim="800000"/>
            <a:headEnd/>
            <a:tailEnd/>
          </a:ln>
        </p:spPr>
      </p:pic>
      <p:pic>
        <p:nvPicPr>
          <p:cNvPr id="400389" name="Picture 5"/>
          <p:cNvPicPr>
            <a:picLocks noChangeAspect="1" noChangeArrowheads="1"/>
          </p:cNvPicPr>
          <p:nvPr/>
        </p:nvPicPr>
        <p:blipFill>
          <a:blip r:embed="rId5" cstate="print"/>
          <a:srcRect/>
          <a:stretch>
            <a:fillRect/>
          </a:stretch>
        </p:blipFill>
        <p:spPr bwMode="auto">
          <a:xfrm>
            <a:off x="0" y="3886200"/>
            <a:ext cx="9144000" cy="2971800"/>
          </a:xfrm>
          <a:prstGeom prst="rect">
            <a:avLst/>
          </a:prstGeom>
          <a:noFill/>
          <a:ln w="9525">
            <a:noFill/>
            <a:miter lim="800000"/>
            <a:headEnd/>
            <a:tailEnd/>
          </a:ln>
        </p:spPr>
      </p:pic>
      <p:pic>
        <p:nvPicPr>
          <p:cNvPr id="896001" name="Picture 1"/>
          <p:cNvPicPr>
            <a:picLocks noChangeAspect="1" noChangeArrowheads="1"/>
          </p:cNvPicPr>
          <p:nvPr/>
        </p:nvPicPr>
        <p:blipFill>
          <a:blip r:embed="rId6" cstate="print"/>
          <a:srcRect/>
          <a:stretch>
            <a:fillRect/>
          </a:stretch>
        </p:blipFill>
        <p:spPr bwMode="auto">
          <a:xfrm>
            <a:off x="5029200" y="3886200"/>
            <a:ext cx="4114800" cy="428625"/>
          </a:xfrm>
          <a:prstGeom prst="rect">
            <a:avLst/>
          </a:prstGeom>
          <a:noFill/>
          <a:ln w="9525">
            <a:noFill/>
            <a:miter lim="800000"/>
            <a:headEnd/>
            <a:tailEnd/>
          </a:ln>
        </p:spPr>
      </p:pic>
      <p:sp>
        <p:nvSpPr>
          <p:cNvPr id="7" name="TextBox 6"/>
          <p:cNvSpPr txBox="1"/>
          <p:nvPr/>
        </p:nvSpPr>
        <p:spPr>
          <a:xfrm>
            <a:off x="6781800" y="1676400"/>
            <a:ext cx="1981200" cy="1569660"/>
          </a:xfrm>
          <a:prstGeom prst="rect">
            <a:avLst/>
          </a:prstGeom>
          <a:noFill/>
        </p:spPr>
        <p:txBody>
          <a:bodyPr wrap="square" rtlCol="0">
            <a:spAutoFit/>
          </a:bodyPr>
          <a:lstStyle/>
          <a:p>
            <a:r>
              <a:rPr lang="en-US" sz="3200" dirty="0"/>
              <a:t>Arrived at Stable state 1</a:t>
            </a:r>
          </a:p>
        </p:txBody>
      </p:sp>
      <p:sp>
        <p:nvSpPr>
          <p:cNvPr id="8" name="TextBox 7"/>
          <p:cNvSpPr txBox="1"/>
          <p:nvPr/>
        </p:nvSpPr>
        <p:spPr>
          <a:xfrm>
            <a:off x="6934200" y="685800"/>
            <a:ext cx="2209800" cy="830997"/>
          </a:xfrm>
          <a:prstGeom prst="rect">
            <a:avLst/>
          </a:prstGeom>
          <a:noFill/>
        </p:spPr>
        <p:txBody>
          <a:bodyPr wrap="square" rtlCol="0">
            <a:spAutoFit/>
          </a:bodyPr>
          <a:lstStyle/>
          <a:p>
            <a:r>
              <a:rPr lang="en-US" sz="2400" b="1" dirty="0"/>
              <a:t>Testing again give 3,1,5,2,4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0386"/>
                                        </p:tgtEl>
                                        <p:attrNameLst>
                                          <p:attrName>style.visibility</p:attrName>
                                        </p:attrNameLst>
                                      </p:cBhvr>
                                      <p:to>
                                        <p:strVal val="visible"/>
                                      </p:to>
                                    </p:set>
                                    <p:anim calcmode="lin" valueType="num">
                                      <p:cBhvr additive="base">
                                        <p:cTn id="7" dur="500" fill="hold"/>
                                        <p:tgtEl>
                                          <p:spTgt spid="400386"/>
                                        </p:tgtEl>
                                        <p:attrNameLst>
                                          <p:attrName>ppt_x</p:attrName>
                                        </p:attrNameLst>
                                      </p:cBhvr>
                                      <p:tavLst>
                                        <p:tav tm="0">
                                          <p:val>
                                            <p:strVal val="#ppt_x"/>
                                          </p:val>
                                        </p:tav>
                                        <p:tav tm="100000">
                                          <p:val>
                                            <p:strVal val="#ppt_x"/>
                                          </p:val>
                                        </p:tav>
                                      </p:tavLst>
                                    </p:anim>
                                    <p:anim calcmode="lin" valueType="num">
                                      <p:cBhvr additive="base">
                                        <p:cTn id="8" dur="500" fill="hold"/>
                                        <p:tgtEl>
                                          <p:spTgt spid="4003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0387"/>
                                        </p:tgtEl>
                                        <p:attrNameLst>
                                          <p:attrName>style.visibility</p:attrName>
                                        </p:attrNameLst>
                                      </p:cBhvr>
                                      <p:to>
                                        <p:strVal val="visible"/>
                                      </p:to>
                                    </p:set>
                                    <p:anim calcmode="lin" valueType="num">
                                      <p:cBhvr additive="base">
                                        <p:cTn id="13" dur="500" fill="hold"/>
                                        <p:tgtEl>
                                          <p:spTgt spid="400387"/>
                                        </p:tgtEl>
                                        <p:attrNameLst>
                                          <p:attrName>ppt_x</p:attrName>
                                        </p:attrNameLst>
                                      </p:cBhvr>
                                      <p:tavLst>
                                        <p:tav tm="0">
                                          <p:val>
                                            <p:strVal val="#ppt_x"/>
                                          </p:val>
                                        </p:tav>
                                        <p:tav tm="100000">
                                          <p:val>
                                            <p:strVal val="#ppt_x"/>
                                          </p:val>
                                        </p:tav>
                                      </p:tavLst>
                                    </p:anim>
                                    <p:anim calcmode="lin" valueType="num">
                                      <p:cBhvr additive="base">
                                        <p:cTn id="14" dur="500" fill="hold"/>
                                        <p:tgtEl>
                                          <p:spTgt spid="4003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0388"/>
                                        </p:tgtEl>
                                        <p:attrNameLst>
                                          <p:attrName>style.visibility</p:attrName>
                                        </p:attrNameLst>
                                      </p:cBhvr>
                                      <p:to>
                                        <p:strVal val="visible"/>
                                      </p:to>
                                    </p:set>
                                    <p:anim calcmode="lin" valueType="num">
                                      <p:cBhvr additive="base">
                                        <p:cTn id="19" dur="500" fill="hold"/>
                                        <p:tgtEl>
                                          <p:spTgt spid="400388"/>
                                        </p:tgtEl>
                                        <p:attrNameLst>
                                          <p:attrName>ppt_x</p:attrName>
                                        </p:attrNameLst>
                                      </p:cBhvr>
                                      <p:tavLst>
                                        <p:tav tm="0">
                                          <p:val>
                                            <p:strVal val="#ppt_x"/>
                                          </p:val>
                                        </p:tav>
                                        <p:tav tm="100000">
                                          <p:val>
                                            <p:strVal val="#ppt_x"/>
                                          </p:val>
                                        </p:tav>
                                      </p:tavLst>
                                    </p:anim>
                                    <p:anim calcmode="lin" valueType="num">
                                      <p:cBhvr additive="base">
                                        <p:cTn id="20" dur="500" fill="hold"/>
                                        <p:tgtEl>
                                          <p:spTgt spid="4003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0389"/>
                                        </p:tgtEl>
                                        <p:attrNameLst>
                                          <p:attrName>style.visibility</p:attrName>
                                        </p:attrNameLst>
                                      </p:cBhvr>
                                      <p:to>
                                        <p:strVal val="visible"/>
                                      </p:to>
                                    </p:set>
                                    <p:anim calcmode="lin" valueType="num">
                                      <p:cBhvr additive="base">
                                        <p:cTn id="25" dur="500" fill="hold"/>
                                        <p:tgtEl>
                                          <p:spTgt spid="400389"/>
                                        </p:tgtEl>
                                        <p:attrNameLst>
                                          <p:attrName>ppt_x</p:attrName>
                                        </p:attrNameLst>
                                      </p:cBhvr>
                                      <p:tavLst>
                                        <p:tav tm="0">
                                          <p:val>
                                            <p:strVal val="#ppt_x"/>
                                          </p:val>
                                        </p:tav>
                                        <p:tav tm="100000">
                                          <p:val>
                                            <p:strVal val="#ppt_x"/>
                                          </p:val>
                                        </p:tav>
                                      </p:tavLst>
                                    </p:anim>
                                    <p:anim calcmode="lin" valueType="num">
                                      <p:cBhvr additive="base">
                                        <p:cTn id="26" dur="500" fill="hold"/>
                                        <p:tgtEl>
                                          <p:spTgt spid="40038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96001"/>
                                        </p:tgtEl>
                                        <p:attrNameLst>
                                          <p:attrName>style.visibility</p:attrName>
                                        </p:attrNameLst>
                                      </p:cBhvr>
                                      <p:to>
                                        <p:strVal val="visible"/>
                                      </p:to>
                                    </p:set>
                                    <p:anim calcmode="lin" valueType="num">
                                      <p:cBhvr additive="base">
                                        <p:cTn id="31" dur="500" fill="hold"/>
                                        <p:tgtEl>
                                          <p:spTgt spid="896001"/>
                                        </p:tgtEl>
                                        <p:attrNameLst>
                                          <p:attrName>ppt_x</p:attrName>
                                        </p:attrNameLst>
                                      </p:cBhvr>
                                      <p:tavLst>
                                        <p:tav tm="0">
                                          <p:val>
                                            <p:strVal val="#ppt_x"/>
                                          </p:val>
                                        </p:tav>
                                        <p:tav tm="100000">
                                          <p:val>
                                            <p:strVal val="#ppt_x"/>
                                          </p:val>
                                        </p:tav>
                                      </p:tavLst>
                                    </p:anim>
                                    <p:anim calcmode="lin" valueType="num">
                                      <p:cBhvr additive="base">
                                        <p:cTn id="32" dur="500" fill="hold"/>
                                        <p:tgtEl>
                                          <p:spTgt spid="89600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569660"/>
          </a:xfrm>
          <a:prstGeom prst="rect">
            <a:avLst/>
          </a:prstGeom>
        </p:spPr>
        <p:txBody>
          <a:bodyPr wrap="square">
            <a:spAutoFit/>
          </a:bodyPr>
          <a:lstStyle/>
          <a:p>
            <a:r>
              <a:rPr lang="en-US" sz="2400" b="1" dirty="0"/>
              <a:t>given the weight matrix for a 5 node network with </a:t>
            </a:r>
            <a:r>
              <a:rPr lang="en-US" sz="2400" b="1" dirty="0">
                <a:solidFill>
                  <a:srgbClr val="FF0000"/>
                </a:solidFill>
              </a:rPr>
              <a:t>(0 1 1 0 1) and </a:t>
            </a:r>
          </a:p>
          <a:p>
            <a:r>
              <a:rPr lang="en-US" sz="2400" b="1" dirty="0">
                <a:solidFill>
                  <a:srgbClr val="FF0000"/>
                </a:solidFill>
              </a:rPr>
              <a:t>(1 0 1 0 1) as attractors</a:t>
            </a:r>
            <a:r>
              <a:rPr lang="en-US" sz="2400" b="1" dirty="0"/>
              <a:t>, start at the state (1 1 1 1 1) and see where it goes. using a fixed node updating order of 2, 4, 3, 5, 1, </a:t>
            </a:r>
            <a:r>
              <a:rPr lang="en-US" sz="2400" b="1" dirty="0">
                <a:solidFill>
                  <a:srgbClr val="FF0000"/>
                </a:solidFill>
              </a:rPr>
              <a:t>2, 4, 3, 5, 1(testing)</a:t>
            </a:r>
            <a:r>
              <a:rPr lang="en-US" sz="2400" b="1" dirty="0"/>
              <a:t>, etc.</a:t>
            </a:r>
          </a:p>
        </p:txBody>
      </p:sp>
      <p:sp>
        <p:nvSpPr>
          <p:cNvPr id="3" name="Rectangle 2"/>
          <p:cNvSpPr/>
          <p:nvPr/>
        </p:nvSpPr>
        <p:spPr>
          <a:xfrm>
            <a:off x="0" y="1524000"/>
            <a:ext cx="9144000" cy="4154984"/>
          </a:xfrm>
          <a:prstGeom prst="rect">
            <a:avLst/>
          </a:prstGeom>
        </p:spPr>
        <p:txBody>
          <a:bodyPr wrap="square">
            <a:spAutoFit/>
          </a:bodyPr>
          <a:lstStyle/>
          <a:p>
            <a:r>
              <a:rPr lang="en-US" sz="2400" b="1" dirty="0">
                <a:solidFill>
                  <a:srgbClr val="FF0000"/>
                </a:solidFill>
              </a:rPr>
              <a:t>update node 2 -</a:t>
            </a:r>
            <a:br>
              <a:rPr lang="en-US" sz="2400" b="1" dirty="0"/>
            </a:br>
            <a:r>
              <a:rPr lang="en-US" sz="2400" b="1" dirty="0"/>
              <a:t>V</a:t>
            </a:r>
            <a:r>
              <a:rPr lang="en-US" sz="2400" b="1" baseline="-25000" dirty="0"/>
              <a:t>2</a:t>
            </a:r>
            <a:r>
              <a:rPr lang="en-US" sz="2400" b="1" dirty="0"/>
              <a:t>in = (-2 0 0 0 0) . (1 1 1 1 1) = -2</a:t>
            </a:r>
            <a:br>
              <a:rPr lang="en-US" sz="2400" b="1" dirty="0"/>
            </a:br>
            <a:r>
              <a:rPr lang="en-US" sz="2400" b="1" dirty="0"/>
              <a:t>since -2 &lt; 0, V</a:t>
            </a:r>
            <a:r>
              <a:rPr lang="en-US" sz="2400" b="1" baseline="-25000" dirty="0"/>
              <a:t>2</a:t>
            </a:r>
            <a:r>
              <a:rPr lang="en-US" sz="2400" b="1" dirty="0"/>
              <a:t> = 0 </a:t>
            </a:r>
            <a:r>
              <a:rPr lang="en-US" sz="2400" b="1" i="1" dirty="0"/>
              <a:t>(it changed)</a:t>
            </a:r>
            <a:r>
              <a:rPr lang="en-US" sz="2400" b="1" dirty="0"/>
              <a:t> (1  </a:t>
            </a:r>
            <a:r>
              <a:rPr lang="en-US" sz="2400" b="1" dirty="0">
                <a:solidFill>
                  <a:srgbClr val="FF0000"/>
                </a:solidFill>
              </a:rPr>
              <a:t>0</a:t>
            </a:r>
            <a:r>
              <a:rPr lang="en-US" sz="2400" b="1" dirty="0"/>
              <a:t> 1 1 1) </a:t>
            </a:r>
            <a:endParaRPr lang="en-US" sz="2400" b="1" i="1" dirty="0"/>
          </a:p>
          <a:p>
            <a:endParaRPr lang="en-US" sz="2400" b="1" dirty="0"/>
          </a:p>
          <a:p>
            <a:r>
              <a:rPr lang="en-US" sz="2400" b="1" dirty="0">
                <a:solidFill>
                  <a:srgbClr val="FF0000"/>
                </a:solidFill>
              </a:rPr>
              <a:t>update node 4 -</a:t>
            </a:r>
            <a:br>
              <a:rPr lang="en-US" sz="2400" b="1" dirty="0"/>
            </a:br>
            <a:r>
              <a:rPr lang="en-US" sz="2400" b="1" dirty="0"/>
              <a:t>V</a:t>
            </a:r>
            <a:r>
              <a:rPr lang="en-US" sz="2400" b="1" baseline="-25000" dirty="0"/>
              <a:t>4</a:t>
            </a:r>
            <a:r>
              <a:rPr lang="en-US" sz="2400" b="1" dirty="0"/>
              <a:t>in = (0 0 -2 0 -2) . (1 0 1 1 1) = -4</a:t>
            </a:r>
            <a:br>
              <a:rPr lang="en-US" sz="2400" b="1" dirty="0"/>
            </a:br>
            <a:r>
              <a:rPr lang="en-US" sz="2400" b="1" dirty="0"/>
              <a:t>since -4 &lt; 0, V</a:t>
            </a:r>
            <a:r>
              <a:rPr lang="en-US" sz="2400" b="1" baseline="-25000" dirty="0"/>
              <a:t>4</a:t>
            </a:r>
            <a:r>
              <a:rPr lang="en-US" sz="2400" b="1" dirty="0"/>
              <a:t> = 0 </a:t>
            </a:r>
            <a:r>
              <a:rPr lang="en-US" sz="2400" b="1" i="1" dirty="0"/>
              <a:t>(it changed)</a:t>
            </a:r>
            <a:r>
              <a:rPr lang="en-US" sz="2400" b="1" dirty="0"/>
              <a:t> (1 0 1 </a:t>
            </a:r>
            <a:r>
              <a:rPr lang="en-US" sz="2400" b="1" dirty="0">
                <a:solidFill>
                  <a:srgbClr val="FF0000"/>
                </a:solidFill>
              </a:rPr>
              <a:t>0</a:t>
            </a:r>
            <a:r>
              <a:rPr lang="en-US" sz="2400" b="1" dirty="0"/>
              <a:t> 1 ) </a:t>
            </a:r>
            <a:endParaRPr lang="en-US" sz="2400" b="1" i="1" dirty="0"/>
          </a:p>
          <a:p>
            <a:endParaRPr lang="en-US" sz="2400" b="1" dirty="0"/>
          </a:p>
          <a:p>
            <a:r>
              <a:rPr lang="en-US" sz="2400" b="1" dirty="0">
                <a:solidFill>
                  <a:srgbClr val="FF0000"/>
                </a:solidFill>
              </a:rPr>
              <a:t>update node 3 -</a:t>
            </a:r>
            <a:br>
              <a:rPr lang="en-US" sz="2400" b="1" dirty="0"/>
            </a:br>
            <a:r>
              <a:rPr lang="en-US" sz="2400" b="1" dirty="0"/>
              <a:t>V</a:t>
            </a:r>
            <a:r>
              <a:rPr lang="en-US" sz="2400" b="1" baseline="-25000" dirty="0"/>
              <a:t>3</a:t>
            </a:r>
            <a:r>
              <a:rPr lang="en-US" sz="2400" b="1" dirty="0"/>
              <a:t>in = (0 0 0 -2 2) . (1 0 1 0 1) = 2</a:t>
            </a:r>
            <a:br>
              <a:rPr lang="en-US" sz="2400" b="1" dirty="0"/>
            </a:br>
            <a:r>
              <a:rPr lang="en-US" sz="2400" b="1" dirty="0"/>
              <a:t>since 2 &gt;= 0, V</a:t>
            </a:r>
            <a:r>
              <a:rPr lang="en-US" sz="2400" b="1" baseline="-25000" dirty="0"/>
              <a:t>3</a:t>
            </a:r>
            <a:r>
              <a:rPr lang="en-US" sz="2400" b="1" dirty="0"/>
              <a:t> = 1 </a:t>
            </a:r>
            <a:r>
              <a:rPr lang="en-US" sz="2400" b="1" i="1" dirty="0"/>
              <a:t>(it didn't change)</a:t>
            </a:r>
            <a:endParaRPr lang="en-US" sz="2400" b="1" dirty="0"/>
          </a:p>
        </p:txBody>
      </p:sp>
      <p:sp>
        <p:nvSpPr>
          <p:cNvPr id="4" name="Rectangle 3"/>
          <p:cNvSpPr/>
          <p:nvPr/>
        </p:nvSpPr>
        <p:spPr>
          <a:xfrm>
            <a:off x="0" y="5657671"/>
            <a:ext cx="9144000" cy="1200329"/>
          </a:xfrm>
          <a:prstGeom prst="rect">
            <a:avLst/>
          </a:prstGeom>
        </p:spPr>
        <p:txBody>
          <a:bodyPr wrap="square">
            <a:spAutoFit/>
          </a:bodyPr>
          <a:lstStyle/>
          <a:p>
            <a:r>
              <a:rPr lang="en-US" sz="2400" b="1" dirty="0">
                <a:solidFill>
                  <a:srgbClr val="FF0000"/>
                </a:solidFill>
              </a:rPr>
              <a:t>update node 5 -</a:t>
            </a:r>
            <a:br>
              <a:rPr lang="en-US" sz="2400" b="1" dirty="0"/>
            </a:br>
            <a:r>
              <a:rPr lang="en-US" sz="2400" b="1" dirty="0"/>
              <a:t>V</a:t>
            </a:r>
            <a:r>
              <a:rPr lang="en-US" sz="2400" b="1" baseline="-25000" dirty="0"/>
              <a:t>5</a:t>
            </a:r>
            <a:r>
              <a:rPr lang="en-US" sz="2400" b="1" dirty="0"/>
              <a:t>in = (0 0 2 -2 0) . (1 0 1 0 1) = 2</a:t>
            </a:r>
            <a:br>
              <a:rPr lang="en-US" sz="2400" b="1" dirty="0"/>
            </a:br>
            <a:r>
              <a:rPr lang="en-US" sz="2400" b="1" dirty="0"/>
              <a:t>since 2 &gt;= 0, V</a:t>
            </a:r>
            <a:r>
              <a:rPr lang="en-US" sz="2400" b="1" baseline="-25000" dirty="0"/>
              <a:t>5</a:t>
            </a:r>
            <a:r>
              <a:rPr lang="en-US" sz="2400" b="1" dirty="0"/>
              <a:t> = 1 </a:t>
            </a:r>
            <a:r>
              <a:rPr lang="en-US" sz="2400" b="1" i="1" dirty="0"/>
              <a:t>(it didn't change)</a:t>
            </a:r>
          </a:p>
        </p:txBody>
      </p:sp>
      <p:pic>
        <p:nvPicPr>
          <p:cNvPr id="5" name="Picture 4"/>
          <p:cNvPicPr>
            <a:picLocks noChangeAspect="1" noChangeArrowheads="1"/>
          </p:cNvPicPr>
          <p:nvPr/>
        </p:nvPicPr>
        <p:blipFill>
          <a:blip r:embed="rId2" cstate="print"/>
          <a:srcRect/>
          <a:stretch>
            <a:fillRect/>
          </a:stretch>
        </p:blipFill>
        <p:spPr bwMode="auto">
          <a:xfrm>
            <a:off x="5410200" y="2024692"/>
            <a:ext cx="3733800" cy="4228232"/>
          </a:xfrm>
          <a:prstGeom prst="rect">
            <a:avLst/>
          </a:prstGeom>
          <a:noFill/>
          <a:ln w="9525">
            <a:noFill/>
            <a:miter lim="800000"/>
            <a:headEnd/>
            <a:tailEnd/>
          </a:ln>
        </p:spPr>
      </p:pic>
      <p:sp>
        <p:nvSpPr>
          <p:cNvPr id="6" name="TextBox 5"/>
          <p:cNvSpPr txBox="1"/>
          <p:nvPr/>
        </p:nvSpPr>
        <p:spPr>
          <a:xfrm>
            <a:off x="5562600" y="2438400"/>
            <a:ext cx="5105400" cy="261610"/>
          </a:xfrm>
          <a:prstGeom prst="rect">
            <a:avLst/>
          </a:prstGeom>
          <a:noFill/>
        </p:spPr>
        <p:txBody>
          <a:bodyPr wrap="square" rtlCol="0">
            <a:spAutoFit/>
          </a:bodyPr>
          <a:lstStyle/>
          <a:p>
            <a:r>
              <a:rPr lang="en-US" sz="1100" b="1" dirty="0"/>
              <a:t>N1                   N2                 N3                   N4                N5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1200329"/>
          </a:xfrm>
          <a:prstGeom prst="rect">
            <a:avLst/>
          </a:prstGeom>
        </p:spPr>
        <p:txBody>
          <a:bodyPr wrap="square">
            <a:spAutoFit/>
          </a:bodyPr>
          <a:lstStyle/>
          <a:p>
            <a:r>
              <a:rPr lang="en-US" sz="2400" b="1" dirty="0">
                <a:solidFill>
                  <a:srgbClr val="FF0000"/>
                </a:solidFill>
              </a:rPr>
              <a:t>update node 1 -</a:t>
            </a:r>
            <a:br>
              <a:rPr lang="en-US" sz="2400" b="1" dirty="0"/>
            </a:br>
            <a:r>
              <a:rPr lang="en-US" sz="2400" b="1" dirty="0"/>
              <a:t>V</a:t>
            </a:r>
            <a:r>
              <a:rPr lang="en-US" sz="2400" b="1" baseline="-25000" dirty="0"/>
              <a:t>1</a:t>
            </a:r>
            <a:r>
              <a:rPr lang="en-US" sz="2400" b="1" dirty="0"/>
              <a:t>in = (0 -2 0 0 0) . (1 0 1 0 1) = 0</a:t>
            </a:r>
            <a:br>
              <a:rPr lang="en-US" sz="2400" b="1" dirty="0"/>
            </a:br>
            <a:r>
              <a:rPr lang="en-US" sz="2400" b="1" dirty="0"/>
              <a:t>since 0 &gt;= 0, V</a:t>
            </a:r>
            <a:r>
              <a:rPr lang="en-US" sz="2400" b="1" baseline="-25000" dirty="0"/>
              <a:t>1</a:t>
            </a:r>
            <a:r>
              <a:rPr lang="en-US" sz="2400" b="1" dirty="0"/>
              <a:t> = 1 </a:t>
            </a:r>
            <a:r>
              <a:rPr lang="en-US" sz="2400" b="1" i="1" dirty="0"/>
              <a:t>(it didn't change)</a:t>
            </a:r>
            <a:endParaRPr lang="en-US" sz="2400" b="1" dirty="0"/>
          </a:p>
        </p:txBody>
      </p:sp>
      <p:sp>
        <p:nvSpPr>
          <p:cNvPr id="3" name="Rectangle 2"/>
          <p:cNvSpPr/>
          <p:nvPr/>
        </p:nvSpPr>
        <p:spPr>
          <a:xfrm>
            <a:off x="0" y="1295400"/>
            <a:ext cx="9144000" cy="5447645"/>
          </a:xfrm>
          <a:prstGeom prst="rect">
            <a:avLst/>
          </a:prstGeom>
        </p:spPr>
        <p:txBody>
          <a:bodyPr wrap="square">
            <a:spAutoFit/>
          </a:bodyPr>
          <a:lstStyle/>
          <a:p>
            <a:r>
              <a:rPr lang="en-US" sz="2400" b="1" dirty="0">
                <a:solidFill>
                  <a:srgbClr val="FF0000"/>
                </a:solidFill>
              </a:rPr>
              <a:t>Test  update node 2 -</a:t>
            </a:r>
            <a:br>
              <a:rPr lang="en-US" sz="2400" b="1" dirty="0"/>
            </a:br>
            <a:r>
              <a:rPr lang="en-US" sz="2400" b="1" dirty="0"/>
              <a:t>V</a:t>
            </a:r>
            <a:r>
              <a:rPr lang="en-US" sz="2400" b="1" baseline="-25000" dirty="0"/>
              <a:t>2</a:t>
            </a:r>
            <a:r>
              <a:rPr lang="en-US" sz="2400" b="1" dirty="0"/>
              <a:t>in = (-2 0 0 0 0) . (1 0 1 0 1) = -2</a:t>
            </a:r>
            <a:br>
              <a:rPr lang="en-US" sz="2400" b="1" dirty="0"/>
            </a:br>
            <a:r>
              <a:rPr lang="en-US" sz="2400" b="1" dirty="0"/>
              <a:t>since -2 &lt; 0, V</a:t>
            </a:r>
            <a:r>
              <a:rPr lang="en-US" sz="2400" b="1" baseline="-25000" dirty="0"/>
              <a:t>2</a:t>
            </a:r>
            <a:r>
              <a:rPr lang="en-US" sz="2400" b="1" dirty="0"/>
              <a:t> = 0 </a:t>
            </a:r>
            <a:r>
              <a:rPr lang="en-US" sz="2400" b="1" i="1" dirty="0"/>
              <a:t>(it didn't change)</a:t>
            </a:r>
            <a:endParaRPr lang="en-US" sz="2400" b="1" dirty="0"/>
          </a:p>
          <a:p>
            <a:r>
              <a:rPr lang="en-US" sz="2400" b="1" dirty="0">
                <a:solidFill>
                  <a:srgbClr val="FF0000"/>
                </a:solidFill>
              </a:rPr>
              <a:t>update node 4 -</a:t>
            </a:r>
            <a:br>
              <a:rPr lang="en-US" sz="2400" b="1" dirty="0"/>
            </a:br>
            <a:r>
              <a:rPr lang="en-US" sz="2400" b="1" dirty="0"/>
              <a:t>V</a:t>
            </a:r>
            <a:r>
              <a:rPr lang="en-US" sz="2400" b="1" baseline="-25000" dirty="0"/>
              <a:t>4</a:t>
            </a:r>
            <a:r>
              <a:rPr lang="en-US" sz="2400" b="1" dirty="0"/>
              <a:t>in = (0 0 -2 0 -2) . (1 0 1 0 1) = -4</a:t>
            </a:r>
            <a:br>
              <a:rPr lang="en-US" sz="2400" b="1" dirty="0"/>
            </a:br>
            <a:r>
              <a:rPr lang="en-US" sz="2400" b="1" dirty="0"/>
              <a:t>since -4 &lt; 0, V</a:t>
            </a:r>
            <a:r>
              <a:rPr lang="en-US" sz="2400" b="1" baseline="-25000" dirty="0"/>
              <a:t>4</a:t>
            </a:r>
            <a:r>
              <a:rPr lang="en-US" sz="2400" b="1" dirty="0"/>
              <a:t> = 0 </a:t>
            </a:r>
            <a:r>
              <a:rPr lang="en-US" sz="2400" b="1" i="1" dirty="0"/>
              <a:t>(it didn't change)</a:t>
            </a:r>
            <a:endParaRPr lang="en-US" sz="2400" b="1" dirty="0"/>
          </a:p>
          <a:p>
            <a:r>
              <a:rPr lang="en-US" sz="2400" b="1" dirty="0"/>
              <a:t>Now we've updated each node in the net without them changing, so we can stop.</a:t>
            </a:r>
          </a:p>
          <a:p>
            <a:r>
              <a:rPr lang="en-US" sz="2400" b="1" i="1" dirty="0">
                <a:solidFill>
                  <a:srgbClr val="FF0000"/>
                </a:solidFill>
              </a:rPr>
              <a:t>Notice that with this node updating order, we went to the other attractor( Stable State 2). After converging, network will go to one of stable state</a:t>
            </a:r>
          </a:p>
          <a:p>
            <a:r>
              <a:rPr lang="en-US" sz="2800" b="1" i="1" dirty="0"/>
              <a:t>Thus, if two patterns are very similar, the order in which you update the nodes can make a difference as to which attractor the net goes to</a:t>
            </a:r>
            <a:endParaRPr lang="en-US" sz="2400" b="1" i="1" dirty="0">
              <a:solidFill>
                <a:srgbClr val="FF0000"/>
              </a:solidFill>
            </a:endParaRPr>
          </a:p>
        </p:txBody>
      </p:sp>
      <p:pic>
        <p:nvPicPr>
          <p:cNvPr id="5" name="Picture 1"/>
          <p:cNvPicPr>
            <a:picLocks noChangeAspect="1" noChangeArrowheads="1"/>
          </p:cNvPicPr>
          <p:nvPr/>
        </p:nvPicPr>
        <p:blipFill>
          <a:blip r:embed="rId2" cstate="print"/>
          <a:srcRect/>
          <a:stretch>
            <a:fillRect/>
          </a:stretch>
        </p:blipFill>
        <p:spPr bwMode="auto">
          <a:xfrm>
            <a:off x="5029200" y="3429000"/>
            <a:ext cx="4114800" cy="428625"/>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5867400" y="0"/>
            <a:ext cx="3276600" cy="3578879"/>
          </a:xfrm>
          <a:prstGeom prst="rect">
            <a:avLst/>
          </a:prstGeom>
          <a:noFill/>
          <a:ln w="9525">
            <a:noFill/>
            <a:miter lim="800000"/>
            <a:headEnd/>
            <a:tailEnd/>
          </a:ln>
        </p:spPr>
      </p:pic>
      <p:sp>
        <p:nvSpPr>
          <p:cNvPr id="7" name="TextBox 6"/>
          <p:cNvSpPr txBox="1"/>
          <p:nvPr/>
        </p:nvSpPr>
        <p:spPr>
          <a:xfrm>
            <a:off x="5943600" y="304800"/>
            <a:ext cx="5105400" cy="261610"/>
          </a:xfrm>
          <a:prstGeom prst="rect">
            <a:avLst/>
          </a:prstGeom>
          <a:noFill/>
        </p:spPr>
        <p:txBody>
          <a:bodyPr wrap="square" rtlCol="0">
            <a:spAutoFit/>
          </a:bodyPr>
          <a:lstStyle/>
          <a:p>
            <a:r>
              <a:rPr lang="en-US" sz="1100" b="1" dirty="0"/>
              <a:t>N1               N2                 N3                 N4              N5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01" name="Picture 1"/>
          <p:cNvPicPr>
            <a:picLocks noChangeAspect="1" noChangeArrowheads="1"/>
          </p:cNvPicPr>
          <p:nvPr/>
        </p:nvPicPr>
        <p:blipFill>
          <a:blip r:embed="rId2" cstate="print"/>
          <a:srcRect/>
          <a:stretch>
            <a:fillRect/>
          </a:stretch>
        </p:blipFill>
        <p:spPr bwMode="auto">
          <a:xfrm>
            <a:off x="0" y="0"/>
            <a:ext cx="9033294" cy="1295400"/>
          </a:xfrm>
          <a:prstGeom prst="rect">
            <a:avLst/>
          </a:prstGeom>
          <a:noFill/>
          <a:ln w="9525">
            <a:noFill/>
            <a:miter lim="800000"/>
            <a:headEnd/>
            <a:tailEnd/>
          </a:ln>
        </p:spPr>
      </p:pic>
      <p:sp>
        <p:nvSpPr>
          <p:cNvPr id="7" name="Rectangle 3"/>
          <p:cNvSpPr txBox="1">
            <a:spLocks noChangeArrowheads="1"/>
          </p:cNvSpPr>
          <p:nvPr/>
        </p:nvSpPr>
        <p:spPr>
          <a:xfrm>
            <a:off x="0" y="4305300"/>
            <a:ext cx="9144000" cy="5105400"/>
          </a:xfrm>
          <a:prstGeom prst="rect">
            <a:avLst/>
          </a:prstGeom>
        </p:spPr>
        <p:txBody>
          <a:bodyPr/>
          <a:lstStyle/>
          <a:p>
            <a:pPr>
              <a:spcBef>
                <a:spcPct val="10000"/>
              </a:spcBef>
              <a:spcAft>
                <a:spcPct val="30000"/>
              </a:spcAft>
              <a:defRPr/>
            </a:pPr>
            <a:r>
              <a:rPr lang="en-US" sz="3200" b="1" dirty="0">
                <a:sym typeface="Symbol" pitchFamily="18" charset="2"/>
              </a:rPr>
              <a:t>What does such a stable state look like?</a:t>
            </a:r>
          </a:p>
          <a:p>
            <a:pPr marL="0" marR="0" lvl="0" indent="0" algn="l" defTabSz="914400" rtl="0" eaLnBrk="1" fontAlgn="auto" latinLnBrk="0" hangingPunct="1">
              <a:lnSpc>
                <a:spcPct val="100000"/>
              </a:lnSpc>
              <a:spcBef>
                <a:spcPct val="10000"/>
              </a:spcBef>
              <a:spcAft>
                <a:spcPct val="30000"/>
              </a:spcAft>
              <a:buClrTx/>
              <a:buSzTx/>
              <a:tabLst/>
              <a:defRPr/>
            </a:pPr>
            <a:r>
              <a:rPr kumimoji="0" lang="en-US" sz="3200" b="1" i="0" u="none" strike="noStrike" kern="1200" cap="none" spc="0" normalizeH="0" baseline="0" noProof="0" dirty="0">
                <a:ln>
                  <a:noFill/>
                </a:ln>
                <a:solidFill>
                  <a:schemeClr val="tx1"/>
                </a:solidFill>
                <a:effectLst/>
                <a:uLnTx/>
                <a:uFillTx/>
                <a:latin typeface="+mn-lt"/>
                <a:ea typeface="+mn-ea"/>
                <a:cs typeface="+mn-cs"/>
                <a:sym typeface="Symbol" pitchFamily="18" charset="2"/>
              </a:rPr>
              <a:t>In each iteration, the activation pattern will be </a:t>
            </a:r>
            <a:r>
              <a:rPr kumimoji="0" lang="en-US" sz="3600" b="1" i="0" u="none" strike="noStrike" kern="1200" cap="none" spc="0" normalizeH="0" baseline="0" noProof="0" dirty="0">
                <a:ln>
                  <a:noFill/>
                </a:ln>
                <a:solidFill>
                  <a:srgbClr val="FF0000"/>
                </a:solidFill>
                <a:effectLst/>
                <a:uLnTx/>
                <a:uFillTx/>
                <a:latin typeface="+mn-lt"/>
                <a:ea typeface="+mn-ea"/>
                <a:cs typeface="+mn-cs"/>
                <a:sym typeface="Symbol" pitchFamily="18" charset="2"/>
              </a:rPr>
              <a:t>drawn towards</a:t>
            </a:r>
            <a:r>
              <a:rPr kumimoji="0" lang="en-US" sz="3200" b="1" i="0" u="none" strike="noStrike" kern="1200" cap="none" spc="0" normalizeH="0" baseline="0" noProof="0" dirty="0">
                <a:ln>
                  <a:noFill/>
                </a:ln>
                <a:solidFill>
                  <a:schemeClr val="tx1"/>
                </a:solidFill>
                <a:effectLst/>
                <a:uLnTx/>
                <a:uFillTx/>
                <a:latin typeface="+mn-lt"/>
                <a:ea typeface="+mn-ea"/>
                <a:cs typeface="+mn-cs"/>
                <a:sym typeface="Symbol" pitchFamily="18" charset="2"/>
              </a:rPr>
              <a:t>  stable state</a:t>
            </a:r>
          </a:p>
        </p:txBody>
      </p:sp>
      <p:sp>
        <p:nvSpPr>
          <p:cNvPr id="4" name="Rectangle 3"/>
          <p:cNvSpPr/>
          <p:nvPr/>
        </p:nvSpPr>
        <p:spPr>
          <a:xfrm>
            <a:off x="0" y="2057400"/>
            <a:ext cx="9144000" cy="1569660"/>
          </a:xfrm>
          <a:prstGeom prst="rect">
            <a:avLst/>
          </a:prstGeom>
        </p:spPr>
        <p:txBody>
          <a:bodyPr wrap="square">
            <a:spAutoFit/>
          </a:bodyPr>
          <a:lstStyle/>
          <a:p>
            <a:pPr lvl="0"/>
            <a:r>
              <a:rPr lang="en-US" sz="3200" dirty="0"/>
              <a:t>A stable network will eventually reach a condition in which the </a:t>
            </a:r>
            <a:r>
              <a:rPr lang="en-US" sz="3200" dirty="0" err="1"/>
              <a:t>recirculated</a:t>
            </a:r>
            <a:r>
              <a:rPr lang="en-US" sz="3200" dirty="0"/>
              <a:t> output no longer changes the network state.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401"/>
                                        </p:tgtEl>
                                        <p:attrNameLst>
                                          <p:attrName>style.visibility</p:attrName>
                                        </p:attrNameLst>
                                      </p:cBhvr>
                                      <p:to>
                                        <p:strVal val="visible"/>
                                      </p:to>
                                    </p:set>
                                    <p:anim calcmode="lin" valueType="num">
                                      <p:cBhvr additive="base">
                                        <p:cTn id="7" dur="500" fill="hold"/>
                                        <p:tgtEl>
                                          <p:spTgt spid="870401"/>
                                        </p:tgtEl>
                                        <p:attrNameLst>
                                          <p:attrName>ppt_x</p:attrName>
                                        </p:attrNameLst>
                                      </p:cBhvr>
                                      <p:tavLst>
                                        <p:tav tm="0">
                                          <p:val>
                                            <p:strVal val="#ppt_x"/>
                                          </p:val>
                                        </p:tav>
                                        <p:tav tm="100000">
                                          <p:val>
                                            <p:strVal val="#ppt_x"/>
                                          </p:val>
                                        </p:tav>
                                      </p:tavLst>
                                    </p:anim>
                                    <p:anim calcmode="lin" valueType="num">
                                      <p:cBhvr additive="base">
                                        <p:cTn id="8" dur="500" fill="hold"/>
                                        <p:tgtEl>
                                          <p:spTgt spid="8704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utoUpdateAnimBg="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678751"/>
          </a:xfrm>
          <a:prstGeom prst="rect">
            <a:avLst/>
          </a:prstGeom>
        </p:spPr>
        <p:txBody>
          <a:bodyPr wrap="square">
            <a:spAutoFit/>
          </a:bodyPr>
          <a:lstStyle/>
          <a:p>
            <a:pPr>
              <a:spcBef>
                <a:spcPct val="10000"/>
              </a:spcBef>
              <a:spcAft>
                <a:spcPct val="30000"/>
              </a:spcAft>
              <a:buFont typeface="Wingdings" pitchFamily="2" charset="2"/>
              <a:buChar char="Ø"/>
              <a:defRPr/>
            </a:pPr>
            <a:r>
              <a:rPr lang="en-US" sz="4400" dirty="0">
                <a:sym typeface="Symbol" pitchFamily="18" charset="2"/>
              </a:rPr>
              <a:t>The </a:t>
            </a:r>
            <a:r>
              <a:rPr lang="en-US" sz="4400" b="1" dirty="0">
                <a:solidFill>
                  <a:srgbClr val="FF0000"/>
                </a:solidFill>
                <a:sym typeface="Symbol" pitchFamily="18" charset="2"/>
              </a:rPr>
              <a:t>Hopfield</a:t>
            </a:r>
            <a:r>
              <a:rPr lang="en-US" sz="4400" dirty="0">
                <a:sym typeface="Symbol" pitchFamily="18" charset="2"/>
              </a:rPr>
              <a:t> model is a </a:t>
            </a:r>
          </a:p>
          <a:p>
            <a:pPr>
              <a:spcBef>
                <a:spcPct val="10000"/>
              </a:spcBef>
              <a:spcAft>
                <a:spcPct val="30000"/>
              </a:spcAft>
              <a:buFont typeface="Wingdings" pitchFamily="2" charset="2"/>
              <a:buChar char="Ø"/>
              <a:defRPr/>
            </a:pPr>
            <a:r>
              <a:rPr lang="en-US" sz="4800" dirty="0">
                <a:solidFill>
                  <a:srgbClr val="FF0000"/>
                </a:solidFill>
                <a:sym typeface="Symbol" pitchFamily="18" charset="2"/>
              </a:rPr>
              <a:t>single-layered recurrent network</a:t>
            </a:r>
            <a:r>
              <a:rPr lang="en-US" sz="3600" dirty="0">
                <a:sym typeface="Symbol" pitchFamily="18" charset="2"/>
              </a:rPr>
              <a:t>. </a:t>
            </a:r>
          </a:p>
          <a:p>
            <a:pPr>
              <a:spcBef>
                <a:spcPct val="10000"/>
              </a:spcBef>
              <a:spcAft>
                <a:spcPct val="30000"/>
              </a:spcAft>
              <a:buFont typeface="Wingdings" pitchFamily="2" charset="2"/>
              <a:buChar char="Ø"/>
              <a:defRPr/>
            </a:pPr>
            <a:r>
              <a:rPr lang="en-US" sz="4400" dirty="0">
                <a:sym typeface="Symbol" pitchFamily="18" charset="2"/>
              </a:rPr>
              <a:t>Each neuron is connected to every other neuron.</a:t>
            </a:r>
          </a:p>
          <a:p>
            <a:pPr>
              <a:spcBef>
                <a:spcPct val="10000"/>
              </a:spcBef>
              <a:spcAft>
                <a:spcPct val="30000"/>
              </a:spcAft>
              <a:buFont typeface="Wingdings" pitchFamily="2" charset="2"/>
              <a:buChar char="Ø"/>
              <a:defRPr/>
            </a:pPr>
            <a:r>
              <a:rPr lang="en-US" sz="4400" dirty="0">
                <a:sym typeface="Symbol" pitchFamily="18" charset="2"/>
              </a:rPr>
              <a:t>All neurons act as input output</a:t>
            </a:r>
          </a:p>
          <a:p>
            <a:pPr>
              <a:spcBef>
                <a:spcPct val="10000"/>
              </a:spcBef>
              <a:spcAft>
                <a:spcPct val="30000"/>
              </a:spcAft>
              <a:buFont typeface="Wingdings" pitchFamily="2" charset="2"/>
              <a:buChar char="Ø"/>
              <a:defRPr/>
            </a:pPr>
            <a:r>
              <a:rPr lang="en-US" sz="4400" dirty="0">
                <a:sym typeface="Symbol" pitchFamily="18" charset="2"/>
              </a:rPr>
              <a:t>It is usually </a:t>
            </a:r>
            <a:r>
              <a:rPr lang="en-US" sz="4400" b="1" dirty="0">
                <a:solidFill>
                  <a:srgbClr val="FF0000"/>
                </a:solidFill>
                <a:sym typeface="Symbol" pitchFamily="18" charset="2"/>
              </a:rPr>
              <a:t>initialized</a:t>
            </a:r>
            <a:r>
              <a:rPr lang="en-US" sz="4400" dirty="0">
                <a:sym typeface="Symbol" pitchFamily="18" charset="2"/>
              </a:rPr>
              <a:t> with </a:t>
            </a:r>
            <a:r>
              <a:rPr lang="en-US" sz="4400" dirty="0">
                <a:solidFill>
                  <a:srgbClr val="FF0000"/>
                </a:solidFill>
                <a:sym typeface="Symbol" pitchFamily="18" charset="2"/>
              </a:rPr>
              <a:t>appropriate weights </a:t>
            </a:r>
            <a:r>
              <a:rPr lang="en-US" sz="4400" dirty="0">
                <a:sym typeface="Symbol" pitchFamily="18" charset="2"/>
              </a:rPr>
              <a:t>instead of being trained.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srcRect/>
          <a:stretch>
            <a:fillRect/>
          </a:stretch>
        </p:blipFill>
        <p:spPr bwMode="auto">
          <a:xfrm>
            <a:off x="0" y="2286000"/>
            <a:ext cx="9144000"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69" name="Picture 1"/>
          <p:cNvPicPr>
            <a:picLocks noChangeAspect="1" noChangeArrowheads="1"/>
          </p:cNvPicPr>
          <p:nvPr/>
        </p:nvPicPr>
        <p:blipFill>
          <a:blip r:embed="rId2" cstate="print"/>
          <a:srcRect/>
          <a:stretch>
            <a:fillRect/>
          </a:stretch>
        </p:blipFill>
        <p:spPr bwMode="auto">
          <a:xfrm>
            <a:off x="685799" y="1295400"/>
            <a:ext cx="7730023" cy="2247900"/>
          </a:xfrm>
          <a:prstGeom prst="rect">
            <a:avLst/>
          </a:prstGeom>
          <a:noFill/>
          <a:ln w="9525">
            <a:noFill/>
            <a:miter lim="800000"/>
            <a:headEnd/>
            <a:tailEnd/>
          </a:ln>
        </p:spPr>
      </p:pic>
      <p:sp>
        <p:nvSpPr>
          <p:cNvPr id="6" name="TextBox 5"/>
          <p:cNvSpPr txBox="1"/>
          <p:nvPr/>
        </p:nvSpPr>
        <p:spPr>
          <a:xfrm>
            <a:off x="533400" y="3581400"/>
            <a:ext cx="7010400" cy="584775"/>
          </a:xfrm>
          <a:prstGeom prst="rect">
            <a:avLst/>
          </a:prstGeom>
          <a:noFill/>
        </p:spPr>
        <p:txBody>
          <a:bodyPr wrap="square" rtlCol="0">
            <a:spAutoFit/>
          </a:bodyPr>
          <a:lstStyle/>
          <a:p>
            <a:r>
              <a:rPr lang="en-US" sz="3200" dirty="0"/>
              <a:t>Putting Self-connection weights as 0</a:t>
            </a:r>
          </a:p>
        </p:txBody>
      </p:sp>
      <p:pic>
        <p:nvPicPr>
          <p:cNvPr id="186370" name="Picture 2"/>
          <p:cNvPicPr>
            <a:picLocks noChangeAspect="1" noChangeArrowheads="1"/>
          </p:cNvPicPr>
          <p:nvPr/>
        </p:nvPicPr>
        <p:blipFill>
          <a:blip r:embed="rId3" cstate="print"/>
          <a:srcRect/>
          <a:stretch>
            <a:fillRect/>
          </a:stretch>
        </p:blipFill>
        <p:spPr bwMode="auto">
          <a:xfrm>
            <a:off x="1371599" y="4114800"/>
            <a:ext cx="6418871" cy="2743200"/>
          </a:xfrm>
          <a:prstGeom prst="rect">
            <a:avLst/>
          </a:prstGeom>
          <a:noFill/>
          <a:ln w="9525">
            <a:noFill/>
            <a:miter lim="800000"/>
            <a:headEnd/>
            <a:tailEnd/>
          </a:ln>
        </p:spPr>
      </p:pic>
      <p:pic>
        <p:nvPicPr>
          <p:cNvPr id="870401" name="Picture 1"/>
          <p:cNvPicPr>
            <a:picLocks noChangeAspect="1" noChangeArrowheads="1"/>
          </p:cNvPicPr>
          <p:nvPr/>
        </p:nvPicPr>
        <p:blipFill>
          <a:blip r:embed="rId4" cstate="print"/>
          <a:srcRect/>
          <a:stretch>
            <a:fillRect/>
          </a:stretch>
        </p:blipFill>
        <p:spPr bwMode="auto">
          <a:xfrm>
            <a:off x="381000" y="0"/>
            <a:ext cx="8652294" cy="1295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401"/>
                                        </p:tgtEl>
                                        <p:attrNameLst>
                                          <p:attrName>style.visibility</p:attrName>
                                        </p:attrNameLst>
                                      </p:cBhvr>
                                      <p:to>
                                        <p:strVal val="visible"/>
                                      </p:to>
                                    </p:set>
                                    <p:anim calcmode="lin" valueType="num">
                                      <p:cBhvr additive="base">
                                        <p:cTn id="7" dur="500" fill="hold"/>
                                        <p:tgtEl>
                                          <p:spTgt spid="870401"/>
                                        </p:tgtEl>
                                        <p:attrNameLst>
                                          <p:attrName>ppt_x</p:attrName>
                                        </p:attrNameLst>
                                      </p:cBhvr>
                                      <p:tavLst>
                                        <p:tav tm="0">
                                          <p:val>
                                            <p:strVal val="#ppt_x"/>
                                          </p:val>
                                        </p:tav>
                                        <p:tav tm="100000">
                                          <p:val>
                                            <p:strVal val="#ppt_x"/>
                                          </p:val>
                                        </p:tav>
                                      </p:tavLst>
                                    </p:anim>
                                    <p:anim calcmode="lin" valueType="num">
                                      <p:cBhvr additive="base">
                                        <p:cTn id="8" dur="500" fill="hold"/>
                                        <p:tgtEl>
                                          <p:spTgt spid="8704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6369"/>
                                        </p:tgtEl>
                                        <p:attrNameLst>
                                          <p:attrName>style.visibility</p:attrName>
                                        </p:attrNameLst>
                                      </p:cBhvr>
                                      <p:to>
                                        <p:strVal val="visible"/>
                                      </p:to>
                                    </p:set>
                                    <p:anim calcmode="lin" valueType="num">
                                      <p:cBhvr additive="base">
                                        <p:cTn id="13" dur="500" fill="hold"/>
                                        <p:tgtEl>
                                          <p:spTgt spid="186369"/>
                                        </p:tgtEl>
                                        <p:attrNameLst>
                                          <p:attrName>ppt_x</p:attrName>
                                        </p:attrNameLst>
                                      </p:cBhvr>
                                      <p:tavLst>
                                        <p:tav tm="0">
                                          <p:val>
                                            <p:strVal val="#ppt_x"/>
                                          </p:val>
                                        </p:tav>
                                        <p:tav tm="100000">
                                          <p:val>
                                            <p:strVal val="#ppt_x"/>
                                          </p:val>
                                        </p:tav>
                                      </p:tavLst>
                                    </p:anim>
                                    <p:anim calcmode="lin" valueType="num">
                                      <p:cBhvr additive="base">
                                        <p:cTn id="14" dur="500" fill="hold"/>
                                        <p:tgtEl>
                                          <p:spTgt spid="1863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6370"/>
                                        </p:tgtEl>
                                        <p:attrNameLst>
                                          <p:attrName>style.visibility</p:attrName>
                                        </p:attrNameLst>
                                      </p:cBhvr>
                                      <p:to>
                                        <p:strVal val="visible"/>
                                      </p:to>
                                    </p:set>
                                    <p:anim calcmode="lin" valueType="num">
                                      <p:cBhvr additive="base">
                                        <p:cTn id="25" dur="500" fill="hold"/>
                                        <p:tgtEl>
                                          <p:spTgt spid="186370"/>
                                        </p:tgtEl>
                                        <p:attrNameLst>
                                          <p:attrName>ppt_x</p:attrName>
                                        </p:attrNameLst>
                                      </p:cBhvr>
                                      <p:tavLst>
                                        <p:tav tm="0">
                                          <p:val>
                                            <p:strVal val="#ppt_x"/>
                                          </p:val>
                                        </p:tav>
                                        <p:tav tm="100000">
                                          <p:val>
                                            <p:strVal val="#ppt_x"/>
                                          </p:val>
                                        </p:tav>
                                      </p:tavLst>
                                    </p:anim>
                                    <p:anim calcmode="lin" valueType="num">
                                      <p:cBhvr additive="base">
                                        <p:cTn id="26" dur="500" fill="hold"/>
                                        <p:tgtEl>
                                          <p:spTgt spid="1863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3" cstate="print"/>
          <a:srcRect/>
          <a:stretch>
            <a:fillRect/>
          </a:stretch>
        </p:blipFill>
        <p:spPr bwMode="auto">
          <a:xfrm>
            <a:off x="1600200" y="2438400"/>
            <a:ext cx="4888442" cy="2362200"/>
          </a:xfrm>
          <a:prstGeom prst="rect">
            <a:avLst/>
          </a:prstGeom>
          <a:noFill/>
          <a:ln w="9525">
            <a:noFill/>
            <a:miter lim="800000"/>
            <a:headEnd/>
            <a:tailEnd/>
          </a:ln>
        </p:spPr>
      </p:pic>
      <p:sp>
        <p:nvSpPr>
          <p:cNvPr id="3" name="TextBox 2"/>
          <p:cNvSpPr txBox="1"/>
          <p:nvPr/>
        </p:nvSpPr>
        <p:spPr>
          <a:xfrm>
            <a:off x="0" y="5103674"/>
            <a:ext cx="9144000" cy="1754326"/>
          </a:xfrm>
          <a:prstGeom prst="rect">
            <a:avLst/>
          </a:prstGeom>
          <a:noFill/>
        </p:spPr>
        <p:txBody>
          <a:bodyPr wrap="square" rtlCol="0">
            <a:spAutoFit/>
          </a:bodyPr>
          <a:lstStyle/>
          <a:p>
            <a:r>
              <a:rPr lang="en-US" sz="2800" b="1" dirty="0">
                <a:solidFill>
                  <a:srgbClr val="FF0000"/>
                </a:solidFill>
              </a:rPr>
              <a:t>First column lists all </a:t>
            </a:r>
            <a:r>
              <a:rPr lang="en-US" sz="2800" b="1" i="1" dirty="0">
                <a:solidFill>
                  <a:srgbClr val="FF0000"/>
                </a:solidFill>
              </a:rPr>
              <a:t>Weights </a:t>
            </a:r>
            <a:r>
              <a:rPr lang="en-US" sz="2800" b="1" dirty="0">
                <a:solidFill>
                  <a:srgbClr val="FF0000"/>
                </a:solidFill>
              </a:rPr>
              <a:t> connecting to first unit, Second column lists all  </a:t>
            </a:r>
            <a:r>
              <a:rPr lang="en-US" sz="2800" b="1" i="1" dirty="0">
                <a:solidFill>
                  <a:srgbClr val="FF0000"/>
                </a:solidFill>
              </a:rPr>
              <a:t>Weights </a:t>
            </a:r>
            <a:r>
              <a:rPr lang="en-US" sz="2800" b="1" dirty="0">
                <a:solidFill>
                  <a:srgbClr val="FF0000"/>
                </a:solidFill>
              </a:rPr>
              <a:t>connecting to second unit and so on..</a:t>
            </a:r>
          </a:p>
          <a:p>
            <a:endParaRPr lang="en-US" sz="2400" b="1" dirty="0"/>
          </a:p>
        </p:txBody>
      </p:sp>
      <p:graphicFrame>
        <p:nvGraphicFramePr>
          <p:cNvPr id="641025" name="Object 1"/>
          <p:cNvGraphicFramePr>
            <a:graphicFrameLocks noChangeAspect="1"/>
          </p:cNvGraphicFramePr>
          <p:nvPr/>
        </p:nvGraphicFramePr>
        <p:xfrm>
          <a:off x="685800" y="-304800"/>
          <a:ext cx="6794500" cy="2413490"/>
        </p:xfrm>
        <a:graphic>
          <a:graphicData uri="http://schemas.openxmlformats.org/presentationml/2006/ole">
            <mc:AlternateContent xmlns:mc="http://schemas.openxmlformats.org/markup-compatibility/2006">
              <mc:Choice xmlns:v="urn:schemas-microsoft-com:vml" Requires="v">
                <p:oleObj spid="_x0000_s641028" name="Equation" r:id="rId4" imgW="3288960" imgH="1168200" progId="Equation.3">
                  <p:embed/>
                </p:oleObj>
              </mc:Choice>
              <mc:Fallback>
                <p:oleObj name="Equation" r:id="rId4" imgW="3288960" imgH="11682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04800"/>
                        <a:ext cx="6794500" cy="24134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1025"/>
                                        </p:tgtEl>
                                        <p:attrNameLst>
                                          <p:attrName>style.visibility</p:attrName>
                                        </p:attrNameLst>
                                      </p:cBhvr>
                                      <p:to>
                                        <p:strVal val="visible"/>
                                      </p:to>
                                    </p:set>
                                    <p:anim calcmode="lin" valueType="num">
                                      <p:cBhvr additive="base">
                                        <p:cTn id="19" dur="500" fill="hold"/>
                                        <p:tgtEl>
                                          <p:spTgt spid="641025"/>
                                        </p:tgtEl>
                                        <p:attrNameLst>
                                          <p:attrName>ppt_x</p:attrName>
                                        </p:attrNameLst>
                                      </p:cBhvr>
                                      <p:tavLst>
                                        <p:tav tm="0">
                                          <p:val>
                                            <p:strVal val="#ppt_x"/>
                                          </p:val>
                                        </p:tav>
                                        <p:tav tm="100000">
                                          <p:val>
                                            <p:strVal val="#ppt_x"/>
                                          </p:val>
                                        </p:tav>
                                      </p:tavLst>
                                    </p:anim>
                                    <p:anim calcmode="lin" valueType="num">
                                      <p:cBhvr additive="base">
                                        <p:cTn id="20" dur="500" fill="hold"/>
                                        <p:tgtEl>
                                          <p:spTgt spid="641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830997"/>
          </a:xfrm>
          <a:prstGeom prst="rect">
            <a:avLst/>
          </a:prstGeom>
          <a:noFill/>
        </p:spPr>
        <p:txBody>
          <a:bodyPr wrap="square" rtlCol="0">
            <a:spAutoFit/>
          </a:bodyPr>
          <a:lstStyle/>
          <a:p>
            <a:r>
              <a:rPr lang="en-US" sz="2400" b="1" dirty="0" err="1">
                <a:solidFill>
                  <a:srgbClr val="FF0000"/>
                </a:solidFill>
              </a:rPr>
              <a:t>Asynchronus</a:t>
            </a:r>
            <a:r>
              <a:rPr lang="en-US" sz="2400" b="1" dirty="0">
                <a:solidFill>
                  <a:srgbClr val="FF0000"/>
                </a:solidFill>
              </a:rPr>
              <a:t> TESTING :  First unit </a:t>
            </a:r>
            <a:r>
              <a:rPr lang="en-US" sz="2400" b="1" dirty="0"/>
              <a:t>is updated by multiplying the cue vector with the </a:t>
            </a:r>
            <a:r>
              <a:rPr lang="en-US" sz="2400" b="1" dirty="0">
                <a:solidFill>
                  <a:srgbClr val="FF0000"/>
                </a:solidFill>
              </a:rPr>
              <a:t>First column </a:t>
            </a:r>
            <a:r>
              <a:rPr lang="en-US" sz="2400" b="1" dirty="0"/>
              <a:t>in weight matrix</a:t>
            </a:r>
          </a:p>
        </p:txBody>
      </p:sp>
      <p:pic>
        <p:nvPicPr>
          <p:cNvPr id="185345" name="Picture 1"/>
          <p:cNvPicPr>
            <a:picLocks noChangeAspect="1" noChangeArrowheads="1"/>
          </p:cNvPicPr>
          <p:nvPr/>
        </p:nvPicPr>
        <p:blipFill>
          <a:blip r:embed="rId2" cstate="print"/>
          <a:srcRect/>
          <a:stretch>
            <a:fillRect/>
          </a:stretch>
        </p:blipFill>
        <p:spPr bwMode="auto">
          <a:xfrm>
            <a:off x="228600" y="1524000"/>
            <a:ext cx="4724400" cy="111263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5388428" y="1066800"/>
            <a:ext cx="3755572" cy="1752600"/>
          </a:xfrm>
          <a:prstGeom prst="rect">
            <a:avLst/>
          </a:prstGeom>
          <a:noFill/>
          <a:ln w="9525">
            <a:noFill/>
            <a:miter lim="800000"/>
            <a:headEnd/>
            <a:tailEnd/>
          </a:ln>
        </p:spPr>
      </p:pic>
      <p:sp>
        <p:nvSpPr>
          <p:cNvPr id="7" name="TextBox 6"/>
          <p:cNvSpPr txBox="1"/>
          <p:nvPr/>
        </p:nvSpPr>
        <p:spPr>
          <a:xfrm>
            <a:off x="228600" y="3810000"/>
            <a:ext cx="9144000" cy="830997"/>
          </a:xfrm>
          <a:prstGeom prst="rect">
            <a:avLst/>
          </a:prstGeom>
          <a:noFill/>
        </p:spPr>
        <p:txBody>
          <a:bodyPr wrap="square" rtlCol="0">
            <a:spAutoFit/>
          </a:bodyPr>
          <a:lstStyle/>
          <a:p>
            <a:r>
              <a:rPr lang="en-US" sz="2400" b="1" dirty="0">
                <a:solidFill>
                  <a:srgbClr val="FF0000"/>
                </a:solidFill>
              </a:rPr>
              <a:t>Second unit </a:t>
            </a:r>
            <a:r>
              <a:rPr lang="en-US" sz="2400" b="1" dirty="0"/>
              <a:t>is updated by multiplying the cue vector with the </a:t>
            </a:r>
            <a:r>
              <a:rPr lang="en-US" sz="2400" b="1" dirty="0">
                <a:solidFill>
                  <a:srgbClr val="FF0000"/>
                </a:solidFill>
              </a:rPr>
              <a:t>Second column</a:t>
            </a:r>
            <a:r>
              <a:rPr lang="en-US" sz="2400" b="1" dirty="0"/>
              <a:t> in weight matrix</a:t>
            </a:r>
          </a:p>
        </p:txBody>
      </p:sp>
      <p:pic>
        <p:nvPicPr>
          <p:cNvPr id="1246209" name="Picture 1"/>
          <p:cNvPicPr>
            <a:picLocks noChangeAspect="1" noChangeArrowheads="1"/>
          </p:cNvPicPr>
          <p:nvPr/>
        </p:nvPicPr>
        <p:blipFill>
          <a:blip r:embed="rId4" cstate="print"/>
          <a:srcRect/>
          <a:stretch>
            <a:fillRect/>
          </a:stretch>
        </p:blipFill>
        <p:spPr bwMode="auto">
          <a:xfrm>
            <a:off x="1600200" y="4953000"/>
            <a:ext cx="5724525" cy="1333500"/>
          </a:xfrm>
          <a:prstGeom prst="rect">
            <a:avLst/>
          </a:prstGeom>
          <a:noFill/>
          <a:ln w="9525">
            <a:noFill/>
            <a:miter lim="800000"/>
            <a:headEnd/>
            <a:tailEnd/>
          </a:ln>
        </p:spPr>
      </p:pic>
      <p:sp>
        <p:nvSpPr>
          <p:cNvPr id="8" name="TextBox 7"/>
          <p:cNvSpPr txBox="1"/>
          <p:nvPr/>
        </p:nvSpPr>
        <p:spPr>
          <a:xfrm>
            <a:off x="0" y="6334780"/>
            <a:ext cx="9144000" cy="523220"/>
          </a:xfrm>
          <a:prstGeom prst="rect">
            <a:avLst/>
          </a:prstGeom>
          <a:noFill/>
        </p:spPr>
        <p:txBody>
          <a:bodyPr wrap="square" rtlCol="0">
            <a:spAutoFit/>
          </a:bodyPr>
          <a:lstStyle/>
          <a:p>
            <a:r>
              <a:rPr lang="en-US" sz="2800" dirty="0">
                <a:solidFill>
                  <a:srgbClr val="FF0000"/>
                </a:solidFill>
              </a:rPr>
              <a:t>Second unit </a:t>
            </a:r>
            <a:r>
              <a:rPr lang="en-US" sz="2800" dirty="0"/>
              <a:t>stays in the same state</a:t>
            </a:r>
          </a:p>
        </p:txBody>
      </p:sp>
      <p:sp>
        <p:nvSpPr>
          <p:cNvPr id="9" name="Rectangle 8"/>
          <p:cNvSpPr/>
          <p:nvPr/>
        </p:nvSpPr>
        <p:spPr>
          <a:xfrm>
            <a:off x="152400" y="3124200"/>
            <a:ext cx="5688480" cy="584775"/>
          </a:xfrm>
          <a:prstGeom prst="rect">
            <a:avLst/>
          </a:prstGeom>
        </p:spPr>
        <p:txBody>
          <a:bodyPr wrap="none">
            <a:spAutoFit/>
          </a:bodyPr>
          <a:lstStyle/>
          <a:p>
            <a:r>
              <a:rPr lang="en-US" sz="3200" b="1" dirty="0">
                <a:solidFill>
                  <a:srgbClr val="FF0000"/>
                </a:solidFill>
              </a:rPr>
              <a:t>First Unit </a:t>
            </a:r>
            <a:r>
              <a:rPr lang="en-US" sz="3200" b="1" dirty="0"/>
              <a:t>stays in the same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5345"/>
                                        </p:tgtEl>
                                        <p:attrNameLst>
                                          <p:attrName>style.visibility</p:attrName>
                                        </p:attrNameLst>
                                      </p:cBhvr>
                                      <p:to>
                                        <p:strVal val="visible"/>
                                      </p:to>
                                    </p:set>
                                    <p:anim calcmode="lin" valueType="num">
                                      <p:cBhvr additive="base">
                                        <p:cTn id="25" dur="500" fill="hold"/>
                                        <p:tgtEl>
                                          <p:spTgt spid="185345"/>
                                        </p:tgtEl>
                                        <p:attrNameLst>
                                          <p:attrName>ppt_x</p:attrName>
                                        </p:attrNameLst>
                                      </p:cBhvr>
                                      <p:tavLst>
                                        <p:tav tm="0">
                                          <p:val>
                                            <p:strVal val="#ppt_x"/>
                                          </p:val>
                                        </p:tav>
                                        <p:tav tm="100000">
                                          <p:val>
                                            <p:strVal val="#ppt_x"/>
                                          </p:val>
                                        </p:tav>
                                      </p:tavLst>
                                    </p:anim>
                                    <p:anim calcmode="lin" valueType="num">
                                      <p:cBhvr additive="base">
                                        <p:cTn id="26" dur="500" fill="hold"/>
                                        <p:tgtEl>
                                          <p:spTgt spid="18534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46209"/>
                                        </p:tgtEl>
                                        <p:attrNameLst>
                                          <p:attrName>style.visibility</p:attrName>
                                        </p:attrNameLst>
                                      </p:cBhvr>
                                      <p:to>
                                        <p:strVal val="visible"/>
                                      </p:to>
                                    </p:set>
                                    <p:anim calcmode="lin" valueType="num">
                                      <p:cBhvr additive="base">
                                        <p:cTn id="37" dur="500" fill="hold"/>
                                        <p:tgtEl>
                                          <p:spTgt spid="1246209"/>
                                        </p:tgtEl>
                                        <p:attrNameLst>
                                          <p:attrName>ppt_x</p:attrName>
                                        </p:attrNameLst>
                                      </p:cBhvr>
                                      <p:tavLst>
                                        <p:tav tm="0">
                                          <p:val>
                                            <p:strVal val="#ppt_x"/>
                                          </p:val>
                                        </p:tav>
                                        <p:tav tm="100000">
                                          <p:val>
                                            <p:strVal val="#ppt_x"/>
                                          </p:val>
                                        </p:tav>
                                      </p:tavLst>
                                    </p:anim>
                                    <p:anim calcmode="lin" valueType="num">
                                      <p:cBhvr additive="base">
                                        <p:cTn id="38" dur="500" fill="hold"/>
                                        <p:tgtEl>
                                          <p:spTgt spid="124620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r>
              <a:rPr lang="en-US" sz="2800" b="1" dirty="0">
                <a:solidFill>
                  <a:srgbClr val="FF0000"/>
                </a:solidFill>
              </a:rPr>
              <a:t>Third unit </a:t>
            </a:r>
            <a:r>
              <a:rPr lang="en-US" sz="2800" b="1" dirty="0"/>
              <a:t>is updated by multiplying the cue vector with the </a:t>
            </a:r>
            <a:r>
              <a:rPr lang="en-US" sz="2800" b="1" dirty="0">
                <a:solidFill>
                  <a:srgbClr val="FF0000"/>
                </a:solidFill>
              </a:rPr>
              <a:t>Third column </a:t>
            </a:r>
            <a:r>
              <a:rPr lang="en-US" sz="2800" b="1" dirty="0"/>
              <a:t>in weight matrix</a:t>
            </a:r>
          </a:p>
        </p:txBody>
      </p:sp>
      <p:pic>
        <p:nvPicPr>
          <p:cNvPr id="5" name="Picture 4"/>
          <p:cNvPicPr>
            <a:picLocks noChangeAspect="1" noChangeArrowheads="1"/>
          </p:cNvPicPr>
          <p:nvPr/>
        </p:nvPicPr>
        <p:blipFill>
          <a:blip r:embed="rId2" cstate="print"/>
          <a:srcRect/>
          <a:stretch>
            <a:fillRect/>
          </a:stretch>
        </p:blipFill>
        <p:spPr bwMode="auto">
          <a:xfrm>
            <a:off x="5388428" y="1066800"/>
            <a:ext cx="3755572" cy="1752600"/>
          </a:xfrm>
          <a:prstGeom prst="rect">
            <a:avLst/>
          </a:prstGeom>
          <a:noFill/>
          <a:ln w="9525">
            <a:noFill/>
            <a:miter lim="800000"/>
            <a:headEnd/>
            <a:tailEnd/>
          </a:ln>
        </p:spPr>
      </p:pic>
      <p:pic>
        <p:nvPicPr>
          <p:cNvPr id="1245185" name="Picture 1"/>
          <p:cNvPicPr>
            <a:picLocks noChangeAspect="1" noChangeArrowheads="1"/>
          </p:cNvPicPr>
          <p:nvPr/>
        </p:nvPicPr>
        <p:blipFill>
          <a:blip r:embed="rId3" cstate="print"/>
          <a:srcRect/>
          <a:stretch>
            <a:fillRect/>
          </a:stretch>
        </p:blipFill>
        <p:spPr bwMode="auto">
          <a:xfrm>
            <a:off x="0" y="1447800"/>
            <a:ext cx="5219700" cy="1409700"/>
          </a:xfrm>
          <a:prstGeom prst="rect">
            <a:avLst/>
          </a:prstGeom>
          <a:noFill/>
          <a:ln w="9525">
            <a:noFill/>
            <a:miter lim="800000"/>
            <a:headEnd/>
            <a:tailEnd/>
          </a:ln>
        </p:spPr>
      </p:pic>
      <p:sp>
        <p:nvSpPr>
          <p:cNvPr id="7" name="TextBox 6"/>
          <p:cNvSpPr txBox="1"/>
          <p:nvPr/>
        </p:nvSpPr>
        <p:spPr>
          <a:xfrm>
            <a:off x="0" y="3048000"/>
            <a:ext cx="9144000" cy="523220"/>
          </a:xfrm>
          <a:prstGeom prst="rect">
            <a:avLst/>
          </a:prstGeom>
          <a:noFill/>
        </p:spPr>
        <p:txBody>
          <a:bodyPr wrap="square" rtlCol="0">
            <a:spAutoFit/>
          </a:bodyPr>
          <a:lstStyle/>
          <a:p>
            <a:r>
              <a:rPr lang="en-US" sz="2800" b="1" dirty="0">
                <a:solidFill>
                  <a:srgbClr val="FF0000"/>
                </a:solidFill>
              </a:rPr>
              <a:t> Third  unit </a:t>
            </a:r>
            <a:r>
              <a:rPr lang="en-US" sz="2800" dirty="0"/>
              <a:t>stays in the same state</a:t>
            </a:r>
          </a:p>
        </p:txBody>
      </p:sp>
      <p:sp>
        <p:nvSpPr>
          <p:cNvPr id="8" name="Rectangle 7"/>
          <p:cNvSpPr/>
          <p:nvPr/>
        </p:nvSpPr>
        <p:spPr>
          <a:xfrm>
            <a:off x="0" y="3733800"/>
            <a:ext cx="9144000" cy="954107"/>
          </a:xfrm>
          <a:prstGeom prst="rect">
            <a:avLst/>
          </a:prstGeom>
        </p:spPr>
        <p:txBody>
          <a:bodyPr wrap="square">
            <a:spAutoFit/>
          </a:bodyPr>
          <a:lstStyle/>
          <a:p>
            <a:r>
              <a:rPr lang="en-US" sz="2800" b="1" dirty="0">
                <a:solidFill>
                  <a:srgbClr val="FF0000"/>
                </a:solidFill>
              </a:rPr>
              <a:t> Fourth unit </a:t>
            </a:r>
            <a:r>
              <a:rPr lang="en-US" sz="2800" b="1" dirty="0"/>
              <a:t>is updated by multiplying the cue vector with the </a:t>
            </a:r>
            <a:r>
              <a:rPr lang="en-US" sz="2800" b="1" dirty="0">
                <a:solidFill>
                  <a:srgbClr val="FF0000"/>
                </a:solidFill>
              </a:rPr>
              <a:t>Fourth column </a:t>
            </a:r>
            <a:r>
              <a:rPr lang="en-US" sz="2800" b="1" dirty="0"/>
              <a:t>in weight matrix</a:t>
            </a:r>
          </a:p>
        </p:txBody>
      </p:sp>
      <p:pic>
        <p:nvPicPr>
          <p:cNvPr id="1245186" name="Picture 2"/>
          <p:cNvPicPr>
            <a:picLocks noChangeAspect="1" noChangeArrowheads="1"/>
          </p:cNvPicPr>
          <p:nvPr/>
        </p:nvPicPr>
        <p:blipFill>
          <a:blip r:embed="rId4" cstate="print"/>
          <a:srcRect/>
          <a:stretch>
            <a:fillRect/>
          </a:stretch>
        </p:blipFill>
        <p:spPr bwMode="auto">
          <a:xfrm>
            <a:off x="1447799" y="4800600"/>
            <a:ext cx="6207241" cy="1524000"/>
          </a:xfrm>
          <a:prstGeom prst="rect">
            <a:avLst/>
          </a:prstGeom>
          <a:noFill/>
          <a:ln w="9525">
            <a:noFill/>
            <a:miter lim="800000"/>
            <a:headEnd/>
            <a:tailEnd/>
          </a:ln>
        </p:spPr>
      </p:pic>
      <p:sp>
        <p:nvSpPr>
          <p:cNvPr id="10" name="TextBox 9"/>
          <p:cNvSpPr txBox="1"/>
          <p:nvPr/>
        </p:nvSpPr>
        <p:spPr>
          <a:xfrm>
            <a:off x="0" y="6334780"/>
            <a:ext cx="9144000" cy="523220"/>
          </a:xfrm>
          <a:prstGeom prst="rect">
            <a:avLst/>
          </a:prstGeom>
          <a:noFill/>
        </p:spPr>
        <p:txBody>
          <a:bodyPr wrap="square" rtlCol="0">
            <a:spAutoFit/>
          </a:bodyPr>
          <a:lstStyle/>
          <a:p>
            <a:r>
              <a:rPr lang="en-US" sz="2800" dirty="0">
                <a:solidFill>
                  <a:srgbClr val="FF0000"/>
                </a:solidFill>
              </a:rPr>
              <a:t> </a:t>
            </a:r>
            <a:r>
              <a:rPr lang="en-US" sz="2800" b="1" dirty="0">
                <a:solidFill>
                  <a:srgbClr val="FF0000"/>
                </a:solidFill>
              </a:rPr>
              <a:t>Fourth unit </a:t>
            </a:r>
            <a:r>
              <a:rPr lang="en-US" sz="2800" dirty="0"/>
              <a:t>stays in the same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45185"/>
                                        </p:tgtEl>
                                        <p:attrNameLst>
                                          <p:attrName>style.visibility</p:attrName>
                                        </p:attrNameLst>
                                      </p:cBhvr>
                                      <p:to>
                                        <p:strVal val="visible"/>
                                      </p:to>
                                    </p:set>
                                    <p:anim calcmode="lin" valueType="num">
                                      <p:cBhvr additive="base">
                                        <p:cTn id="19" dur="500" fill="hold"/>
                                        <p:tgtEl>
                                          <p:spTgt spid="1245185"/>
                                        </p:tgtEl>
                                        <p:attrNameLst>
                                          <p:attrName>ppt_x</p:attrName>
                                        </p:attrNameLst>
                                      </p:cBhvr>
                                      <p:tavLst>
                                        <p:tav tm="0">
                                          <p:val>
                                            <p:strVal val="#ppt_x"/>
                                          </p:val>
                                        </p:tav>
                                        <p:tav tm="100000">
                                          <p:val>
                                            <p:strVal val="#ppt_x"/>
                                          </p:val>
                                        </p:tav>
                                      </p:tavLst>
                                    </p:anim>
                                    <p:anim calcmode="lin" valueType="num">
                                      <p:cBhvr additive="base">
                                        <p:cTn id="20" dur="500" fill="hold"/>
                                        <p:tgtEl>
                                          <p:spTgt spid="124518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45186"/>
                                        </p:tgtEl>
                                        <p:attrNameLst>
                                          <p:attrName>style.visibility</p:attrName>
                                        </p:attrNameLst>
                                      </p:cBhvr>
                                      <p:to>
                                        <p:strVal val="visible"/>
                                      </p:to>
                                    </p:set>
                                    <p:anim calcmode="lin" valueType="num">
                                      <p:cBhvr additive="base">
                                        <p:cTn id="37" dur="500" fill="hold"/>
                                        <p:tgtEl>
                                          <p:spTgt spid="1245186"/>
                                        </p:tgtEl>
                                        <p:attrNameLst>
                                          <p:attrName>ppt_x</p:attrName>
                                        </p:attrNameLst>
                                      </p:cBhvr>
                                      <p:tavLst>
                                        <p:tav tm="0">
                                          <p:val>
                                            <p:strVal val="#ppt_x"/>
                                          </p:val>
                                        </p:tav>
                                        <p:tav tm="100000">
                                          <p:val>
                                            <p:strVal val="#ppt_x"/>
                                          </p:val>
                                        </p:tav>
                                      </p:tavLst>
                                    </p:anim>
                                    <p:anim calcmode="lin" valueType="num">
                                      <p:cBhvr additive="base">
                                        <p:cTn id="38" dur="500" fill="hold"/>
                                        <p:tgtEl>
                                          <p:spTgt spid="124518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84" name="Picture 4"/>
          <p:cNvPicPr>
            <a:picLocks noChangeAspect="1" noChangeArrowheads="1"/>
          </p:cNvPicPr>
          <p:nvPr/>
        </p:nvPicPr>
        <p:blipFill>
          <a:blip r:embed="rId2" cstate="print"/>
          <a:srcRect/>
          <a:stretch>
            <a:fillRect/>
          </a:stretch>
        </p:blipFill>
        <p:spPr bwMode="auto">
          <a:xfrm>
            <a:off x="5155798" y="3810000"/>
            <a:ext cx="3988202" cy="2114550"/>
          </a:xfrm>
          <a:prstGeom prst="rect">
            <a:avLst/>
          </a:prstGeom>
          <a:noFill/>
          <a:ln w="9525">
            <a:noFill/>
            <a:miter lim="800000"/>
            <a:headEnd/>
            <a:tailEnd/>
          </a:ln>
        </p:spPr>
      </p:pic>
      <p:sp>
        <p:nvSpPr>
          <p:cNvPr id="13" name="TextBox 12"/>
          <p:cNvSpPr txBox="1"/>
          <p:nvPr/>
        </p:nvSpPr>
        <p:spPr>
          <a:xfrm>
            <a:off x="0" y="-152400"/>
            <a:ext cx="9144000" cy="1323439"/>
          </a:xfrm>
          <a:prstGeom prst="rect">
            <a:avLst/>
          </a:prstGeom>
          <a:noFill/>
        </p:spPr>
        <p:txBody>
          <a:bodyPr wrap="square" rtlCol="0">
            <a:spAutoFit/>
          </a:bodyPr>
          <a:lstStyle/>
          <a:p>
            <a:endParaRPr lang="en-US" sz="2400" b="1" dirty="0"/>
          </a:p>
          <a:p>
            <a:r>
              <a:rPr lang="en-US" sz="2800" b="1" dirty="0">
                <a:solidFill>
                  <a:srgbClr val="FF0000"/>
                </a:solidFill>
              </a:rPr>
              <a:t>Find the stable state of Hopfield network when CUED with [ -1 -1 1 1]</a:t>
            </a:r>
            <a:endParaRPr lang="en-US" sz="2800" b="1" dirty="0"/>
          </a:p>
        </p:txBody>
      </p:sp>
      <p:pic>
        <p:nvPicPr>
          <p:cNvPr id="14" name="Picture 5"/>
          <p:cNvPicPr>
            <a:picLocks noChangeAspect="1" noChangeArrowheads="1"/>
          </p:cNvPicPr>
          <p:nvPr/>
        </p:nvPicPr>
        <p:blipFill>
          <a:blip r:embed="rId3" cstate="print"/>
          <a:srcRect/>
          <a:stretch>
            <a:fillRect/>
          </a:stretch>
        </p:blipFill>
        <p:spPr bwMode="auto">
          <a:xfrm>
            <a:off x="152400" y="3810000"/>
            <a:ext cx="3054549" cy="1464353"/>
          </a:xfrm>
          <a:prstGeom prst="rect">
            <a:avLst/>
          </a:prstGeom>
          <a:noFill/>
          <a:ln w="9525">
            <a:noFill/>
            <a:miter lim="800000"/>
            <a:headEnd/>
            <a:tailEnd/>
          </a:ln>
        </p:spPr>
      </p:pic>
      <p:pic>
        <p:nvPicPr>
          <p:cNvPr id="2473985" name="Picture 1"/>
          <p:cNvPicPr>
            <a:picLocks noChangeAspect="1" noChangeArrowheads="1"/>
          </p:cNvPicPr>
          <p:nvPr/>
        </p:nvPicPr>
        <p:blipFill>
          <a:blip r:embed="rId4" cstate="print"/>
          <a:srcRect/>
          <a:stretch>
            <a:fillRect/>
          </a:stretch>
        </p:blipFill>
        <p:spPr bwMode="auto">
          <a:xfrm>
            <a:off x="0" y="1066800"/>
            <a:ext cx="9144000"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884"/>
                                        </p:tgtEl>
                                        <p:attrNameLst>
                                          <p:attrName>style.visibility</p:attrName>
                                        </p:attrNameLst>
                                      </p:cBhvr>
                                      <p:to>
                                        <p:strVal val="visible"/>
                                      </p:to>
                                    </p:set>
                                    <p:anim calcmode="lin" valueType="num">
                                      <p:cBhvr additive="base">
                                        <p:cTn id="19" dur="500" fill="hold"/>
                                        <p:tgtEl>
                                          <p:spTgt spid="634884"/>
                                        </p:tgtEl>
                                        <p:attrNameLst>
                                          <p:attrName>ppt_x</p:attrName>
                                        </p:attrNameLst>
                                      </p:cBhvr>
                                      <p:tavLst>
                                        <p:tav tm="0">
                                          <p:val>
                                            <p:strVal val="#ppt_x"/>
                                          </p:val>
                                        </p:tav>
                                        <p:tav tm="100000">
                                          <p:val>
                                            <p:strVal val="#ppt_x"/>
                                          </p:val>
                                        </p:tav>
                                      </p:tavLst>
                                    </p:anim>
                                    <p:anim calcmode="lin" valueType="num">
                                      <p:cBhvr additive="base">
                                        <p:cTn id="20" dur="500" fill="hold"/>
                                        <p:tgtEl>
                                          <p:spTgt spid="6348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84" name="Picture 4"/>
          <p:cNvPicPr>
            <a:picLocks noChangeAspect="1" noChangeArrowheads="1"/>
          </p:cNvPicPr>
          <p:nvPr/>
        </p:nvPicPr>
        <p:blipFill>
          <a:blip r:embed="rId2" cstate="print"/>
          <a:srcRect/>
          <a:stretch>
            <a:fillRect/>
          </a:stretch>
        </p:blipFill>
        <p:spPr bwMode="auto">
          <a:xfrm>
            <a:off x="4648200" y="762000"/>
            <a:ext cx="2838450" cy="1504950"/>
          </a:xfrm>
          <a:prstGeom prst="rect">
            <a:avLst/>
          </a:prstGeom>
          <a:noFill/>
          <a:ln w="9525">
            <a:noFill/>
            <a:miter lim="800000"/>
            <a:headEnd/>
            <a:tailEnd/>
          </a:ln>
        </p:spPr>
      </p:pic>
      <p:sp>
        <p:nvSpPr>
          <p:cNvPr id="13" name="TextBox 12"/>
          <p:cNvSpPr txBox="1"/>
          <p:nvPr/>
        </p:nvSpPr>
        <p:spPr>
          <a:xfrm>
            <a:off x="0" y="-152400"/>
            <a:ext cx="9144000" cy="830997"/>
          </a:xfrm>
          <a:prstGeom prst="rect">
            <a:avLst/>
          </a:prstGeom>
          <a:noFill/>
        </p:spPr>
        <p:txBody>
          <a:bodyPr wrap="square" rtlCol="0">
            <a:spAutoFit/>
          </a:bodyPr>
          <a:lstStyle/>
          <a:p>
            <a:endParaRPr lang="en-US" sz="2400" b="1" dirty="0"/>
          </a:p>
          <a:p>
            <a:r>
              <a:rPr lang="en-US" sz="2400" b="1" dirty="0">
                <a:solidFill>
                  <a:srgbClr val="FF0000"/>
                </a:solidFill>
              </a:rPr>
              <a:t>Find the stable state of Hopfield network when CUED with [ -1 -1 1 1]</a:t>
            </a:r>
            <a:endParaRPr lang="en-US" sz="2400" b="1" dirty="0"/>
          </a:p>
        </p:txBody>
      </p:sp>
      <p:pic>
        <p:nvPicPr>
          <p:cNvPr id="14" name="Picture 5"/>
          <p:cNvPicPr>
            <a:picLocks noChangeAspect="1" noChangeArrowheads="1"/>
          </p:cNvPicPr>
          <p:nvPr/>
        </p:nvPicPr>
        <p:blipFill>
          <a:blip r:embed="rId3" cstate="print"/>
          <a:srcRect/>
          <a:stretch>
            <a:fillRect/>
          </a:stretch>
        </p:blipFill>
        <p:spPr bwMode="auto">
          <a:xfrm>
            <a:off x="1905000" y="685800"/>
            <a:ext cx="2100858" cy="1007153"/>
          </a:xfrm>
          <a:prstGeom prst="rect">
            <a:avLst/>
          </a:prstGeom>
          <a:noFill/>
          <a:ln w="9525">
            <a:noFill/>
            <a:miter lim="800000"/>
            <a:headEnd/>
            <a:tailEnd/>
          </a:ln>
        </p:spPr>
      </p:pic>
      <p:pic>
        <p:nvPicPr>
          <p:cNvPr id="1244161" name="Picture 1"/>
          <p:cNvPicPr>
            <a:picLocks noChangeAspect="1" noChangeArrowheads="1"/>
          </p:cNvPicPr>
          <p:nvPr/>
        </p:nvPicPr>
        <p:blipFill>
          <a:blip r:embed="rId4" cstate="print"/>
          <a:srcRect/>
          <a:stretch>
            <a:fillRect/>
          </a:stretch>
        </p:blipFill>
        <p:spPr bwMode="auto">
          <a:xfrm>
            <a:off x="457200" y="2209800"/>
            <a:ext cx="7381875" cy="2428875"/>
          </a:xfrm>
          <a:prstGeom prst="rect">
            <a:avLst/>
          </a:prstGeom>
          <a:noFill/>
          <a:ln w="9525">
            <a:noFill/>
            <a:miter lim="800000"/>
            <a:headEnd/>
            <a:tailEnd/>
          </a:ln>
        </p:spPr>
      </p:pic>
      <p:pic>
        <p:nvPicPr>
          <p:cNvPr id="1244162" name="Picture 2"/>
          <p:cNvPicPr>
            <a:picLocks noChangeAspect="1" noChangeArrowheads="1"/>
          </p:cNvPicPr>
          <p:nvPr/>
        </p:nvPicPr>
        <p:blipFill>
          <a:blip r:embed="rId5" cstate="print"/>
          <a:srcRect/>
          <a:stretch>
            <a:fillRect/>
          </a:stretch>
        </p:blipFill>
        <p:spPr bwMode="auto">
          <a:xfrm>
            <a:off x="685800" y="4562475"/>
            <a:ext cx="6524625" cy="2295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884"/>
                                        </p:tgtEl>
                                        <p:attrNameLst>
                                          <p:attrName>style.visibility</p:attrName>
                                        </p:attrNameLst>
                                      </p:cBhvr>
                                      <p:to>
                                        <p:strVal val="visible"/>
                                      </p:to>
                                    </p:set>
                                    <p:anim calcmode="lin" valueType="num">
                                      <p:cBhvr additive="base">
                                        <p:cTn id="19" dur="500" fill="hold"/>
                                        <p:tgtEl>
                                          <p:spTgt spid="634884"/>
                                        </p:tgtEl>
                                        <p:attrNameLst>
                                          <p:attrName>ppt_x</p:attrName>
                                        </p:attrNameLst>
                                      </p:cBhvr>
                                      <p:tavLst>
                                        <p:tav tm="0">
                                          <p:val>
                                            <p:strVal val="#ppt_x"/>
                                          </p:val>
                                        </p:tav>
                                        <p:tav tm="100000">
                                          <p:val>
                                            <p:strVal val="#ppt_x"/>
                                          </p:val>
                                        </p:tav>
                                      </p:tavLst>
                                    </p:anim>
                                    <p:anim calcmode="lin" valueType="num">
                                      <p:cBhvr additive="base">
                                        <p:cTn id="20" dur="500" fill="hold"/>
                                        <p:tgtEl>
                                          <p:spTgt spid="6348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44161"/>
                                        </p:tgtEl>
                                        <p:attrNameLst>
                                          <p:attrName>style.visibility</p:attrName>
                                        </p:attrNameLst>
                                      </p:cBhvr>
                                      <p:to>
                                        <p:strVal val="visible"/>
                                      </p:to>
                                    </p:set>
                                    <p:anim calcmode="lin" valueType="num">
                                      <p:cBhvr additive="base">
                                        <p:cTn id="25" dur="500" fill="hold"/>
                                        <p:tgtEl>
                                          <p:spTgt spid="1244161"/>
                                        </p:tgtEl>
                                        <p:attrNameLst>
                                          <p:attrName>ppt_x</p:attrName>
                                        </p:attrNameLst>
                                      </p:cBhvr>
                                      <p:tavLst>
                                        <p:tav tm="0">
                                          <p:val>
                                            <p:strVal val="#ppt_x"/>
                                          </p:val>
                                        </p:tav>
                                        <p:tav tm="100000">
                                          <p:val>
                                            <p:strVal val="#ppt_x"/>
                                          </p:val>
                                        </p:tav>
                                      </p:tavLst>
                                    </p:anim>
                                    <p:anim calcmode="lin" valueType="num">
                                      <p:cBhvr additive="base">
                                        <p:cTn id="26" dur="500" fill="hold"/>
                                        <p:tgtEl>
                                          <p:spTgt spid="124416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44162"/>
                                        </p:tgtEl>
                                        <p:attrNameLst>
                                          <p:attrName>style.visibility</p:attrName>
                                        </p:attrNameLst>
                                      </p:cBhvr>
                                      <p:to>
                                        <p:strVal val="visible"/>
                                      </p:to>
                                    </p:set>
                                    <p:anim calcmode="lin" valueType="num">
                                      <p:cBhvr additive="base">
                                        <p:cTn id="31" dur="500" fill="hold"/>
                                        <p:tgtEl>
                                          <p:spTgt spid="1244162"/>
                                        </p:tgtEl>
                                        <p:attrNameLst>
                                          <p:attrName>ppt_x</p:attrName>
                                        </p:attrNameLst>
                                      </p:cBhvr>
                                      <p:tavLst>
                                        <p:tav tm="0">
                                          <p:val>
                                            <p:strVal val="#ppt_x"/>
                                          </p:val>
                                        </p:tav>
                                        <p:tav tm="100000">
                                          <p:val>
                                            <p:strVal val="#ppt_x"/>
                                          </p:val>
                                        </p:tav>
                                      </p:tavLst>
                                    </p:anim>
                                    <p:anim calcmode="lin" valueType="num">
                                      <p:cBhvr additive="base">
                                        <p:cTn id="32" dur="500" fill="hold"/>
                                        <p:tgtEl>
                                          <p:spTgt spid="1244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6019800" y="838200"/>
            <a:ext cx="2939143" cy="1371600"/>
          </a:xfrm>
          <a:prstGeom prst="rect">
            <a:avLst/>
          </a:prstGeom>
          <a:noFill/>
          <a:ln w="9525">
            <a:noFill/>
            <a:miter lim="800000"/>
            <a:headEnd/>
            <a:tailEnd/>
          </a:ln>
        </p:spPr>
      </p:pic>
      <p:pic>
        <p:nvPicPr>
          <p:cNvPr id="183300" name="Picture 4"/>
          <p:cNvPicPr>
            <a:picLocks noChangeAspect="1" noChangeArrowheads="1"/>
          </p:cNvPicPr>
          <p:nvPr/>
        </p:nvPicPr>
        <p:blipFill>
          <a:blip r:embed="rId3" cstate="print"/>
          <a:srcRect/>
          <a:stretch>
            <a:fillRect/>
          </a:stretch>
        </p:blipFill>
        <p:spPr bwMode="auto">
          <a:xfrm>
            <a:off x="0" y="5410200"/>
            <a:ext cx="9228881" cy="990600"/>
          </a:xfrm>
          <a:prstGeom prst="rect">
            <a:avLst/>
          </a:prstGeom>
          <a:noFill/>
          <a:ln w="9525">
            <a:noFill/>
            <a:miter lim="800000"/>
            <a:headEnd/>
            <a:tailEnd/>
          </a:ln>
        </p:spPr>
      </p:pic>
      <p:pic>
        <p:nvPicPr>
          <p:cNvPr id="6" name="Picture 1"/>
          <p:cNvPicPr>
            <a:picLocks noChangeAspect="1" noChangeArrowheads="1"/>
          </p:cNvPicPr>
          <p:nvPr/>
        </p:nvPicPr>
        <p:blipFill>
          <a:blip r:embed="rId4" cstate="print"/>
          <a:srcRect/>
          <a:stretch>
            <a:fillRect/>
          </a:stretch>
        </p:blipFill>
        <p:spPr bwMode="auto">
          <a:xfrm>
            <a:off x="6781800" y="0"/>
            <a:ext cx="2197100" cy="914400"/>
          </a:xfrm>
          <a:prstGeom prst="rect">
            <a:avLst/>
          </a:prstGeom>
          <a:noFill/>
          <a:ln w="9525">
            <a:noFill/>
            <a:miter lim="800000"/>
            <a:headEnd/>
            <a:tailEnd/>
          </a:ln>
        </p:spPr>
      </p:pic>
      <p:pic>
        <p:nvPicPr>
          <p:cNvPr id="7" name="Picture 6"/>
          <p:cNvPicPr>
            <a:picLocks noChangeAspect="1" noChangeArrowheads="1"/>
          </p:cNvPicPr>
          <p:nvPr/>
        </p:nvPicPr>
        <p:blipFill>
          <a:blip r:embed="rId5" cstate="print"/>
          <a:srcRect/>
          <a:stretch>
            <a:fillRect/>
          </a:stretch>
        </p:blipFill>
        <p:spPr bwMode="auto">
          <a:xfrm>
            <a:off x="2057400" y="0"/>
            <a:ext cx="2133600" cy="723900"/>
          </a:xfrm>
          <a:prstGeom prst="rect">
            <a:avLst/>
          </a:prstGeom>
          <a:noFill/>
          <a:ln w="9525">
            <a:noFill/>
            <a:miter lim="800000"/>
            <a:headEnd/>
            <a:tailEnd/>
          </a:ln>
        </p:spPr>
      </p:pic>
      <p:pic>
        <p:nvPicPr>
          <p:cNvPr id="885762" name="Picture 2"/>
          <p:cNvPicPr>
            <a:picLocks noChangeAspect="1" noChangeArrowheads="1"/>
          </p:cNvPicPr>
          <p:nvPr/>
        </p:nvPicPr>
        <p:blipFill>
          <a:blip r:embed="rId6" cstate="print"/>
          <a:srcRect/>
          <a:stretch>
            <a:fillRect/>
          </a:stretch>
        </p:blipFill>
        <p:spPr bwMode="auto">
          <a:xfrm>
            <a:off x="533400" y="838200"/>
            <a:ext cx="4229100" cy="1695450"/>
          </a:xfrm>
          <a:prstGeom prst="rect">
            <a:avLst/>
          </a:prstGeom>
          <a:noFill/>
          <a:ln w="9525">
            <a:noFill/>
            <a:miter lim="800000"/>
            <a:headEnd/>
            <a:tailEnd/>
          </a:ln>
        </p:spPr>
      </p:pic>
      <p:pic>
        <p:nvPicPr>
          <p:cNvPr id="885763" name="Picture 3"/>
          <p:cNvPicPr>
            <a:picLocks noChangeAspect="1" noChangeArrowheads="1"/>
          </p:cNvPicPr>
          <p:nvPr/>
        </p:nvPicPr>
        <p:blipFill>
          <a:blip r:embed="rId7" cstate="print"/>
          <a:srcRect/>
          <a:stretch>
            <a:fillRect/>
          </a:stretch>
        </p:blipFill>
        <p:spPr bwMode="auto">
          <a:xfrm>
            <a:off x="533400" y="4343400"/>
            <a:ext cx="7896225" cy="428625"/>
          </a:xfrm>
          <a:prstGeom prst="rect">
            <a:avLst/>
          </a:prstGeom>
          <a:noFill/>
          <a:ln w="9525">
            <a:noFill/>
            <a:miter lim="800000"/>
            <a:headEnd/>
            <a:tailEnd/>
          </a:ln>
        </p:spPr>
      </p:pic>
      <p:pic>
        <p:nvPicPr>
          <p:cNvPr id="885764" name="Picture 4"/>
          <p:cNvPicPr>
            <a:picLocks noChangeAspect="1" noChangeArrowheads="1"/>
          </p:cNvPicPr>
          <p:nvPr/>
        </p:nvPicPr>
        <p:blipFill>
          <a:blip r:embed="rId8" cstate="print"/>
          <a:srcRect/>
          <a:stretch>
            <a:fillRect/>
          </a:stretch>
        </p:blipFill>
        <p:spPr bwMode="auto">
          <a:xfrm>
            <a:off x="533400" y="3657600"/>
            <a:ext cx="5981700" cy="1447800"/>
          </a:xfrm>
          <a:prstGeom prst="rect">
            <a:avLst/>
          </a:prstGeom>
          <a:noFill/>
          <a:ln w="9525">
            <a:noFill/>
            <a:miter lim="800000"/>
            <a:headEnd/>
            <a:tailEnd/>
          </a:ln>
        </p:spPr>
      </p:pic>
      <p:pic>
        <p:nvPicPr>
          <p:cNvPr id="1243138" name="Picture 2"/>
          <p:cNvPicPr>
            <a:picLocks noChangeAspect="1" noChangeArrowheads="1"/>
          </p:cNvPicPr>
          <p:nvPr/>
        </p:nvPicPr>
        <p:blipFill>
          <a:blip r:embed="rId9" cstate="print"/>
          <a:srcRect/>
          <a:stretch>
            <a:fillRect/>
          </a:stretch>
        </p:blipFill>
        <p:spPr bwMode="auto">
          <a:xfrm>
            <a:off x="609600" y="2819400"/>
            <a:ext cx="7505700" cy="447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85762"/>
                                        </p:tgtEl>
                                        <p:attrNameLst>
                                          <p:attrName>style.visibility</p:attrName>
                                        </p:attrNameLst>
                                      </p:cBhvr>
                                      <p:to>
                                        <p:strVal val="visible"/>
                                      </p:to>
                                    </p:set>
                                    <p:anim calcmode="lin" valueType="num">
                                      <p:cBhvr additive="base">
                                        <p:cTn id="25" dur="500" fill="hold"/>
                                        <p:tgtEl>
                                          <p:spTgt spid="885762"/>
                                        </p:tgtEl>
                                        <p:attrNameLst>
                                          <p:attrName>ppt_x</p:attrName>
                                        </p:attrNameLst>
                                      </p:cBhvr>
                                      <p:tavLst>
                                        <p:tav tm="0">
                                          <p:val>
                                            <p:strVal val="#ppt_x"/>
                                          </p:val>
                                        </p:tav>
                                        <p:tav tm="100000">
                                          <p:val>
                                            <p:strVal val="#ppt_x"/>
                                          </p:val>
                                        </p:tav>
                                      </p:tavLst>
                                    </p:anim>
                                    <p:anim calcmode="lin" valueType="num">
                                      <p:cBhvr additive="base">
                                        <p:cTn id="26" dur="500" fill="hold"/>
                                        <p:tgtEl>
                                          <p:spTgt spid="8857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85764"/>
                                        </p:tgtEl>
                                        <p:attrNameLst>
                                          <p:attrName>style.visibility</p:attrName>
                                        </p:attrNameLst>
                                      </p:cBhvr>
                                      <p:to>
                                        <p:strVal val="visible"/>
                                      </p:to>
                                    </p:set>
                                    <p:anim calcmode="lin" valueType="num">
                                      <p:cBhvr additive="base">
                                        <p:cTn id="31" dur="500" fill="hold"/>
                                        <p:tgtEl>
                                          <p:spTgt spid="885764"/>
                                        </p:tgtEl>
                                        <p:attrNameLst>
                                          <p:attrName>ppt_x</p:attrName>
                                        </p:attrNameLst>
                                      </p:cBhvr>
                                      <p:tavLst>
                                        <p:tav tm="0">
                                          <p:val>
                                            <p:strVal val="#ppt_x"/>
                                          </p:val>
                                        </p:tav>
                                        <p:tav tm="100000">
                                          <p:val>
                                            <p:strVal val="#ppt_x"/>
                                          </p:val>
                                        </p:tav>
                                      </p:tavLst>
                                    </p:anim>
                                    <p:anim calcmode="lin" valueType="num">
                                      <p:cBhvr additive="base">
                                        <p:cTn id="32" dur="500" fill="hold"/>
                                        <p:tgtEl>
                                          <p:spTgt spid="88576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3300"/>
                                        </p:tgtEl>
                                        <p:attrNameLst>
                                          <p:attrName>style.visibility</p:attrName>
                                        </p:attrNameLst>
                                      </p:cBhvr>
                                      <p:to>
                                        <p:strVal val="visible"/>
                                      </p:to>
                                    </p:set>
                                    <p:anim calcmode="lin" valueType="num">
                                      <p:cBhvr additive="base">
                                        <p:cTn id="37" dur="500" fill="hold"/>
                                        <p:tgtEl>
                                          <p:spTgt spid="183300"/>
                                        </p:tgtEl>
                                        <p:attrNameLst>
                                          <p:attrName>ppt_x</p:attrName>
                                        </p:attrNameLst>
                                      </p:cBhvr>
                                      <p:tavLst>
                                        <p:tav tm="0">
                                          <p:val>
                                            <p:strVal val="#ppt_x"/>
                                          </p:val>
                                        </p:tav>
                                        <p:tav tm="100000">
                                          <p:val>
                                            <p:strVal val="#ppt_x"/>
                                          </p:val>
                                        </p:tav>
                                      </p:tavLst>
                                    </p:anim>
                                    <p:anim calcmode="lin" valueType="num">
                                      <p:cBhvr additive="base">
                                        <p:cTn id="38" dur="500" fill="hold"/>
                                        <p:tgtEl>
                                          <p:spTgt spid="183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t>Hopfield Network</a:t>
            </a:r>
          </a:p>
        </p:txBody>
      </p:sp>
      <p:sp>
        <p:nvSpPr>
          <p:cNvPr id="34820" name="Rectangle 3"/>
          <p:cNvSpPr>
            <a:spLocks noGrp="1" noChangeArrowheads="1"/>
          </p:cNvSpPr>
          <p:nvPr>
            <p:ph type="body" idx="1"/>
          </p:nvPr>
        </p:nvSpPr>
        <p:spPr/>
        <p:txBody>
          <a:bodyPr/>
          <a:lstStyle/>
          <a:p>
            <a:r>
              <a:rPr lang="en-US" dirty="0">
                <a:latin typeface="Arial" charset="0"/>
              </a:rPr>
              <a:t>The state of the system is given by the activation values  </a:t>
            </a:r>
            <a:r>
              <a:rPr lang="en-US" i="1" dirty="0">
                <a:latin typeface="Times New Roman" pitchFamily="18" charset="0"/>
              </a:rPr>
              <a:t>y = (y </a:t>
            </a:r>
            <a:r>
              <a:rPr lang="en-US" i="1" baseline="-25000" dirty="0">
                <a:latin typeface="Times New Roman" pitchFamily="18" charset="0"/>
              </a:rPr>
              <a:t>k</a:t>
            </a:r>
            <a:r>
              <a:rPr lang="en-US" i="1" dirty="0">
                <a:latin typeface="Times New Roman" pitchFamily="18" charset="0"/>
              </a:rPr>
              <a:t> ).</a:t>
            </a:r>
            <a:r>
              <a:rPr lang="en-US" dirty="0">
                <a:latin typeface="Arial" charset="0"/>
              </a:rPr>
              <a:t> </a:t>
            </a:r>
          </a:p>
          <a:p>
            <a:endParaRPr lang="en-US" dirty="0">
              <a:latin typeface="Arial" charset="0"/>
            </a:endParaRPr>
          </a:p>
          <a:p>
            <a:r>
              <a:rPr lang="en-US" dirty="0">
                <a:latin typeface="Arial" charset="0"/>
              </a:rPr>
              <a:t>The net input </a:t>
            </a:r>
            <a:r>
              <a:rPr lang="en-US" i="1" dirty="0">
                <a:latin typeface="Times New Roman" pitchFamily="18" charset="0"/>
              </a:rPr>
              <a:t>s </a:t>
            </a:r>
            <a:r>
              <a:rPr lang="en-US" i="1" baseline="-25000" dirty="0">
                <a:latin typeface="Times New Roman" pitchFamily="18" charset="0"/>
              </a:rPr>
              <a:t>k</a:t>
            </a:r>
            <a:r>
              <a:rPr lang="en-US" i="1" dirty="0">
                <a:latin typeface="Times New Roman" pitchFamily="18" charset="0"/>
              </a:rPr>
              <a:t> (t +1)</a:t>
            </a:r>
            <a:r>
              <a:rPr lang="en-US" dirty="0">
                <a:latin typeface="Arial" charset="0"/>
              </a:rPr>
              <a:t> of a neuron </a:t>
            </a:r>
            <a:r>
              <a:rPr lang="en-US" i="1" dirty="0">
                <a:latin typeface="Times New Roman" pitchFamily="18" charset="0"/>
              </a:rPr>
              <a:t>k</a:t>
            </a:r>
            <a:r>
              <a:rPr lang="en-US" dirty="0">
                <a:latin typeface="Arial" charset="0"/>
              </a:rPr>
              <a:t> at cycle </a:t>
            </a:r>
            <a:r>
              <a:rPr lang="en-US" i="1" dirty="0">
                <a:latin typeface="Times New Roman" pitchFamily="18" charset="0"/>
              </a:rPr>
              <a:t>(t +1)</a:t>
            </a:r>
            <a:r>
              <a:rPr lang="en-US" dirty="0">
                <a:latin typeface="Arial" charset="0"/>
              </a:rPr>
              <a:t> is a weighted sum</a:t>
            </a:r>
          </a:p>
        </p:txBody>
      </p:sp>
      <p:graphicFrame>
        <p:nvGraphicFramePr>
          <p:cNvPr id="34818" name="Object 4"/>
          <p:cNvGraphicFramePr>
            <a:graphicFrameLocks noChangeAspect="1"/>
          </p:cNvGraphicFramePr>
          <p:nvPr/>
        </p:nvGraphicFramePr>
        <p:xfrm>
          <a:off x="1905000" y="4572000"/>
          <a:ext cx="4724400" cy="1069975"/>
        </p:xfrm>
        <a:graphic>
          <a:graphicData uri="http://schemas.openxmlformats.org/presentationml/2006/ole">
            <mc:AlternateContent xmlns:mc="http://schemas.openxmlformats.org/markup-compatibility/2006">
              <mc:Choice xmlns:v="urn:schemas-microsoft-com:vml" Requires="v">
                <p:oleObj spid="_x0000_s2416645" name="Equation" r:id="rId3" imgW="1562040" imgH="355320" progId="Equation.3">
                  <p:embed/>
                </p:oleObj>
              </mc:Choice>
              <mc:Fallback>
                <p:oleObj name="Equation" r:id="rId3" imgW="1562040" imgH="355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572000"/>
                        <a:ext cx="4724400"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t>Hopfield Network</a:t>
            </a:r>
          </a:p>
        </p:txBody>
      </p:sp>
      <p:sp>
        <p:nvSpPr>
          <p:cNvPr id="35844" name="Rectangle 3"/>
          <p:cNvSpPr>
            <a:spLocks noGrp="1" noChangeArrowheads="1"/>
          </p:cNvSpPr>
          <p:nvPr>
            <p:ph type="body" idx="1"/>
          </p:nvPr>
        </p:nvSpPr>
        <p:spPr/>
        <p:txBody>
          <a:bodyPr/>
          <a:lstStyle/>
          <a:p>
            <a:r>
              <a:rPr lang="en-US"/>
              <a:t>A threshold function is applied to obtain the output</a:t>
            </a:r>
          </a:p>
        </p:txBody>
      </p:sp>
      <p:graphicFrame>
        <p:nvGraphicFramePr>
          <p:cNvPr id="35842" name="Object 4"/>
          <p:cNvGraphicFramePr>
            <a:graphicFrameLocks noChangeAspect="1"/>
          </p:cNvGraphicFramePr>
          <p:nvPr/>
        </p:nvGraphicFramePr>
        <p:xfrm>
          <a:off x="1371600" y="3962400"/>
          <a:ext cx="6064250" cy="949325"/>
        </p:xfrm>
        <a:graphic>
          <a:graphicData uri="http://schemas.openxmlformats.org/presentationml/2006/ole">
            <mc:AlternateContent xmlns:mc="http://schemas.openxmlformats.org/markup-compatibility/2006">
              <mc:Choice xmlns:v="urn:schemas-microsoft-com:vml" Requires="v">
                <p:oleObj spid="_x0000_s2417669" name="Equation" r:id="rId3" imgW="1460160" imgH="228600" progId="Equation.3">
                  <p:embed/>
                </p:oleObj>
              </mc:Choice>
              <mc:Fallback>
                <p:oleObj name="Equation" r:id="rId3" imgW="14601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962400"/>
                        <a:ext cx="60642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5" name="Text Box 5"/>
          <p:cNvSpPr txBox="1">
            <a:spLocks noChangeArrowheads="1"/>
          </p:cNvSpPr>
          <p:nvPr/>
        </p:nvSpPr>
        <p:spPr bwMode="auto">
          <a:xfrm>
            <a:off x="0" y="4826675"/>
            <a:ext cx="9144000" cy="2585323"/>
          </a:xfrm>
          <a:prstGeom prst="rect">
            <a:avLst/>
          </a:prstGeom>
          <a:noFill/>
          <a:ln w="9525">
            <a:noFill/>
            <a:miter lim="800000"/>
            <a:headEnd/>
            <a:tailEnd/>
          </a:ln>
          <a:effectLst/>
        </p:spPr>
        <p:txBody>
          <a:bodyPr wrap="square">
            <a:spAutoFit/>
          </a:bodyPr>
          <a:lstStyle/>
          <a:p>
            <a:r>
              <a:rPr lang="en-US" sz="2800" b="1" dirty="0"/>
              <a:t>Professor John Hopfield </a:t>
            </a:r>
          </a:p>
          <a:p>
            <a:r>
              <a:rPr lang="en-US" sz="2800" b="1" dirty="0">
                <a:solidFill>
                  <a:srgbClr val="FF0000"/>
                </a:solidFill>
              </a:rPr>
              <a:t>Dept. of Molecular Biology Computational Neurobiology; Biophysics </a:t>
            </a:r>
          </a:p>
          <a:p>
            <a:r>
              <a:rPr lang="en-US" sz="3600" b="1" dirty="0">
                <a:solidFill>
                  <a:srgbClr val="CC3300"/>
                </a:solidFill>
              </a:rPr>
              <a:t>Princeton University</a:t>
            </a:r>
            <a:r>
              <a:rPr lang="en-US" sz="2800" b="1" dirty="0"/>
              <a:t> , New jersey</a:t>
            </a:r>
            <a:endParaRPr lang="en-US" sz="2800" b="1" i="1" dirty="0"/>
          </a:p>
          <a:p>
            <a:pPr>
              <a:spcBef>
                <a:spcPct val="50000"/>
              </a:spcBef>
            </a:pPr>
            <a:endParaRPr lang="el-GR" sz="2800" b="1" dirty="0"/>
          </a:p>
        </p:txBody>
      </p:sp>
      <p:sp>
        <p:nvSpPr>
          <p:cNvPr id="247812" name="AutoShape 4" descr="Image result for prof john Hopfie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7814" name="AutoShape 6" descr="Image result for prof john Hopfie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7816" name="Picture 8" descr="Image result for prof john Hopfield"/>
          <p:cNvPicPr>
            <a:picLocks noChangeAspect="1" noChangeArrowheads="1"/>
          </p:cNvPicPr>
          <p:nvPr/>
        </p:nvPicPr>
        <p:blipFill>
          <a:blip r:embed="rId2" cstate="print"/>
          <a:srcRect/>
          <a:stretch>
            <a:fillRect/>
          </a:stretch>
        </p:blipFill>
        <p:spPr bwMode="auto">
          <a:xfrm>
            <a:off x="0" y="0"/>
            <a:ext cx="6096000" cy="4580710"/>
          </a:xfrm>
          <a:prstGeom prst="rect">
            <a:avLst/>
          </a:prstGeom>
          <a:noFill/>
        </p:spPr>
      </p:pic>
      <p:sp>
        <p:nvSpPr>
          <p:cNvPr id="6" name="Rectangle 5"/>
          <p:cNvSpPr/>
          <p:nvPr/>
        </p:nvSpPr>
        <p:spPr>
          <a:xfrm>
            <a:off x="6172200" y="0"/>
            <a:ext cx="2971800" cy="5262979"/>
          </a:xfrm>
          <a:prstGeom prst="rect">
            <a:avLst/>
          </a:prstGeom>
        </p:spPr>
        <p:txBody>
          <a:bodyPr wrap="square">
            <a:spAutoFit/>
          </a:bodyPr>
          <a:lstStyle/>
          <a:p>
            <a:r>
              <a:rPr lang="en-US" sz="2800" dirty="0"/>
              <a:t>John Joseph Hopfield is an American scientist most widely known for his invention of an </a:t>
            </a:r>
            <a:r>
              <a:rPr lang="en-US" sz="2800" dirty="0">
                <a:solidFill>
                  <a:srgbClr val="FF0000"/>
                </a:solidFill>
              </a:rPr>
              <a:t>associative neural network in 1982</a:t>
            </a:r>
            <a:r>
              <a:rPr lang="en-US" sz="2800" dirty="0"/>
              <a:t>. It is now more commonly known as the Hopfield Network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816"/>
                                        </p:tgtEl>
                                        <p:attrNameLst>
                                          <p:attrName>style.visibility</p:attrName>
                                        </p:attrNameLst>
                                      </p:cBhvr>
                                      <p:to>
                                        <p:strVal val="visible"/>
                                      </p:to>
                                    </p:set>
                                    <p:anim calcmode="lin" valueType="num">
                                      <p:cBhvr additive="base">
                                        <p:cTn id="7" dur="500" fill="hold"/>
                                        <p:tgtEl>
                                          <p:spTgt spid="247816"/>
                                        </p:tgtEl>
                                        <p:attrNameLst>
                                          <p:attrName>ppt_x</p:attrName>
                                        </p:attrNameLst>
                                      </p:cBhvr>
                                      <p:tavLst>
                                        <p:tav tm="0">
                                          <p:val>
                                            <p:strVal val="#ppt_x"/>
                                          </p:val>
                                        </p:tav>
                                        <p:tav tm="100000">
                                          <p:val>
                                            <p:strVal val="#ppt_x"/>
                                          </p:val>
                                        </p:tav>
                                      </p:tavLst>
                                    </p:anim>
                                    <p:anim calcmode="lin" valueType="num">
                                      <p:cBhvr additive="base">
                                        <p:cTn id="8" dur="500" fill="hold"/>
                                        <p:tgtEl>
                                          <p:spTgt spid="2478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8085"/>
                                        </p:tgtEl>
                                        <p:attrNameLst>
                                          <p:attrName>style.visibility</p:attrName>
                                        </p:attrNameLst>
                                      </p:cBhvr>
                                      <p:to>
                                        <p:strVal val="visible"/>
                                      </p:to>
                                    </p:set>
                                    <p:anim calcmode="lin" valueType="num">
                                      <p:cBhvr additive="base">
                                        <p:cTn id="13" dur="500" fill="hold"/>
                                        <p:tgtEl>
                                          <p:spTgt spid="558085"/>
                                        </p:tgtEl>
                                        <p:attrNameLst>
                                          <p:attrName>ppt_x</p:attrName>
                                        </p:attrNameLst>
                                      </p:cBhvr>
                                      <p:tavLst>
                                        <p:tav tm="0">
                                          <p:val>
                                            <p:strVal val="#ppt_x"/>
                                          </p:val>
                                        </p:tav>
                                        <p:tav tm="100000">
                                          <p:val>
                                            <p:strVal val="#ppt_x"/>
                                          </p:val>
                                        </p:tav>
                                      </p:tavLst>
                                    </p:anim>
                                    <p:anim calcmode="lin" valueType="num">
                                      <p:cBhvr additive="base">
                                        <p:cTn id="14" dur="500" fill="hold"/>
                                        <p:tgtEl>
                                          <p:spTgt spid="55808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t>Hopfield Network</a:t>
            </a:r>
          </a:p>
        </p:txBody>
      </p:sp>
      <p:sp>
        <p:nvSpPr>
          <p:cNvPr id="36868" name="Rectangle 3"/>
          <p:cNvSpPr>
            <a:spLocks noGrp="1" noChangeArrowheads="1"/>
          </p:cNvSpPr>
          <p:nvPr>
            <p:ph type="body" idx="1"/>
          </p:nvPr>
        </p:nvSpPr>
        <p:spPr/>
        <p:txBody>
          <a:bodyPr/>
          <a:lstStyle/>
          <a:p>
            <a:r>
              <a:rPr lang="en-US" dirty="0"/>
              <a:t>A neuron k in the net is stable at time t I.e.</a:t>
            </a:r>
          </a:p>
          <a:p>
            <a:endParaRPr lang="en-US" dirty="0"/>
          </a:p>
          <a:p>
            <a:endParaRPr lang="en-US" dirty="0"/>
          </a:p>
          <a:p>
            <a:endParaRPr lang="en-US" dirty="0"/>
          </a:p>
          <a:p>
            <a:r>
              <a:rPr lang="en-US" dirty="0"/>
              <a:t>A state is stable if all the neurons are stable</a:t>
            </a:r>
          </a:p>
        </p:txBody>
      </p:sp>
      <p:graphicFrame>
        <p:nvGraphicFramePr>
          <p:cNvPr id="36866" name="Object 4"/>
          <p:cNvGraphicFramePr>
            <a:graphicFrameLocks noChangeAspect="1"/>
          </p:cNvGraphicFramePr>
          <p:nvPr/>
        </p:nvGraphicFramePr>
        <p:xfrm>
          <a:off x="1676400" y="3124200"/>
          <a:ext cx="5273675" cy="949325"/>
        </p:xfrm>
        <a:graphic>
          <a:graphicData uri="http://schemas.openxmlformats.org/presentationml/2006/ole">
            <mc:AlternateContent xmlns:mc="http://schemas.openxmlformats.org/markup-compatibility/2006">
              <mc:Choice xmlns:v="urn:schemas-microsoft-com:vml" Requires="v">
                <p:oleObj spid="_x0000_s2418693" name="Equation" r:id="rId3" imgW="1269720" imgH="228600" progId="Equation.3">
                  <p:embed/>
                </p:oleObj>
              </mc:Choice>
              <mc:Fallback>
                <p:oleObj name="Equation" r:id="rId3" imgW="126972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124200"/>
                        <a:ext cx="527367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685800" y="933450"/>
            <a:ext cx="7772400" cy="5334000"/>
          </a:xfrm>
        </p:spPr>
        <p:txBody>
          <a:bodyPr/>
          <a:lstStyle/>
          <a:p>
            <a:r>
              <a:rPr lang="en-US" sz="2400" b="1" i="1" dirty="0"/>
              <a:t>P</a:t>
            </a:r>
            <a:r>
              <a:rPr lang="en-US" sz="2400" dirty="0"/>
              <a:t>: maximum number of random patterns of dimension </a:t>
            </a:r>
            <a:r>
              <a:rPr lang="en-US" sz="2400" b="1" i="1" dirty="0"/>
              <a:t>n</a:t>
            </a:r>
            <a:r>
              <a:rPr lang="en-US" sz="2400" dirty="0"/>
              <a:t> can be stored in a DHM of </a:t>
            </a:r>
            <a:r>
              <a:rPr lang="en-US" sz="2400" b="1" i="1" dirty="0"/>
              <a:t>n </a:t>
            </a:r>
            <a:r>
              <a:rPr lang="en-US" sz="2400" dirty="0"/>
              <a:t>nodes</a:t>
            </a:r>
          </a:p>
          <a:p>
            <a:r>
              <a:rPr lang="en-US" sz="2400" dirty="0"/>
              <a:t>Hopfield’s observation:</a:t>
            </a:r>
          </a:p>
          <a:p>
            <a:pPr>
              <a:spcBef>
                <a:spcPct val="40000"/>
              </a:spcBef>
            </a:pPr>
            <a:r>
              <a:rPr lang="en-US" sz="2400" dirty="0"/>
              <a:t>Theoretical analysis:</a:t>
            </a:r>
          </a:p>
          <a:p>
            <a:pPr>
              <a:buFontTx/>
              <a:buNone/>
            </a:pPr>
            <a:endParaRPr lang="en-US" sz="2400" dirty="0"/>
          </a:p>
          <a:p>
            <a:pPr lvl="1">
              <a:buFontTx/>
              <a:buNone/>
            </a:pPr>
            <a:r>
              <a:rPr lang="en-US" sz="2000" dirty="0"/>
              <a:t>	</a:t>
            </a:r>
            <a:r>
              <a:rPr lang="en-US" sz="2400" b="1" i="1" dirty="0" err="1"/>
              <a:t>P/n</a:t>
            </a:r>
            <a:r>
              <a:rPr lang="en-US" sz="2400" dirty="0"/>
              <a:t> decreases because larger n</a:t>
            </a:r>
            <a:r>
              <a:rPr lang="en-US" sz="2400" dirty="0">
                <a:sym typeface="Wingdings" pitchFamily="2" charset="2"/>
              </a:rPr>
              <a:t> leads to more interference between stored patterns.</a:t>
            </a:r>
          </a:p>
          <a:p>
            <a:pPr lvl="1">
              <a:buFontTx/>
              <a:buNone/>
            </a:pPr>
            <a:endParaRPr lang="en-US" sz="2400" dirty="0">
              <a:sym typeface="Wingdings" pitchFamily="2" charset="2"/>
            </a:endParaRPr>
          </a:p>
          <a:p>
            <a:r>
              <a:rPr lang="en-US" sz="2400" dirty="0">
                <a:sym typeface="Wingdings" pitchFamily="2" charset="2"/>
              </a:rPr>
              <a:t>Some work to modify HM to increase its capacity to close to </a:t>
            </a:r>
            <a:r>
              <a:rPr lang="en-US" sz="2400" b="1" i="1" dirty="0">
                <a:sym typeface="Wingdings" pitchFamily="2" charset="2"/>
              </a:rPr>
              <a:t>n,</a:t>
            </a:r>
            <a:r>
              <a:rPr lang="en-US" sz="2400" dirty="0">
                <a:sym typeface="Wingdings" pitchFamily="2" charset="2"/>
              </a:rPr>
              <a:t> W is trained (not computed by </a:t>
            </a:r>
            <a:r>
              <a:rPr lang="en-US" sz="2400" dirty="0" err="1">
                <a:sym typeface="Wingdings" pitchFamily="2" charset="2"/>
              </a:rPr>
              <a:t>Hebbian</a:t>
            </a:r>
            <a:r>
              <a:rPr lang="en-US" sz="2400" dirty="0">
                <a:sym typeface="Wingdings" pitchFamily="2" charset="2"/>
              </a:rPr>
              <a:t> rule).</a:t>
            </a:r>
          </a:p>
        </p:txBody>
      </p:sp>
      <p:graphicFrame>
        <p:nvGraphicFramePr>
          <p:cNvPr id="44036" name="Object 4"/>
          <p:cNvGraphicFramePr>
            <a:graphicFrameLocks noChangeAspect="1"/>
          </p:cNvGraphicFramePr>
          <p:nvPr/>
        </p:nvGraphicFramePr>
        <p:xfrm>
          <a:off x="4244975" y="1665288"/>
          <a:ext cx="2371725" cy="669925"/>
        </p:xfrm>
        <a:graphic>
          <a:graphicData uri="http://schemas.openxmlformats.org/presentationml/2006/ole">
            <mc:AlternateContent xmlns:mc="http://schemas.openxmlformats.org/markup-compatibility/2006">
              <mc:Choice xmlns:v="urn:schemas-microsoft-com:vml" Requires="v">
                <p:oleObj spid="_x0000_s1845256" name="Equation" r:id="rId3" imgW="1396800" imgH="393480" progId="Equation.DSMT4">
                  <p:embed/>
                </p:oleObj>
              </mc:Choice>
              <mc:Fallback>
                <p:oleObj name="Equation" r:id="rId3" imgW="139680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975" y="1665288"/>
                        <a:ext cx="2371725"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7" name="Object 5"/>
          <p:cNvGraphicFramePr>
            <a:graphicFrameLocks noChangeAspect="1"/>
          </p:cNvGraphicFramePr>
          <p:nvPr/>
        </p:nvGraphicFramePr>
        <p:xfrm>
          <a:off x="4202113" y="2265363"/>
          <a:ext cx="2849562" cy="692150"/>
        </p:xfrm>
        <a:graphic>
          <a:graphicData uri="http://schemas.openxmlformats.org/presentationml/2006/ole">
            <mc:AlternateContent xmlns:mc="http://schemas.openxmlformats.org/markup-compatibility/2006">
              <mc:Choice xmlns:v="urn:schemas-microsoft-com:vml" Requires="v">
                <p:oleObj spid="_x0000_s1845257" name="Equation" r:id="rId5" imgW="1777680" imgH="431640" progId="Equation.DSMT4">
                  <p:embed/>
                </p:oleObj>
              </mc:Choice>
              <mc:Fallback>
                <p:oleObj name="Equation" r:id="rId5" imgW="177768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2113" y="2265363"/>
                        <a:ext cx="2849562"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8" name="Rectangle 6"/>
          <p:cNvSpPr>
            <a:spLocks noGrp="1" noChangeArrowheads="1"/>
          </p:cNvSpPr>
          <p:nvPr>
            <p:ph type="title"/>
          </p:nvPr>
        </p:nvSpPr>
        <p:spPr>
          <a:xfrm>
            <a:off x="700088" y="280988"/>
            <a:ext cx="7772400" cy="538162"/>
          </a:xfrm>
          <a:noFill/>
          <a:ln/>
        </p:spPr>
        <p:txBody>
          <a:bodyPr>
            <a:normAutofit fontScale="90000"/>
          </a:bodyPr>
          <a:lstStyle/>
          <a:p>
            <a:r>
              <a:rPr lang="en-US" sz="3200" dirty="0"/>
              <a:t>Capacity Analysis of DHM</a:t>
            </a:r>
          </a:p>
        </p:txBody>
      </p:sp>
      <p:sp>
        <p:nvSpPr>
          <p:cNvPr id="8" name="Rectangle 7"/>
          <p:cNvSpPr/>
          <p:nvPr/>
        </p:nvSpPr>
        <p:spPr>
          <a:xfrm>
            <a:off x="0" y="5715000"/>
            <a:ext cx="9144000" cy="830997"/>
          </a:xfrm>
          <a:prstGeom prst="rect">
            <a:avLst/>
          </a:prstGeom>
        </p:spPr>
        <p:txBody>
          <a:bodyPr wrap="square">
            <a:spAutoFit/>
          </a:bodyPr>
          <a:lstStyle/>
          <a:p>
            <a:r>
              <a:rPr lang="en-US" sz="2400" dirty="0"/>
              <a:t>In </a:t>
            </a:r>
            <a:r>
              <a:rPr lang="en-US" sz="2400" dirty="0">
                <a:hlinkClick r:id="rId7" tooltip="Mathematics"/>
              </a:rPr>
              <a:t>mathematics</a:t>
            </a:r>
            <a:r>
              <a:rPr lang="en-US" sz="2400" dirty="0"/>
              <a:t>, the </a:t>
            </a:r>
            <a:r>
              <a:rPr lang="en-US" sz="2400" b="1" dirty="0"/>
              <a:t>binary logarithm</a:t>
            </a:r>
            <a:r>
              <a:rPr lang="en-US" sz="2400" dirty="0"/>
              <a:t> (log</a:t>
            </a:r>
            <a:r>
              <a:rPr lang="en-US" sz="2400" baseline="-25000" dirty="0"/>
              <a:t>2</a:t>
            </a:r>
            <a:r>
              <a:rPr lang="en-US" sz="2400" dirty="0"/>
              <a:t> </a:t>
            </a:r>
            <a:r>
              <a:rPr lang="en-US" sz="2400" i="1" dirty="0"/>
              <a:t>n</a:t>
            </a:r>
            <a:r>
              <a:rPr lang="en-US" sz="2400" dirty="0"/>
              <a:t>) is the power to which the number 2 must be raised to obtain the value </a:t>
            </a:r>
            <a:r>
              <a:rPr lang="en-US" sz="2400" i="1" dirty="0"/>
              <a:t>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 calcmode="lin" valueType="num">
                                      <p:cBhvr additive="base">
                                        <p:cTn id="7" dur="500" fill="hold"/>
                                        <p:tgtEl>
                                          <p:spTgt spid="44038"/>
                                        </p:tgtEl>
                                        <p:attrNameLst>
                                          <p:attrName>ppt_x</p:attrName>
                                        </p:attrNameLst>
                                      </p:cBhvr>
                                      <p:tavLst>
                                        <p:tav tm="0">
                                          <p:val>
                                            <p:strVal val="#ppt_x"/>
                                          </p:val>
                                        </p:tav>
                                        <p:tav tm="100000">
                                          <p:val>
                                            <p:strVal val="#ppt_x"/>
                                          </p:val>
                                        </p:tav>
                                      </p:tavLst>
                                    </p:anim>
                                    <p:anim calcmode="lin" valueType="num">
                                      <p:cBhvr additive="base">
                                        <p:cTn id="8" dur="500" fill="hold"/>
                                        <p:tgtEl>
                                          <p:spTgt spid="440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0" end="0"/>
                                            </p:txEl>
                                          </p:spTgt>
                                        </p:tgtEl>
                                        <p:attrNameLst>
                                          <p:attrName>style.visibility</p:attrName>
                                        </p:attrNameLst>
                                      </p:cBhvr>
                                      <p:to>
                                        <p:strVal val="visible"/>
                                      </p:to>
                                    </p:set>
                                    <p:anim calcmode="lin" valueType="num">
                                      <p:cBhvr additive="base">
                                        <p:cTn id="13"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5">
                                            <p:txEl>
                                              <p:pRg st="1" end="1"/>
                                            </p:txEl>
                                          </p:spTgt>
                                        </p:tgtEl>
                                        <p:attrNameLst>
                                          <p:attrName>style.visibility</p:attrName>
                                        </p:attrNameLst>
                                      </p:cBhvr>
                                      <p:to>
                                        <p:strVal val="visible"/>
                                      </p:to>
                                    </p:set>
                                    <p:anim calcmode="lin" valueType="num">
                                      <p:cBhvr additive="base">
                                        <p:cTn id="19"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036"/>
                                        </p:tgtEl>
                                        <p:attrNameLst>
                                          <p:attrName>style.visibility</p:attrName>
                                        </p:attrNameLst>
                                      </p:cBhvr>
                                      <p:to>
                                        <p:strVal val="visible"/>
                                      </p:to>
                                    </p:set>
                                    <p:anim calcmode="lin" valueType="num">
                                      <p:cBhvr additive="base">
                                        <p:cTn id="25" dur="500" fill="hold"/>
                                        <p:tgtEl>
                                          <p:spTgt spid="44036"/>
                                        </p:tgtEl>
                                        <p:attrNameLst>
                                          <p:attrName>ppt_x</p:attrName>
                                        </p:attrNameLst>
                                      </p:cBhvr>
                                      <p:tavLst>
                                        <p:tav tm="0">
                                          <p:val>
                                            <p:strVal val="#ppt_x"/>
                                          </p:val>
                                        </p:tav>
                                        <p:tav tm="100000">
                                          <p:val>
                                            <p:strVal val="#ppt_x"/>
                                          </p:val>
                                        </p:tav>
                                      </p:tavLst>
                                    </p:anim>
                                    <p:anim calcmode="lin" valueType="num">
                                      <p:cBhvr additive="base">
                                        <p:cTn id="26"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035">
                                            <p:txEl>
                                              <p:pRg st="2" end="2"/>
                                            </p:txEl>
                                          </p:spTgt>
                                        </p:tgtEl>
                                        <p:attrNameLst>
                                          <p:attrName>style.visibility</p:attrName>
                                        </p:attrNameLst>
                                      </p:cBhvr>
                                      <p:to>
                                        <p:strVal val="visible"/>
                                      </p:to>
                                    </p:set>
                                    <p:anim calcmode="lin" valueType="num">
                                      <p:cBhvr additive="base">
                                        <p:cTn id="31"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037"/>
                                        </p:tgtEl>
                                        <p:attrNameLst>
                                          <p:attrName>style.visibility</p:attrName>
                                        </p:attrNameLst>
                                      </p:cBhvr>
                                      <p:to>
                                        <p:strVal val="visible"/>
                                      </p:to>
                                    </p:set>
                                    <p:anim calcmode="lin" valueType="num">
                                      <p:cBhvr additive="base">
                                        <p:cTn id="43" dur="500" fill="hold"/>
                                        <p:tgtEl>
                                          <p:spTgt spid="44037"/>
                                        </p:tgtEl>
                                        <p:attrNameLst>
                                          <p:attrName>ppt_x</p:attrName>
                                        </p:attrNameLst>
                                      </p:cBhvr>
                                      <p:tavLst>
                                        <p:tav tm="0">
                                          <p:val>
                                            <p:strVal val="#ppt_x"/>
                                          </p:val>
                                        </p:tav>
                                        <p:tav tm="100000">
                                          <p:val>
                                            <p:strVal val="#ppt_x"/>
                                          </p:val>
                                        </p:tav>
                                      </p:tavLst>
                                    </p:anim>
                                    <p:anim calcmode="lin" valueType="num">
                                      <p:cBhvr additive="base">
                                        <p:cTn id="44"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4035">
                                            <p:txEl>
                                              <p:pRg st="4" end="4"/>
                                            </p:txEl>
                                          </p:spTgt>
                                        </p:tgtEl>
                                        <p:attrNameLst>
                                          <p:attrName>style.visibility</p:attrName>
                                        </p:attrNameLst>
                                      </p:cBhvr>
                                      <p:to>
                                        <p:strVal val="visible"/>
                                      </p:to>
                                    </p:set>
                                    <p:anim calcmode="lin" valueType="num">
                                      <p:cBhvr additive="base">
                                        <p:cTn id="49"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4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4035">
                                            <p:txEl>
                                              <p:pRg st="6" end="6"/>
                                            </p:txEl>
                                          </p:spTgt>
                                        </p:tgtEl>
                                        <p:attrNameLst>
                                          <p:attrName>style.visibility</p:attrName>
                                        </p:attrNameLst>
                                      </p:cBhvr>
                                      <p:to>
                                        <p:strVal val="visible"/>
                                      </p:to>
                                    </p:set>
                                    <p:anim calcmode="lin" valueType="num">
                                      <p:cBhvr additive="base">
                                        <p:cTn id="55"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0"/>
            <a:ext cx="9144000" cy="1384995"/>
          </a:xfrm>
          <a:prstGeom prst="rect">
            <a:avLst/>
          </a:prstGeom>
        </p:spPr>
        <p:txBody>
          <a:bodyPr wrap="square">
            <a:spAutoFit/>
          </a:bodyPr>
          <a:lstStyle/>
          <a:p>
            <a:r>
              <a:rPr lang="en-US" sz="2800" dirty="0"/>
              <a:t>The binary logarithm is the </a:t>
            </a:r>
            <a:r>
              <a:rPr lang="en-US" sz="2800" dirty="0">
                <a:hlinkClick r:id="rId2" tooltip="Logarithm"/>
              </a:rPr>
              <a:t>logarithm</a:t>
            </a:r>
            <a:r>
              <a:rPr lang="en-US" sz="2800" dirty="0"/>
              <a:t> to the base 2. The binary logarithm function is the </a:t>
            </a:r>
            <a:r>
              <a:rPr lang="en-US" sz="2800" dirty="0">
                <a:hlinkClick r:id="rId3" tooltip="Inverse function"/>
              </a:rPr>
              <a:t>inverse function</a:t>
            </a:r>
            <a:r>
              <a:rPr lang="en-US" sz="2800" dirty="0"/>
              <a:t> of the </a:t>
            </a:r>
            <a:r>
              <a:rPr lang="en-US" sz="2800" dirty="0">
                <a:hlinkClick r:id="rId4" tooltip="Power of two"/>
              </a:rPr>
              <a:t>power of two</a:t>
            </a:r>
            <a:r>
              <a:rPr lang="en-US" sz="2800" dirty="0"/>
              <a:t> function.</a:t>
            </a:r>
          </a:p>
        </p:txBody>
      </p:sp>
      <p:pic>
        <p:nvPicPr>
          <p:cNvPr id="2434050" name="Picture 2" descr="https://upload.wikimedia.org/wikipedia/commons/thumb/1/17/Binary_logarithm_plot_with_ticks.svg/300px-Binary_logarithm_plot_with_ticks.svg.png"/>
          <p:cNvPicPr>
            <a:picLocks noChangeAspect="1" noChangeArrowheads="1"/>
          </p:cNvPicPr>
          <p:nvPr/>
        </p:nvPicPr>
        <p:blipFill>
          <a:blip r:embed="rId5" cstate="print"/>
          <a:srcRect/>
          <a:stretch>
            <a:fillRect/>
          </a:stretch>
        </p:blipFill>
        <p:spPr bwMode="auto">
          <a:xfrm>
            <a:off x="3020581" y="2743200"/>
            <a:ext cx="4866119" cy="3876675"/>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Hopfield Networks</a:t>
            </a:r>
          </a:p>
        </p:txBody>
      </p:sp>
      <p:sp>
        <p:nvSpPr>
          <p:cNvPr id="100355" name="Rectangle 3"/>
          <p:cNvSpPr>
            <a:spLocks noGrp="1" noChangeArrowheads="1"/>
          </p:cNvSpPr>
          <p:nvPr>
            <p:ph type="body" idx="1"/>
          </p:nvPr>
        </p:nvSpPr>
        <p:spPr/>
        <p:txBody>
          <a:bodyPr/>
          <a:lstStyle/>
          <a:p>
            <a:r>
              <a:rPr lang="en-US" dirty="0">
                <a:latin typeface="Arial" charset="0"/>
              </a:rPr>
              <a:t>It appears, however, that the network gets saturated very quickly, and that about </a:t>
            </a:r>
            <a:r>
              <a:rPr lang="en-US" dirty="0">
                <a:solidFill>
                  <a:srgbClr val="FF0000"/>
                </a:solidFill>
                <a:latin typeface="Arial" charset="0"/>
              </a:rPr>
              <a:t>0.138N </a:t>
            </a:r>
            <a:r>
              <a:rPr lang="en-US" dirty="0">
                <a:latin typeface="Arial" charset="0"/>
              </a:rPr>
              <a:t>memories can be stored before recall errors become severe.</a:t>
            </a:r>
          </a:p>
        </p:txBody>
      </p:sp>
      <p:sp>
        <p:nvSpPr>
          <p:cNvPr id="4" name="Rectangle 3"/>
          <p:cNvSpPr/>
          <p:nvPr/>
        </p:nvSpPr>
        <p:spPr>
          <a:xfrm>
            <a:off x="0" y="4572000"/>
            <a:ext cx="9144000" cy="1754326"/>
          </a:xfrm>
          <a:prstGeom prst="rect">
            <a:avLst/>
          </a:prstGeom>
        </p:spPr>
        <p:txBody>
          <a:bodyPr wrap="square">
            <a:spAutoFit/>
          </a:bodyPr>
          <a:lstStyle/>
          <a:p>
            <a:r>
              <a:rPr lang="en-US" sz="3600" dirty="0"/>
              <a:t>If we have  56 neurons, how many patterns we can hold ??  </a:t>
            </a:r>
          </a:p>
          <a:p>
            <a:r>
              <a:rPr lang="en-US" sz="3600" dirty="0"/>
              <a:t>7.728, i.e. 7  patterns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additive="base">
                                        <p:cTn id="7" dur="500" fill="hold"/>
                                        <p:tgtEl>
                                          <p:spTgt spid="100354"/>
                                        </p:tgtEl>
                                        <p:attrNameLst>
                                          <p:attrName>ppt_x</p:attrName>
                                        </p:attrNameLst>
                                      </p:cBhvr>
                                      <p:tavLst>
                                        <p:tav tm="0">
                                          <p:val>
                                            <p:strVal val="#ppt_x"/>
                                          </p:val>
                                        </p:tav>
                                        <p:tav tm="100000">
                                          <p:val>
                                            <p:strVal val="#ppt_x"/>
                                          </p:val>
                                        </p:tav>
                                      </p:tavLst>
                                    </p:anim>
                                    <p:anim calcmode="lin" valueType="num">
                                      <p:cBhvr additive="base">
                                        <p:cTn id="8" dur="500" fill="hold"/>
                                        <p:tgtEl>
                                          <p:spTgt spid="1003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5">
                                            <p:txEl>
                                              <p:pRg st="0" end="0"/>
                                            </p:txEl>
                                          </p:spTgt>
                                        </p:tgtEl>
                                        <p:attrNameLst>
                                          <p:attrName>style.visibility</p:attrName>
                                        </p:attrNameLst>
                                      </p:cBhvr>
                                      <p:to>
                                        <p:strVal val="visible"/>
                                      </p:to>
                                    </p:set>
                                    <p:anim calcmode="lin" valueType="num">
                                      <p:cBhvr additive="base">
                                        <p:cTn id="13"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p:bldP spid="10035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7346"/>
            <a:ext cx="9144000" cy="4339650"/>
          </a:xfrm>
          <a:prstGeom prst="rect">
            <a:avLst/>
          </a:prstGeom>
        </p:spPr>
        <p:txBody>
          <a:bodyPr wrap="square">
            <a:spAutoFit/>
          </a:bodyPr>
          <a:lstStyle/>
          <a:p>
            <a:r>
              <a:rPr lang="en-US" sz="3200" dirty="0">
                <a:solidFill>
                  <a:srgbClr val="FF0000"/>
                </a:solidFill>
              </a:rPr>
              <a:t>Energy is associated with the state of the system.</a:t>
            </a:r>
          </a:p>
          <a:p>
            <a:endParaRPr lang="en-US" sz="3200" dirty="0"/>
          </a:p>
          <a:p>
            <a:r>
              <a:rPr lang="en-US" sz="3200" dirty="0"/>
              <a:t>During the recall phase of the Hopfield network the activity pattern strives to attain </a:t>
            </a:r>
            <a:r>
              <a:rPr lang="en-US" sz="3200" dirty="0">
                <a:solidFill>
                  <a:srgbClr val="FF0000"/>
                </a:solidFill>
              </a:rPr>
              <a:t>as low energy as possible, causing it to find local minima in the energy landscape,</a:t>
            </a:r>
            <a:r>
              <a:rPr lang="en-US" sz="3200" dirty="0"/>
              <a:t> corresponding to stable patterns of activity. </a:t>
            </a:r>
          </a:p>
          <a:p>
            <a:endParaRPr lang="en-US" sz="2800" dirty="0"/>
          </a:p>
          <a:p>
            <a:endParaRPr lang="en-US" sz="2400" dirty="0"/>
          </a:p>
        </p:txBody>
      </p:sp>
      <p:sp>
        <p:nvSpPr>
          <p:cNvPr id="3" name="Rectangle 2"/>
          <p:cNvSpPr/>
          <p:nvPr/>
        </p:nvSpPr>
        <p:spPr>
          <a:xfrm>
            <a:off x="0" y="4114800"/>
            <a:ext cx="9144000" cy="1569660"/>
          </a:xfrm>
          <a:prstGeom prst="rect">
            <a:avLst/>
          </a:prstGeom>
        </p:spPr>
        <p:txBody>
          <a:bodyPr wrap="square">
            <a:spAutoFit/>
          </a:bodyPr>
          <a:lstStyle/>
          <a:p>
            <a:r>
              <a:rPr lang="en-US" sz="3200" dirty="0"/>
              <a:t>A stable network will eventually reach a condition in which the </a:t>
            </a:r>
            <a:r>
              <a:rPr lang="en-US" sz="3200" dirty="0" err="1"/>
              <a:t>recirculated</a:t>
            </a:r>
            <a:r>
              <a:rPr lang="en-US" sz="3200" dirty="0"/>
              <a:t> output no longer changes the network state.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AutoShape 2"/>
          <p:cNvSpPr>
            <a:spLocks noGrp="1" noChangeArrowheads="1"/>
          </p:cNvSpPr>
          <p:nvPr>
            <p:ph type="title"/>
          </p:nvPr>
        </p:nvSpPr>
        <p:spPr>
          <a:xfrm>
            <a:off x="0" y="-228600"/>
            <a:ext cx="8229600" cy="1143000"/>
          </a:xfrm>
        </p:spPr>
        <p:txBody>
          <a:bodyPr>
            <a:noAutofit/>
          </a:bodyPr>
          <a:lstStyle/>
          <a:p>
            <a:pPr algn="l"/>
            <a:r>
              <a:rPr lang="en-US" altLang="zh-TW" sz="2800" dirty="0" err="1"/>
              <a:t>Example:ENERGY</a:t>
            </a:r>
            <a:br>
              <a:rPr lang="en-US" altLang="zh-TW" sz="2800" dirty="0"/>
            </a:br>
            <a:r>
              <a:rPr lang="en-US" altLang="zh-TW" sz="2800" dirty="0"/>
              <a:t>Method 1 of calculating Weights</a:t>
            </a:r>
          </a:p>
        </p:txBody>
      </p:sp>
      <p:graphicFrame>
        <p:nvGraphicFramePr>
          <p:cNvPr id="147479" name="Object 23"/>
          <p:cNvGraphicFramePr>
            <a:graphicFrameLocks noChangeAspect="1"/>
          </p:cNvGraphicFramePr>
          <p:nvPr/>
        </p:nvGraphicFramePr>
        <p:xfrm>
          <a:off x="0" y="838200"/>
          <a:ext cx="2762250" cy="1249363"/>
        </p:xfrm>
        <a:graphic>
          <a:graphicData uri="http://schemas.openxmlformats.org/presentationml/2006/ole">
            <mc:AlternateContent xmlns:mc="http://schemas.openxmlformats.org/markup-compatibility/2006">
              <mc:Choice xmlns:v="urn:schemas-microsoft-com:vml" Requires="v">
                <p:oleObj spid="_x0000_s1376273" name="Equation" r:id="rId3" imgW="1066680" imgH="482400" progId="Equation.DSMT4">
                  <p:embed/>
                </p:oleObj>
              </mc:Choice>
              <mc:Fallback>
                <p:oleObj name="Equation" r:id="rId3" imgW="1066680" imgH="482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2762250" cy="12493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2" name="Group 24"/>
          <p:cNvGrpSpPr>
            <a:grpSpLocks/>
          </p:cNvGrpSpPr>
          <p:nvPr/>
        </p:nvGrpSpPr>
        <p:grpSpPr bwMode="auto">
          <a:xfrm>
            <a:off x="2819400" y="1066800"/>
            <a:ext cx="914400" cy="228600"/>
            <a:chOff x="1392" y="1776"/>
            <a:chExt cx="576" cy="144"/>
          </a:xfrm>
        </p:grpSpPr>
        <p:sp>
          <p:nvSpPr>
            <p:cNvPr id="147481" name="Rectangle 25"/>
            <p:cNvSpPr>
              <a:spLocks noChangeArrowheads="1"/>
            </p:cNvSpPr>
            <p:nvPr/>
          </p:nvSpPr>
          <p:spPr bwMode="auto">
            <a:xfrm>
              <a:off x="1392"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47482" name="Rectangle 26"/>
            <p:cNvSpPr>
              <a:spLocks noChangeArrowheads="1"/>
            </p:cNvSpPr>
            <p:nvPr/>
          </p:nvSpPr>
          <p:spPr bwMode="auto">
            <a:xfrm>
              <a:off x="1536"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7483" name="Rectangle 27"/>
            <p:cNvSpPr>
              <a:spLocks noChangeArrowheads="1"/>
            </p:cNvSpPr>
            <p:nvPr/>
          </p:nvSpPr>
          <p:spPr bwMode="auto">
            <a:xfrm>
              <a:off x="1680"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7484" name="Rectangle 28"/>
            <p:cNvSpPr>
              <a:spLocks noChangeArrowheads="1"/>
            </p:cNvSpPr>
            <p:nvPr/>
          </p:nvSpPr>
          <p:spPr bwMode="auto">
            <a:xfrm>
              <a:off x="1824"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grpSp>
      <p:grpSp>
        <p:nvGrpSpPr>
          <p:cNvPr id="3" name="Group 29"/>
          <p:cNvGrpSpPr>
            <a:grpSpLocks/>
          </p:cNvGrpSpPr>
          <p:nvPr/>
        </p:nvGrpSpPr>
        <p:grpSpPr bwMode="auto">
          <a:xfrm>
            <a:off x="2743200" y="1676400"/>
            <a:ext cx="914400" cy="228600"/>
            <a:chOff x="3696" y="1776"/>
            <a:chExt cx="576" cy="144"/>
          </a:xfrm>
        </p:grpSpPr>
        <p:sp>
          <p:nvSpPr>
            <p:cNvPr id="147486" name="Rectangle 30"/>
            <p:cNvSpPr>
              <a:spLocks noChangeArrowheads="1"/>
            </p:cNvSpPr>
            <p:nvPr/>
          </p:nvSpPr>
          <p:spPr bwMode="auto">
            <a:xfrm>
              <a:off x="3696"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7487" name="Rectangle 31"/>
            <p:cNvSpPr>
              <a:spLocks noChangeArrowheads="1"/>
            </p:cNvSpPr>
            <p:nvPr/>
          </p:nvSpPr>
          <p:spPr bwMode="auto">
            <a:xfrm>
              <a:off x="3840"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47488" name="Rectangle 32"/>
            <p:cNvSpPr>
              <a:spLocks noChangeArrowheads="1"/>
            </p:cNvSpPr>
            <p:nvPr/>
          </p:nvSpPr>
          <p:spPr bwMode="auto">
            <a:xfrm>
              <a:off x="3984"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7489" name="Rectangle 33"/>
            <p:cNvSpPr>
              <a:spLocks noChangeArrowheads="1"/>
            </p:cNvSpPr>
            <p:nvPr/>
          </p:nvSpPr>
          <p:spPr bwMode="auto">
            <a:xfrm>
              <a:off x="4128"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grpSp>
      <p:graphicFrame>
        <p:nvGraphicFramePr>
          <p:cNvPr id="147490" name="Object 34"/>
          <p:cNvGraphicFramePr>
            <a:graphicFrameLocks noChangeAspect="1"/>
          </p:cNvGraphicFramePr>
          <p:nvPr/>
        </p:nvGraphicFramePr>
        <p:xfrm>
          <a:off x="5173926" y="0"/>
          <a:ext cx="3718990" cy="1828800"/>
        </p:xfrm>
        <a:graphic>
          <a:graphicData uri="http://schemas.openxmlformats.org/presentationml/2006/ole">
            <mc:AlternateContent xmlns:mc="http://schemas.openxmlformats.org/markup-compatibility/2006">
              <mc:Choice xmlns:v="urn:schemas-microsoft-com:vml" Requires="v">
                <p:oleObj spid="_x0000_s1376274" name="Equation" r:id="rId5" imgW="1295280" imgH="634680" progId="Equation.3">
                  <p:embed/>
                </p:oleObj>
              </mc:Choice>
              <mc:Fallback>
                <p:oleObj name="Equation" r:id="rId5" imgW="1295280" imgH="634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926" y="0"/>
                        <a:ext cx="3718990" cy="1828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47491" name="Object 35"/>
          <p:cNvGraphicFramePr>
            <a:graphicFrameLocks noChangeAspect="1"/>
          </p:cNvGraphicFramePr>
          <p:nvPr/>
        </p:nvGraphicFramePr>
        <p:xfrm>
          <a:off x="5148971" y="2057400"/>
          <a:ext cx="3995029" cy="1908175"/>
        </p:xfrm>
        <a:graphic>
          <a:graphicData uri="http://schemas.openxmlformats.org/presentationml/2006/ole">
            <mc:AlternateContent xmlns:mc="http://schemas.openxmlformats.org/markup-compatibility/2006">
              <mc:Choice xmlns:v="urn:schemas-microsoft-com:vml" Requires="v">
                <p:oleObj spid="_x0000_s1376275" name="Equation" r:id="rId7" imgW="1333440" imgH="634680" progId="Equation.3">
                  <p:embed/>
                </p:oleObj>
              </mc:Choice>
              <mc:Fallback>
                <p:oleObj name="Equation" r:id="rId7" imgW="1333440" imgH="6346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971" y="2057400"/>
                        <a:ext cx="3995029" cy="19081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47492" name="Object 36"/>
          <p:cNvGraphicFramePr>
            <a:graphicFrameLocks noChangeAspect="1"/>
          </p:cNvGraphicFramePr>
          <p:nvPr/>
        </p:nvGraphicFramePr>
        <p:xfrm>
          <a:off x="0" y="3733800"/>
          <a:ext cx="5113911" cy="1828800"/>
        </p:xfrm>
        <a:graphic>
          <a:graphicData uri="http://schemas.openxmlformats.org/presentationml/2006/ole">
            <mc:AlternateContent xmlns:mc="http://schemas.openxmlformats.org/markup-compatibility/2006">
              <mc:Choice xmlns:v="urn:schemas-microsoft-com:vml" Requires="v">
                <p:oleObj spid="_x0000_s1376276" name="方程式" r:id="rId9" imgW="2565360" imgH="914400" progId="Equation.3">
                  <p:embed/>
                </p:oleObj>
              </mc:Choice>
              <mc:Fallback>
                <p:oleObj name="方程式" r:id="rId9" imgW="2565360" imgH="9144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733800"/>
                        <a:ext cx="5113911" cy="1828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47493" name="Object 37"/>
          <p:cNvGraphicFramePr>
            <a:graphicFrameLocks noChangeAspect="1"/>
          </p:cNvGraphicFramePr>
          <p:nvPr/>
        </p:nvGraphicFramePr>
        <p:xfrm>
          <a:off x="5562600" y="4724400"/>
          <a:ext cx="3238500" cy="1901825"/>
        </p:xfrm>
        <a:graphic>
          <a:graphicData uri="http://schemas.openxmlformats.org/presentationml/2006/ole">
            <mc:AlternateContent xmlns:mc="http://schemas.openxmlformats.org/markup-compatibility/2006">
              <mc:Choice xmlns:v="urn:schemas-microsoft-com:vml" Requires="v">
                <p:oleObj spid="_x0000_s1376277" name="Equation" r:id="rId11" imgW="1562040" imgH="914400" progId="Equation.DSMT4">
                  <p:embed/>
                </p:oleObj>
              </mc:Choice>
              <mc:Fallback>
                <p:oleObj name="Equation" r:id="rId11" imgW="1562040" imgH="9144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724400"/>
                        <a:ext cx="3238500" cy="19018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147458"/>
                                        </p:tgtEl>
                                        <p:attrNameLst>
                                          <p:attrName>style.visibility</p:attrName>
                                        </p:attrNameLst>
                                      </p:cBhvr>
                                      <p:to>
                                        <p:strVal val="visible"/>
                                      </p:to>
                                    </p:set>
                                    <p:anim from="(-#ppt_w/2)" to="(#ppt_x)" calcmode="lin" valueType="num">
                                      <p:cBhvr>
                                        <p:cTn id="7" dur="600" fill="hold">
                                          <p:stCondLst>
                                            <p:cond delay="0"/>
                                          </p:stCondLst>
                                        </p:cTn>
                                        <p:tgtEl>
                                          <p:spTgt spid="147458"/>
                                        </p:tgtEl>
                                        <p:attrNameLst>
                                          <p:attrName>ppt_x</p:attrName>
                                        </p:attrNameLst>
                                      </p:cBhvr>
                                    </p:anim>
                                    <p:anim from="0" to="-1.0" calcmode="lin" valueType="num">
                                      <p:cBhvr>
                                        <p:cTn id="8" dur="200" decel="50000" autoRev="1" fill="hold">
                                          <p:stCondLst>
                                            <p:cond delay="600"/>
                                          </p:stCondLst>
                                        </p:cTn>
                                        <p:tgtEl>
                                          <p:spTgt spid="147458"/>
                                        </p:tgtEl>
                                        <p:attrNameLst>
                                          <p:attrName>xshear</p:attrName>
                                        </p:attrNameLst>
                                      </p:cBhvr>
                                    </p:anim>
                                    <p:animScale>
                                      <p:cBhvr>
                                        <p:cTn id="9" dur="200" decel="100000" autoRev="1" fill="hold">
                                          <p:stCondLst>
                                            <p:cond delay="600"/>
                                          </p:stCondLst>
                                        </p:cTn>
                                        <p:tgtEl>
                                          <p:spTgt spid="147458"/>
                                        </p:tgtEl>
                                      </p:cBhvr>
                                      <p:from x="100000" y="100000"/>
                                      <p:to x="80000" y="100000"/>
                                    </p:animScale>
                                    <p:anim by="(#ppt_h/3+#ppt_w*0.1)" calcmode="lin" valueType="num">
                                      <p:cBhvr additive="sum">
                                        <p:cTn id="10" dur="200" decel="100000" autoRev="1" fill="hold">
                                          <p:stCondLst>
                                            <p:cond delay="600"/>
                                          </p:stCondLst>
                                        </p:cTn>
                                        <p:tgtEl>
                                          <p:spTgt spid="147458"/>
                                        </p:tgtEl>
                                        <p:attrNameLst>
                                          <p:attrName>ppt_x</p:attrName>
                                        </p:attrNameLst>
                                      </p:cBhvr>
                                    </p:anim>
                                  </p:childTnLst>
                                </p:cTn>
                              </p:par>
                            </p:childTnLst>
                          </p:cTn>
                        </p:par>
                        <p:par>
                          <p:cTn id="11" fill="hold">
                            <p:stCondLst>
                              <p:cond delay="1000"/>
                            </p:stCondLst>
                            <p:childTnLst>
                              <p:par>
                                <p:cTn id="12" presetID="12" presetClass="entr" presetSubtype="8" fill="hold" nodeType="afterEffect">
                                  <p:stCondLst>
                                    <p:cond delay="1000"/>
                                  </p:stCondLst>
                                  <p:childTnLst>
                                    <p:set>
                                      <p:cBhvr>
                                        <p:cTn id="13" dur="1" fill="hold">
                                          <p:stCondLst>
                                            <p:cond delay="0"/>
                                          </p:stCondLst>
                                        </p:cTn>
                                        <p:tgtEl>
                                          <p:spTgt spid="147479"/>
                                        </p:tgtEl>
                                        <p:attrNameLst>
                                          <p:attrName>style.visibility</p:attrName>
                                        </p:attrNameLst>
                                      </p:cBhvr>
                                      <p:to>
                                        <p:strVal val="visible"/>
                                      </p:to>
                                    </p:set>
                                    <p:animEffect transition="in" filter="slide(fromLeft)">
                                      <p:cBhvr>
                                        <p:cTn id="14" dur="500"/>
                                        <p:tgtEl>
                                          <p:spTgt spid="147479"/>
                                        </p:tgtEl>
                                      </p:cBhvr>
                                    </p:animEffect>
                                  </p:childTnLst>
                                </p:cTn>
                              </p:par>
                            </p:childTnLst>
                          </p:cTn>
                        </p:par>
                        <p:par>
                          <p:cTn id="15" fill="hold">
                            <p:stCondLst>
                              <p:cond delay="2500"/>
                            </p:stCondLst>
                            <p:childTnLst>
                              <p:par>
                                <p:cTn id="16" presetID="12" presetClass="entr" presetSubtype="8" fill="hold" nodeType="afterEffect">
                                  <p:stCondLst>
                                    <p:cond delay="1000"/>
                                  </p:stCondLst>
                                  <p:childTnLst>
                                    <p:set>
                                      <p:cBhvr>
                                        <p:cTn id="17" dur="1" fill="hold">
                                          <p:stCondLst>
                                            <p:cond delay="0"/>
                                          </p:stCondLst>
                                        </p:cTn>
                                        <p:tgtEl>
                                          <p:spTgt spid="2"/>
                                        </p:tgtEl>
                                        <p:attrNameLst>
                                          <p:attrName>style.visibility</p:attrName>
                                        </p:attrNameLst>
                                      </p:cBhvr>
                                      <p:to>
                                        <p:strVal val="visible"/>
                                      </p:to>
                                    </p:set>
                                    <p:animEffect transition="in" filter="slide(fromLeft)">
                                      <p:cBhvr>
                                        <p:cTn id="18" dur="500"/>
                                        <p:tgtEl>
                                          <p:spTgt spid="2"/>
                                        </p:tgtEl>
                                      </p:cBhvr>
                                    </p:animEffect>
                                  </p:childTnLst>
                                </p:cTn>
                              </p:par>
                              <p:par>
                                <p:cTn id="19" presetID="12" presetClass="entr" presetSubtype="8" fill="hold" nodeType="withEffect">
                                  <p:stCondLst>
                                    <p:cond delay="1000"/>
                                  </p:stCondLst>
                                  <p:childTnLst>
                                    <p:set>
                                      <p:cBhvr>
                                        <p:cTn id="20" dur="1" fill="hold">
                                          <p:stCondLst>
                                            <p:cond delay="0"/>
                                          </p:stCondLst>
                                        </p:cTn>
                                        <p:tgtEl>
                                          <p:spTgt spid="3"/>
                                        </p:tgtEl>
                                        <p:attrNameLst>
                                          <p:attrName>style.visibility</p:attrName>
                                        </p:attrNameLst>
                                      </p:cBhvr>
                                      <p:to>
                                        <p:strVal val="visible"/>
                                      </p:to>
                                    </p:set>
                                    <p:animEffect transition="in" filter="slide(from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147490"/>
                                        </p:tgtEl>
                                        <p:attrNameLst>
                                          <p:attrName>style.visibility</p:attrName>
                                        </p:attrNameLst>
                                      </p:cBhvr>
                                      <p:to>
                                        <p:strVal val="visible"/>
                                      </p:to>
                                    </p:set>
                                    <p:animEffect transition="in" filter="slide(fromLeft)">
                                      <p:cBhvr>
                                        <p:cTn id="26" dur="500"/>
                                        <p:tgtEl>
                                          <p:spTgt spid="14749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147491"/>
                                        </p:tgtEl>
                                        <p:attrNameLst>
                                          <p:attrName>style.visibility</p:attrName>
                                        </p:attrNameLst>
                                      </p:cBhvr>
                                      <p:to>
                                        <p:strVal val="visible"/>
                                      </p:to>
                                    </p:set>
                                    <p:animEffect transition="in" filter="slide(fromLeft)">
                                      <p:cBhvr>
                                        <p:cTn id="31" dur="500"/>
                                        <p:tgtEl>
                                          <p:spTgt spid="147491"/>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147492"/>
                                        </p:tgtEl>
                                        <p:attrNameLst>
                                          <p:attrName>style.visibility</p:attrName>
                                        </p:attrNameLst>
                                      </p:cBhvr>
                                      <p:to>
                                        <p:strVal val="visible"/>
                                      </p:to>
                                    </p:set>
                                    <p:animEffect transition="in" filter="slide(fromLeft)">
                                      <p:cBhvr>
                                        <p:cTn id="36" dur="500"/>
                                        <p:tgtEl>
                                          <p:spTgt spid="147492"/>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147493"/>
                                        </p:tgtEl>
                                        <p:attrNameLst>
                                          <p:attrName>style.visibility</p:attrName>
                                        </p:attrNameLst>
                                      </p:cBhvr>
                                      <p:to>
                                        <p:strVal val="visible"/>
                                      </p:to>
                                    </p:set>
                                    <p:animEffect transition="in" filter="slide(fromLeft)">
                                      <p:cBhvr>
                                        <p:cTn id="41" dur="500"/>
                                        <p:tgtEl>
                                          <p:spTgt spid="147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3" name="Object 3"/>
          <p:cNvGraphicFramePr>
            <a:graphicFrameLocks noChangeAspect="1"/>
          </p:cNvGraphicFramePr>
          <p:nvPr/>
        </p:nvGraphicFramePr>
        <p:xfrm>
          <a:off x="0" y="762000"/>
          <a:ext cx="2762250" cy="1249363"/>
        </p:xfrm>
        <a:graphic>
          <a:graphicData uri="http://schemas.openxmlformats.org/presentationml/2006/ole">
            <mc:AlternateContent xmlns:mc="http://schemas.openxmlformats.org/markup-compatibility/2006">
              <mc:Choice xmlns:v="urn:schemas-microsoft-com:vml" Requires="v">
                <p:oleObj spid="_x0000_s1377291" name="Equation" r:id="rId3" imgW="1066680" imgH="482400" progId="Equation.DSMT4">
                  <p:embed/>
                </p:oleObj>
              </mc:Choice>
              <mc:Fallback>
                <p:oleObj name="Equation" r:id="rId3" imgW="1066680" imgH="482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0"/>
                        <a:ext cx="2762250" cy="12493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2" name="Group 39"/>
          <p:cNvGrpSpPr>
            <a:grpSpLocks/>
          </p:cNvGrpSpPr>
          <p:nvPr/>
        </p:nvGrpSpPr>
        <p:grpSpPr bwMode="auto">
          <a:xfrm>
            <a:off x="609600" y="6172200"/>
            <a:ext cx="2819400" cy="441325"/>
            <a:chOff x="3424" y="1812"/>
            <a:chExt cx="1776" cy="278"/>
          </a:xfrm>
        </p:grpSpPr>
        <p:sp>
          <p:nvSpPr>
            <p:cNvPr id="148510" name="Oval 30"/>
            <p:cNvSpPr>
              <a:spLocks noChangeArrowheads="1"/>
            </p:cNvSpPr>
            <p:nvPr/>
          </p:nvSpPr>
          <p:spPr bwMode="auto">
            <a:xfrm>
              <a:off x="3424"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dirty="0">
                  <a:solidFill>
                    <a:srgbClr val="000000"/>
                  </a:solidFill>
                  <a:latin typeface="Times New Roman" pitchFamily="18" charset="0"/>
                </a:rPr>
                <a:t>1</a:t>
              </a:r>
            </a:p>
          </p:txBody>
        </p:sp>
        <p:sp>
          <p:nvSpPr>
            <p:cNvPr id="148511" name="Oval 31"/>
            <p:cNvSpPr>
              <a:spLocks noChangeArrowheads="1"/>
            </p:cNvSpPr>
            <p:nvPr/>
          </p:nvSpPr>
          <p:spPr bwMode="auto">
            <a:xfrm>
              <a:off x="3952"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a:solidFill>
                    <a:srgbClr val="000000"/>
                  </a:solidFill>
                  <a:latin typeface="Times New Roman" pitchFamily="18" charset="0"/>
                </a:rPr>
                <a:t>2</a:t>
              </a:r>
            </a:p>
          </p:txBody>
        </p:sp>
        <p:sp>
          <p:nvSpPr>
            <p:cNvPr id="148512" name="Oval 32"/>
            <p:cNvSpPr>
              <a:spLocks noChangeArrowheads="1"/>
            </p:cNvSpPr>
            <p:nvPr/>
          </p:nvSpPr>
          <p:spPr bwMode="auto">
            <a:xfrm>
              <a:off x="4480"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a:solidFill>
                    <a:srgbClr val="000000"/>
                  </a:solidFill>
                  <a:latin typeface="Times New Roman" pitchFamily="18" charset="0"/>
                </a:rPr>
                <a:t>3</a:t>
              </a:r>
            </a:p>
          </p:txBody>
        </p:sp>
        <p:sp>
          <p:nvSpPr>
            <p:cNvPr id="148513" name="Oval 33"/>
            <p:cNvSpPr>
              <a:spLocks noChangeArrowheads="1"/>
            </p:cNvSpPr>
            <p:nvPr/>
          </p:nvSpPr>
          <p:spPr bwMode="auto">
            <a:xfrm>
              <a:off x="5008"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a:solidFill>
                    <a:srgbClr val="000000"/>
                  </a:solidFill>
                  <a:latin typeface="Times New Roman" pitchFamily="18" charset="0"/>
                </a:rPr>
                <a:t>4</a:t>
              </a:r>
            </a:p>
          </p:txBody>
        </p:sp>
        <p:sp>
          <p:nvSpPr>
            <p:cNvPr id="148514" name="Line 34"/>
            <p:cNvSpPr>
              <a:spLocks noChangeShapeType="1"/>
            </p:cNvSpPr>
            <p:nvPr/>
          </p:nvSpPr>
          <p:spPr bwMode="auto">
            <a:xfrm>
              <a:off x="3616" y="1994"/>
              <a:ext cx="336" cy="0"/>
            </a:xfrm>
            <a:prstGeom prst="line">
              <a:avLst/>
            </a:prstGeom>
            <a:noFill/>
            <a:ln w="9525">
              <a:solidFill>
                <a:srgbClr val="000000"/>
              </a:solidFill>
              <a:round/>
              <a:headEnd/>
              <a:tailEnd/>
            </a:ln>
            <a:effectLst/>
          </p:spPr>
          <p:txBody>
            <a:bodyPr wrap="none" anchor="ctr"/>
            <a:lstStyle/>
            <a:p>
              <a:endParaRPr lang="en-US"/>
            </a:p>
          </p:txBody>
        </p:sp>
        <p:sp>
          <p:nvSpPr>
            <p:cNvPr id="148515" name="Line 35"/>
            <p:cNvSpPr>
              <a:spLocks noChangeShapeType="1"/>
            </p:cNvSpPr>
            <p:nvPr/>
          </p:nvSpPr>
          <p:spPr bwMode="auto">
            <a:xfrm>
              <a:off x="4672" y="1994"/>
              <a:ext cx="336" cy="0"/>
            </a:xfrm>
            <a:prstGeom prst="line">
              <a:avLst/>
            </a:prstGeom>
            <a:noFill/>
            <a:ln w="9525">
              <a:solidFill>
                <a:srgbClr val="000000"/>
              </a:solidFill>
              <a:round/>
              <a:headEnd/>
              <a:tailEnd/>
            </a:ln>
            <a:effectLst/>
          </p:spPr>
          <p:txBody>
            <a:bodyPr wrap="none" anchor="ctr"/>
            <a:lstStyle/>
            <a:p>
              <a:endParaRPr lang="en-US"/>
            </a:p>
          </p:txBody>
        </p:sp>
        <p:sp>
          <p:nvSpPr>
            <p:cNvPr id="148516" name="Text Box 36"/>
            <p:cNvSpPr txBox="1">
              <a:spLocks noChangeArrowheads="1"/>
            </p:cNvSpPr>
            <p:nvPr/>
          </p:nvSpPr>
          <p:spPr bwMode="auto">
            <a:xfrm>
              <a:off x="3651" y="1812"/>
              <a:ext cx="250" cy="212"/>
            </a:xfrm>
            <a:prstGeom prst="rect">
              <a:avLst/>
            </a:prstGeom>
            <a:noFill/>
            <a:ln w="9525">
              <a:noFill/>
              <a:miter lim="800000"/>
              <a:headEnd/>
              <a:tailEnd/>
            </a:ln>
            <a:effectLst/>
          </p:spPr>
          <p:txBody>
            <a:bodyPr wrap="none">
              <a:spAutoFit/>
            </a:bodyPr>
            <a:lstStyle/>
            <a:p>
              <a:r>
                <a:rPr lang="en-US" altLang="zh-TW" sz="1600">
                  <a:solidFill>
                    <a:srgbClr val="000000"/>
                  </a:solidFill>
                  <a:latin typeface="Times New Roman" pitchFamily="18" charset="0"/>
                  <a:sym typeface="Symbol" pitchFamily="18" charset="2"/>
                </a:rPr>
                <a:t></a:t>
              </a:r>
              <a:r>
                <a:rPr lang="en-US" altLang="zh-TW" sz="1600">
                  <a:solidFill>
                    <a:srgbClr val="000000"/>
                  </a:solidFill>
                  <a:latin typeface="Times New Roman" pitchFamily="18" charset="0"/>
                </a:rPr>
                <a:t>2</a:t>
              </a:r>
            </a:p>
          </p:txBody>
        </p:sp>
        <p:sp>
          <p:nvSpPr>
            <p:cNvPr id="148517" name="Text Box 37"/>
            <p:cNvSpPr txBox="1">
              <a:spLocks noChangeArrowheads="1"/>
            </p:cNvSpPr>
            <p:nvPr/>
          </p:nvSpPr>
          <p:spPr bwMode="auto">
            <a:xfrm>
              <a:off x="4694" y="1812"/>
              <a:ext cx="250" cy="212"/>
            </a:xfrm>
            <a:prstGeom prst="rect">
              <a:avLst/>
            </a:prstGeom>
            <a:noFill/>
            <a:ln w="9525">
              <a:noFill/>
              <a:miter lim="800000"/>
              <a:headEnd/>
              <a:tailEnd/>
            </a:ln>
            <a:effectLst/>
          </p:spPr>
          <p:txBody>
            <a:bodyPr wrap="none">
              <a:spAutoFit/>
            </a:bodyPr>
            <a:lstStyle/>
            <a:p>
              <a:r>
                <a:rPr lang="en-US" altLang="zh-TW" sz="1600">
                  <a:solidFill>
                    <a:srgbClr val="000000"/>
                  </a:solidFill>
                  <a:latin typeface="Times New Roman" pitchFamily="18" charset="0"/>
                  <a:sym typeface="Symbol" pitchFamily="18" charset="2"/>
                </a:rPr>
                <a:t></a:t>
              </a:r>
              <a:r>
                <a:rPr lang="en-US" altLang="zh-TW" sz="1600">
                  <a:solidFill>
                    <a:srgbClr val="000000"/>
                  </a:solidFill>
                  <a:latin typeface="Times New Roman" pitchFamily="18" charset="0"/>
                </a:rPr>
                <a:t>2</a:t>
              </a:r>
            </a:p>
          </p:txBody>
        </p:sp>
      </p:grpSp>
      <p:grpSp>
        <p:nvGrpSpPr>
          <p:cNvPr id="3" name="Group 44"/>
          <p:cNvGrpSpPr>
            <a:grpSpLocks/>
          </p:cNvGrpSpPr>
          <p:nvPr/>
        </p:nvGrpSpPr>
        <p:grpSpPr bwMode="auto">
          <a:xfrm>
            <a:off x="2895600" y="990600"/>
            <a:ext cx="914400" cy="228600"/>
            <a:chOff x="1392" y="1776"/>
            <a:chExt cx="576" cy="144"/>
          </a:xfrm>
        </p:grpSpPr>
        <p:sp>
          <p:nvSpPr>
            <p:cNvPr id="148525" name="Rectangle 45"/>
            <p:cNvSpPr>
              <a:spLocks noChangeArrowheads="1"/>
            </p:cNvSpPr>
            <p:nvPr/>
          </p:nvSpPr>
          <p:spPr bwMode="auto">
            <a:xfrm>
              <a:off x="1392"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48526" name="Rectangle 46"/>
            <p:cNvSpPr>
              <a:spLocks noChangeArrowheads="1"/>
            </p:cNvSpPr>
            <p:nvPr/>
          </p:nvSpPr>
          <p:spPr bwMode="auto">
            <a:xfrm>
              <a:off x="1536"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8527" name="Rectangle 47"/>
            <p:cNvSpPr>
              <a:spLocks noChangeArrowheads="1"/>
            </p:cNvSpPr>
            <p:nvPr/>
          </p:nvSpPr>
          <p:spPr bwMode="auto">
            <a:xfrm>
              <a:off x="1680"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8528" name="Rectangle 48"/>
            <p:cNvSpPr>
              <a:spLocks noChangeArrowheads="1"/>
            </p:cNvSpPr>
            <p:nvPr/>
          </p:nvSpPr>
          <p:spPr bwMode="auto">
            <a:xfrm>
              <a:off x="1824"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grpSp>
      <p:grpSp>
        <p:nvGrpSpPr>
          <p:cNvPr id="4" name="Group 49"/>
          <p:cNvGrpSpPr>
            <a:grpSpLocks/>
          </p:cNvGrpSpPr>
          <p:nvPr/>
        </p:nvGrpSpPr>
        <p:grpSpPr bwMode="auto">
          <a:xfrm>
            <a:off x="2895600" y="1600200"/>
            <a:ext cx="914400" cy="228600"/>
            <a:chOff x="3696" y="1776"/>
            <a:chExt cx="576" cy="144"/>
          </a:xfrm>
        </p:grpSpPr>
        <p:sp>
          <p:nvSpPr>
            <p:cNvPr id="148530" name="Rectangle 50"/>
            <p:cNvSpPr>
              <a:spLocks noChangeArrowheads="1"/>
            </p:cNvSpPr>
            <p:nvPr/>
          </p:nvSpPr>
          <p:spPr bwMode="auto">
            <a:xfrm>
              <a:off x="3696"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8531" name="Rectangle 51"/>
            <p:cNvSpPr>
              <a:spLocks noChangeArrowheads="1"/>
            </p:cNvSpPr>
            <p:nvPr/>
          </p:nvSpPr>
          <p:spPr bwMode="auto">
            <a:xfrm>
              <a:off x="3840"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48532" name="Rectangle 52"/>
            <p:cNvSpPr>
              <a:spLocks noChangeArrowheads="1"/>
            </p:cNvSpPr>
            <p:nvPr/>
          </p:nvSpPr>
          <p:spPr bwMode="auto">
            <a:xfrm>
              <a:off x="3984"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8533" name="Rectangle 53"/>
            <p:cNvSpPr>
              <a:spLocks noChangeArrowheads="1"/>
            </p:cNvSpPr>
            <p:nvPr/>
          </p:nvSpPr>
          <p:spPr bwMode="auto">
            <a:xfrm>
              <a:off x="4128"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grpSp>
      <p:graphicFrame>
        <p:nvGraphicFramePr>
          <p:cNvPr id="1323014" name="Object 6"/>
          <p:cNvGraphicFramePr>
            <a:graphicFrameLocks noChangeAspect="1"/>
          </p:cNvGraphicFramePr>
          <p:nvPr/>
        </p:nvGraphicFramePr>
        <p:xfrm>
          <a:off x="0" y="2133600"/>
          <a:ext cx="4822825" cy="3844810"/>
        </p:xfrm>
        <a:graphic>
          <a:graphicData uri="http://schemas.openxmlformats.org/presentationml/2006/ole">
            <mc:AlternateContent xmlns:mc="http://schemas.openxmlformats.org/markup-compatibility/2006">
              <mc:Choice xmlns:v="urn:schemas-microsoft-com:vml" Requires="v">
                <p:oleObj spid="_x0000_s1377292" name="Equation" r:id="rId5" imgW="1180800" imgH="1574640" progId="Equation.3">
                  <p:embed/>
                </p:oleObj>
              </mc:Choice>
              <mc:Fallback>
                <p:oleObj name="Equation" r:id="rId5" imgW="1180800" imgH="1574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133600"/>
                        <a:ext cx="4822825" cy="38448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3015" name="Object 3"/>
          <p:cNvGraphicFramePr>
            <a:graphicFrameLocks noChangeAspect="1"/>
          </p:cNvGraphicFramePr>
          <p:nvPr/>
        </p:nvGraphicFramePr>
        <p:xfrm>
          <a:off x="5486400" y="3657600"/>
          <a:ext cx="3238500" cy="1901825"/>
        </p:xfrm>
        <a:graphic>
          <a:graphicData uri="http://schemas.openxmlformats.org/presentationml/2006/ole">
            <mc:AlternateContent xmlns:mc="http://schemas.openxmlformats.org/markup-compatibility/2006">
              <mc:Choice xmlns:v="urn:schemas-microsoft-com:vml" Requires="v">
                <p:oleObj spid="_x0000_s1377293" name="Equation" r:id="rId7" imgW="1562040" imgH="914400" progId="Equation.DSMT4">
                  <p:embed/>
                </p:oleObj>
              </mc:Choice>
              <mc:Fallback>
                <p:oleObj name="Equation" r:id="rId7" imgW="1562040" imgH="9144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3657600"/>
                        <a:ext cx="3238500" cy="19018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26" name="Title 25"/>
          <p:cNvSpPr>
            <a:spLocks noGrp="1"/>
          </p:cNvSpPr>
          <p:nvPr>
            <p:ph type="title"/>
          </p:nvPr>
        </p:nvSpPr>
        <p:spPr/>
        <p:txBody>
          <a:bodyPr>
            <a:normAutofit fontScale="90000"/>
          </a:bodyPr>
          <a:lstStyle/>
          <a:p>
            <a:r>
              <a:rPr lang="en-US" altLang="zh-TW" dirty="0"/>
              <a:t>Method 2 of calculating Weights</a:t>
            </a:r>
            <a:br>
              <a:rPr lang="en-US" dirty="0"/>
            </a:b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23014"/>
                                        </p:tgtEl>
                                        <p:attrNameLst>
                                          <p:attrName>style.visibility</p:attrName>
                                        </p:attrNameLst>
                                      </p:cBhvr>
                                      <p:to>
                                        <p:strVal val="visible"/>
                                      </p:to>
                                    </p:set>
                                    <p:anim calcmode="lin" valueType="num">
                                      <p:cBhvr additive="base">
                                        <p:cTn id="15" dur="500" fill="hold"/>
                                        <p:tgtEl>
                                          <p:spTgt spid="1323014"/>
                                        </p:tgtEl>
                                        <p:attrNameLst>
                                          <p:attrName>ppt_x</p:attrName>
                                        </p:attrNameLst>
                                      </p:cBhvr>
                                      <p:tavLst>
                                        <p:tav tm="0">
                                          <p:val>
                                            <p:strVal val="#ppt_x"/>
                                          </p:val>
                                        </p:tav>
                                        <p:tav tm="100000">
                                          <p:val>
                                            <p:strVal val="#ppt_x"/>
                                          </p:val>
                                        </p:tav>
                                      </p:tavLst>
                                    </p:anim>
                                    <p:anim calcmode="lin" valueType="num">
                                      <p:cBhvr additive="base">
                                        <p:cTn id="16" dur="500" fill="hold"/>
                                        <p:tgtEl>
                                          <p:spTgt spid="13230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3" name="Object 3"/>
          <p:cNvGraphicFramePr>
            <a:graphicFrameLocks noChangeAspect="1"/>
          </p:cNvGraphicFramePr>
          <p:nvPr/>
        </p:nvGraphicFramePr>
        <p:xfrm>
          <a:off x="0" y="838200"/>
          <a:ext cx="2762250" cy="1249363"/>
        </p:xfrm>
        <a:graphic>
          <a:graphicData uri="http://schemas.openxmlformats.org/presentationml/2006/ole">
            <mc:AlternateContent xmlns:mc="http://schemas.openxmlformats.org/markup-compatibility/2006">
              <mc:Choice xmlns:v="urn:schemas-microsoft-com:vml" Requires="v">
                <p:oleObj spid="_x0000_s1378318" name="Equation" r:id="rId3" imgW="1066680" imgH="482400" progId="Equation.DSMT4">
                  <p:embed/>
                </p:oleObj>
              </mc:Choice>
              <mc:Fallback>
                <p:oleObj name="Equation" r:id="rId3" imgW="1066680" imgH="482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2762250" cy="12493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48497" name="Object 17"/>
          <p:cNvGraphicFramePr>
            <a:graphicFrameLocks noChangeAspect="1"/>
          </p:cNvGraphicFramePr>
          <p:nvPr/>
        </p:nvGraphicFramePr>
        <p:xfrm>
          <a:off x="5334000" y="0"/>
          <a:ext cx="3238500" cy="1901825"/>
        </p:xfrm>
        <a:graphic>
          <a:graphicData uri="http://schemas.openxmlformats.org/presentationml/2006/ole">
            <mc:AlternateContent xmlns:mc="http://schemas.openxmlformats.org/markup-compatibility/2006">
              <mc:Choice xmlns:v="urn:schemas-microsoft-com:vml" Requires="v">
                <p:oleObj spid="_x0000_s1378319" name="Equation" r:id="rId5" imgW="1562040" imgH="914400" progId="Equation.DSMT4">
                  <p:embed/>
                </p:oleObj>
              </mc:Choice>
              <mc:Fallback>
                <p:oleObj name="Equation" r:id="rId5" imgW="1562040" imgH="914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0"/>
                        <a:ext cx="3238500" cy="19018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48521" name="Object 41"/>
          <p:cNvGraphicFramePr>
            <a:graphicFrameLocks noChangeAspect="1"/>
          </p:cNvGraphicFramePr>
          <p:nvPr/>
        </p:nvGraphicFramePr>
        <p:xfrm>
          <a:off x="2209800" y="2362200"/>
          <a:ext cx="3454300" cy="1371600"/>
        </p:xfrm>
        <a:graphic>
          <a:graphicData uri="http://schemas.openxmlformats.org/presentationml/2006/ole">
            <mc:AlternateContent xmlns:mc="http://schemas.openxmlformats.org/markup-compatibility/2006">
              <mc:Choice xmlns:v="urn:schemas-microsoft-com:vml" Requires="v">
                <p:oleObj spid="_x0000_s1378320" name="Equation" r:id="rId7" imgW="1117440" imgH="444240" progId="Equation.DSMT4">
                  <p:embed/>
                </p:oleObj>
              </mc:Choice>
              <mc:Fallback>
                <p:oleObj name="Equation" r:id="rId7" imgW="1117440" imgH="4442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2362200"/>
                        <a:ext cx="3454300" cy="13716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48522" name="Object 42"/>
          <p:cNvGraphicFramePr>
            <a:graphicFrameLocks noChangeAspect="1"/>
          </p:cNvGraphicFramePr>
          <p:nvPr/>
        </p:nvGraphicFramePr>
        <p:xfrm>
          <a:off x="6694070" y="5715000"/>
          <a:ext cx="2449930" cy="574675"/>
        </p:xfrm>
        <a:graphic>
          <a:graphicData uri="http://schemas.openxmlformats.org/presentationml/2006/ole">
            <mc:AlternateContent xmlns:mc="http://schemas.openxmlformats.org/markup-compatibility/2006">
              <mc:Choice xmlns:v="urn:schemas-microsoft-com:vml" Requires="v">
                <p:oleObj spid="_x0000_s1378321" name="Equation" r:id="rId9" imgW="977760" imgH="228600" progId="Equation.DSMT4">
                  <p:embed/>
                </p:oleObj>
              </mc:Choice>
              <mc:Fallback>
                <p:oleObj name="Equation" r:id="rId9" imgW="977760" imgH="228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94070" y="5715000"/>
                        <a:ext cx="2449930" cy="57467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2" name="Group 44"/>
          <p:cNvGrpSpPr>
            <a:grpSpLocks/>
          </p:cNvGrpSpPr>
          <p:nvPr/>
        </p:nvGrpSpPr>
        <p:grpSpPr bwMode="auto">
          <a:xfrm>
            <a:off x="3048000" y="1066800"/>
            <a:ext cx="914400" cy="228600"/>
            <a:chOff x="1392" y="1776"/>
            <a:chExt cx="576" cy="144"/>
          </a:xfrm>
        </p:grpSpPr>
        <p:sp>
          <p:nvSpPr>
            <p:cNvPr id="148525" name="Rectangle 45"/>
            <p:cNvSpPr>
              <a:spLocks noChangeArrowheads="1"/>
            </p:cNvSpPr>
            <p:nvPr/>
          </p:nvSpPr>
          <p:spPr bwMode="auto">
            <a:xfrm>
              <a:off x="1392"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48526" name="Rectangle 46"/>
            <p:cNvSpPr>
              <a:spLocks noChangeArrowheads="1"/>
            </p:cNvSpPr>
            <p:nvPr/>
          </p:nvSpPr>
          <p:spPr bwMode="auto">
            <a:xfrm>
              <a:off x="1536"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8527" name="Rectangle 47"/>
            <p:cNvSpPr>
              <a:spLocks noChangeArrowheads="1"/>
            </p:cNvSpPr>
            <p:nvPr/>
          </p:nvSpPr>
          <p:spPr bwMode="auto">
            <a:xfrm>
              <a:off x="1680"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8528" name="Rectangle 48"/>
            <p:cNvSpPr>
              <a:spLocks noChangeArrowheads="1"/>
            </p:cNvSpPr>
            <p:nvPr/>
          </p:nvSpPr>
          <p:spPr bwMode="auto">
            <a:xfrm>
              <a:off x="1824"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grpSp>
      <p:grpSp>
        <p:nvGrpSpPr>
          <p:cNvPr id="3" name="Group 49"/>
          <p:cNvGrpSpPr>
            <a:grpSpLocks/>
          </p:cNvGrpSpPr>
          <p:nvPr/>
        </p:nvGrpSpPr>
        <p:grpSpPr bwMode="auto">
          <a:xfrm>
            <a:off x="2971800" y="1752600"/>
            <a:ext cx="914400" cy="228600"/>
            <a:chOff x="3696" y="1776"/>
            <a:chExt cx="576" cy="144"/>
          </a:xfrm>
        </p:grpSpPr>
        <p:sp>
          <p:nvSpPr>
            <p:cNvPr id="148530" name="Rectangle 50"/>
            <p:cNvSpPr>
              <a:spLocks noChangeArrowheads="1"/>
            </p:cNvSpPr>
            <p:nvPr/>
          </p:nvSpPr>
          <p:spPr bwMode="auto">
            <a:xfrm>
              <a:off x="3696"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8531" name="Rectangle 51"/>
            <p:cNvSpPr>
              <a:spLocks noChangeArrowheads="1"/>
            </p:cNvSpPr>
            <p:nvPr/>
          </p:nvSpPr>
          <p:spPr bwMode="auto">
            <a:xfrm>
              <a:off x="3840"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48532" name="Rectangle 52"/>
            <p:cNvSpPr>
              <a:spLocks noChangeArrowheads="1"/>
            </p:cNvSpPr>
            <p:nvPr/>
          </p:nvSpPr>
          <p:spPr bwMode="auto">
            <a:xfrm>
              <a:off x="3984"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48533" name="Rectangle 53"/>
            <p:cNvSpPr>
              <a:spLocks noChangeArrowheads="1"/>
            </p:cNvSpPr>
            <p:nvPr/>
          </p:nvSpPr>
          <p:spPr bwMode="auto">
            <a:xfrm>
              <a:off x="4128"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grpSp>
      <p:sp>
        <p:nvSpPr>
          <p:cNvPr id="28" name="TextBox 27"/>
          <p:cNvSpPr txBox="1"/>
          <p:nvPr/>
        </p:nvSpPr>
        <p:spPr>
          <a:xfrm>
            <a:off x="0" y="2819400"/>
            <a:ext cx="2286000" cy="461665"/>
          </a:xfrm>
          <a:prstGeom prst="rect">
            <a:avLst/>
          </a:prstGeom>
          <a:noFill/>
        </p:spPr>
        <p:txBody>
          <a:bodyPr wrap="square" rtlCol="0">
            <a:spAutoFit/>
          </a:bodyPr>
          <a:lstStyle/>
          <a:p>
            <a:r>
              <a:rPr lang="en-US" sz="2400" dirty="0"/>
              <a:t>ENERGY= E(x)</a:t>
            </a:r>
          </a:p>
        </p:txBody>
      </p:sp>
      <p:sp>
        <p:nvSpPr>
          <p:cNvPr id="29" name="TextBox 28"/>
          <p:cNvSpPr txBox="1"/>
          <p:nvPr/>
        </p:nvSpPr>
        <p:spPr>
          <a:xfrm>
            <a:off x="914400" y="3886200"/>
            <a:ext cx="5943600" cy="1384995"/>
          </a:xfrm>
          <a:prstGeom prst="rect">
            <a:avLst/>
          </a:prstGeom>
          <a:noFill/>
        </p:spPr>
        <p:txBody>
          <a:bodyPr wrap="square" rtlCol="0">
            <a:spAutoFit/>
          </a:bodyPr>
          <a:lstStyle/>
          <a:p>
            <a:r>
              <a:rPr lang="en-US" sz="2800" dirty="0"/>
              <a:t>E =-(1/2) [-2x</a:t>
            </a:r>
            <a:r>
              <a:rPr lang="en-US" sz="2800" baseline="-25000" dirty="0"/>
              <a:t>1</a:t>
            </a:r>
            <a:r>
              <a:rPr lang="en-US" sz="2800" dirty="0"/>
              <a:t> x</a:t>
            </a:r>
            <a:r>
              <a:rPr lang="en-US" sz="2800" baseline="-25000" dirty="0"/>
              <a:t>2</a:t>
            </a:r>
            <a:r>
              <a:rPr lang="en-US" sz="2800" dirty="0"/>
              <a:t> - 2x</a:t>
            </a:r>
            <a:r>
              <a:rPr lang="en-US" sz="2800" baseline="-25000" dirty="0"/>
              <a:t>2</a:t>
            </a:r>
            <a:r>
              <a:rPr lang="en-US" sz="2800" dirty="0"/>
              <a:t> x</a:t>
            </a:r>
            <a:r>
              <a:rPr lang="en-US" sz="2800" baseline="-25000" dirty="0"/>
              <a:t>1</a:t>
            </a:r>
            <a:r>
              <a:rPr lang="en-US" sz="2800" dirty="0"/>
              <a:t> -2x</a:t>
            </a:r>
            <a:r>
              <a:rPr lang="en-US" sz="2800" baseline="-25000" dirty="0"/>
              <a:t>3</a:t>
            </a:r>
            <a:r>
              <a:rPr lang="en-US" sz="2800" dirty="0"/>
              <a:t> x</a:t>
            </a:r>
            <a:r>
              <a:rPr lang="en-US" sz="2800" baseline="-25000" dirty="0"/>
              <a:t>4</a:t>
            </a:r>
            <a:r>
              <a:rPr lang="en-US" sz="2800" dirty="0"/>
              <a:t> -2x</a:t>
            </a:r>
            <a:r>
              <a:rPr lang="en-US" sz="2800" baseline="-25000" dirty="0"/>
              <a:t>4</a:t>
            </a:r>
            <a:r>
              <a:rPr lang="en-US" sz="2800" dirty="0"/>
              <a:t> x</a:t>
            </a:r>
            <a:r>
              <a:rPr lang="en-US" sz="2800" baseline="-25000" dirty="0"/>
              <a:t>3   </a:t>
            </a:r>
            <a:r>
              <a:rPr lang="en-US" sz="2800" dirty="0"/>
              <a:t>]</a:t>
            </a:r>
            <a:r>
              <a:rPr lang="en-US" sz="2800" baseline="-25000" dirty="0"/>
              <a:t>  </a:t>
            </a:r>
            <a:r>
              <a:rPr lang="en-US" sz="2800" dirty="0"/>
              <a:t> </a:t>
            </a:r>
          </a:p>
          <a:p>
            <a:r>
              <a:rPr lang="en-US" sz="2800" dirty="0"/>
              <a:t>=(-1/2) [-4[x</a:t>
            </a:r>
            <a:r>
              <a:rPr lang="en-US" sz="2800" baseline="-25000" dirty="0"/>
              <a:t>1</a:t>
            </a:r>
            <a:r>
              <a:rPr lang="en-US" sz="2800" dirty="0"/>
              <a:t> x</a:t>
            </a:r>
            <a:r>
              <a:rPr lang="en-US" sz="2800" baseline="-25000" dirty="0"/>
              <a:t>2</a:t>
            </a:r>
            <a:r>
              <a:rPr lang="en-US" sz="2800" dirty="0"/>
              <a:t> +x</a:t>
            </a:r>
            <a:r>
              <a:rPr lang="en-US" sz="2800" baseline="-25000" dirty="0"/>
              <a:t>4</a:t>
            </a:r>
            <a:r>
              <a:rPr lang="en-US" sz="2800" dirty="0"/>
              <a:t> x</a:t>
            </a:r>
            <a:r>
              <a:rPr lang="en-US" sz="2800" baseline="-25000" dirty="0"/>
              <a:t>3</a:t>
            </a:r>
            <a:r>
              <a:rPr lang="en-US" sz="2800" dirty="0"/>
              <a:t> ] = 2[x</a:t>
            </a:r>
            <a:r>
              <a:rPr lang="en-US" sz="2800" baseline="-25000" dirty="0"/>
              <a:t>1</a:t>
            </a:r>
            <a:r>
              <a:rPr lang="en-US" sz="2800" dirty="0"/>
              <a:t> x</a:t>
            </a:r>
            <a:r>
              <a:rPr lang="en-US" sz="2800" baseline="-25000" dirty="0"/>
              <a:t>2</a:t>
            </a:r>
            <a:r>
              <a:rPr lang="en-US" sz="2800" dirty="0"/>
              <a:t> +x</a:t>
            </a:r>
            <a:r>
              <a:rPr lang="en-US" sz="2800" baseline="-25000" dirty="0"/>
              <a:t>4</a:t>
            </a:r>
            <a:r>
              <a:rPr lang="en-US" sz="2800" dirty="0"/>
              <a:t> x</a:t>
            </a:r>
            <a:r>
              <a:rPr lang="en-US" sz="2800" baseline="-25000" dirty="0"/>
              <a:t>3</a:t>
            </a:r>
            <a:r>
              <a:rPr lang="en-US" sz="2800" dirty="0"/>
              <a:t> ]</a:t>
            </a:r>
          </a:p>
          <a:p>
            <a:endParaRPr lang="en-US" sz="2800" dirty="0"/>
          </a:p>
        </p:txBody>
      </p:sp>
      <p:sp>
        <p:nvSpPr>
          <p:cNvPr id="30" name="TextBox 29"/>
          <p:cNvSpPr txBox="1"/>
          <p:nvPr/>
        </p:nvSpPr>
        <p:spPr>
          <a:xfrm>
            <a:off x="0" y="5638800"/>
            <a:ext cx="7848600" cy="830997"/>
          </a:xfrm>
          <a:prstGeom prst="rect">
            <a:avLst/>
          </a:prstGeom>
          <a:noFill/>
        </p:spPr>
        <p:txBody>
          <a:bodyPr wrap="square" rtlCol="0">
            <a:spAutoFit/>
          </a:bodyPr>
          <a:lstStyle/>
          <a:p>
            <a:r>
              <a:rPr lang="en-US" sz="2400" dirty="0"/>
              <a:t>Energy for pattern 1   ( 1, -1, -1, 1) =    2( -1-1)  = -4</a:t>
            </a:r>
          </a:p>
          <a:p>
            <a:r>
              <a:rPr lang="en-US" sz="2400" dirty="0"/>
              <a:t>Energy for pattern 2   ( -1, 1, -1, 1) = 2 ( -1-1)    = -4</a:t>
            </a:r>
          </a:p>
        </p:txBody>
      </p:sp>
      <p:grpSp>
        <p:nvGrpSpPr>
          <p:cNvPr id="4" name="Group 39"/>
          <p:cNvGrpSpPr>
            <a:grpSpLocks/>
          </p:cNvGrpSpPr>
          <p:nvPr/>
        </p:nvGrpSpPr>
        <p:grpSpPr bwMode="auto">
          <a:xfrm>
            <a:off x="6324600" y="2362200"/>
            <a:ext cx="2819400" cy="441325"/>
            <a:chOff x="3424" y="1812"/>
            <a:chExt cx="1776" cy="278"/>
          </a:xfrm>
        </p:grpSpPr>
        <p:sp>
          <p:nvSpPr>
            <p:cNvPr id="33" name="Oval 30"/>
            <p:cNvSpPr>
              <a:spLocks noChangeArrowheads="1"/>
            </p:cNvSpPr>
            <p:nvPr/>
          </p:nvSpPr>
          <p:spPr bwMode="auto">
            <a:xfrm>
              <a:off x="3424"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dirty="0">
                  <a:solidFill>
                    <a:srgbClr val="000000"/>
                  </a:solidFill>
                  <a:latin typeface="Times New Roman" pitchFamily="18" charset="0"/>
                </a:rPr>
                <a:t>1</a:t>
              </a:r>
            </a:p>
          </p:txBody>
        </p:sp>
        <p:sp>
          <p:nvSpPr>
            <p:cNvPr id="34" name="Oval 31"/>
            <p:cNvSpPr>
              <a:spLocks noChangeArrowheads="1"/>
            </p:cNvSpPr>
            <p:nvPr/>
          </p:nvSpPr>
          <p:spPr bwMode="auto">
            <a:xfrm>
              <a:off x="3952"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a:solidFill>
                    <a:srgbClr val="000000"/>
                  </a:solidFill>
                  <a:latin typeface="Times New Roman" pitchFamily="18" charset="0"/>
                </a:rPr>
                <a:t>2</a:t>
              </a:r>
            </a:p>
          </p:txBody>
        </p:sp>
        <p:sp>
          <p:nvSpPr>
            <p:cNvPr id="35" name="Oval 32"/>
            <p:cNvSpPr>
              <a:spLocks noChangeArrowheads="1"/>
            </p:cNvSpPr>
            <p:nvPr/>
          </p:nvSpPr>
          <p:spPr bwMode="auto">
            <a:xfrm>
              <a:off x="4480"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a:solidFill>
                    <a:srgbClr val="000000"/>
                  </a:solidFill>
                  <a:latin typeface="Times New Roman" pitchFamily="18" charset="0"/>
                </a:rPr>
                <a:t>3</a:t>
              </a:r>
            </a:p>
          </p:txBody>
        </p:sp>
        <p:sp>
          <p:nvSpPr>
            <p:cNvPr id="36" name="Oval 33"/>
            <p:cNvSpPr>
              <a:spLocks noChangeArrowheads="1"/>
            </p:cNvSpPr>
            <p:nvPr/>
          </p:nvSpPr>
          <p:spPr bwMode="auto">
            <a:xfrm>
              <a:off x="5008"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a:solidFill>
                    <a:srgbClr val="000000"/>
                  </a:solidFill>
                  <a:latin typeface="Times New Roman" pitchFamily="18" charset="0"/>
                </a:rPr>
                <a:t>4</a:t>
              </a:r>
            </a:p>
          </p:txBody>
        </p:sp>
        <p:sp>
          <p:nvSpPr>
            <p:cNvPr id="37" name="Line 34"/>
            <p:cNvSpPr>
              <a:spLocks noChangeShapeType="1"/>
            </p:cNvSpPr>
            <p:nvPr/>
          </p:nvSpPr>
          <p:spPr bwMode="auto">
            <a:xfrm>
              <a:off x="3616" y="1994"/>
              <a:ext cx="336" cy="0"/>
            </a:xfrm>
            <a:prstGeom prst="line">
              <a:avLst/>
            </a:prstGeom>
            <a:noFill/>
            <a:ln w="9525">
              <a:solidFill>
                <a:srgbClr val="000000"/>
              </a:solidFill>
              <a:round/>
              <a:headEnd/>
              <a:tailEnd/>
            </a:ln>
            <a:effectLst/>
          </p:spPr>
          <p:txBody>
            <a:bodyPr wrap="none" anchor="ctr"/>
            <a:lstStyle/>
            <a:p>
              <a:endParaRPr lang="en-US"/>
            </a:p>
          </p:txBody>
        </p:sp>
        <p:sp>
          <p:nvSpPr>
            <p:cNvPr id="38" name="Line 35"/>
            <p:cNvSpPr>
              <a:spLocks noChangeShapeType="1"/>
            </p:cNvSpPr>
            <p:nvPr/>
          </p:nvSpPr>
          <p:spPr bwMode="auto">
            <a:xfrm>
              <a:off x="4672" y="1994"/>
              <a:ext cx="336" cy="0"/>
            </a:xfrm>
            <a:prstGeom prst="line">
              <a:avLst/>
            </a:prstGeom>
            <a:noFill/>
            <a:ln w="9525">
              <a:solidFill>
                <a:srgbClr val="000000"/>
              </a:solidFill>
              <a:round/>
              <a:headEnd/>
              <a:tailEnd/>
            </a:ln>
            <a:effectLst/>
          </p:spPr>
          <p:txBody>
            <a:bodyPr wrap="none" anchor="ctr"/>
            <a:lstStyle/>
            <a:p>
              <a:endParaRPr lang="en-US"/>
            </a:p>
          </p:txBody>
        </p:sp>
        <p:sp>
          <p:nvSpPr>
            <p:cNvPr id="39" name="Text Box 36"/>
            <p:cNvSpPr txBox="1">
              <a:spLocks noChangeArrowheads="1"/>
            </p:cNvSpPr>
            <p:nvPr/>
          </p:nvSpPr>
          <p:spPr bwMode="auto">
            <a:xfrm>
              <a:off x="3651" y="1812"/>
              <a:ext cx="250" cy="212"/>
            </a:xfrm>
            <a:prstGeom prst="rect">
              <a:avLst/>
            </a:prstGeom>
            <a:noFill/>
            <a:ln w="9525">
              <a:noFill/>
              <a:miter lim="800000"/>
              <a:headEnd/>
              <a:tailEnd/>
            </a:ln>
            <a:effectLst/>
          </p:spPr>
          <p:txBody>
            <a:bodyPr wrap="none">
              <a:spAutoFit/>
            </a:bodyPr>
            <a:lstStyle/>
            <a:p>
              <a:r>
                <a:rPr lang="en-US" altLang="zh-TW" sz="1600">
                  <a:solidFill>
                    <a:srgbClr val="000000"/>
                  </a:solidFill>
                  <a:latin typeface="Times New Roman" pitchFamily="18" charset="0"/>
                  <a:sym typeface="Symbol" pitchFamily="18" charset="2"/>
                </a:rPr>
                <a:t></a:t>
              </a:r>
              <a:r>
                <a:rPr lang="en-US" altLang="zh-TW" sz="1600">
                  <a:solidFill>
                    <a:srgbClr val="000000"/>
                  </a:solidFill>
                  <a:latin typeface="Times New Roman" pitchFamily="18" charset="0"/>
                </a:rPr>
                <a:t>2</a:t>
              </a:r>
            </a:p>
          </p:txBody>
        </p:sp>
        <p:sp>
          <p:nvSpPr>
            <p:cNvPr id="40" name="Text Box 37"/>
            <p:cNvSpPr txBox="1">
              <a:spLocks noChangeArrowheads="1"/>
            </p:cNvSpPr>
            <p:nvPr/>
          </p:nvSpPr>
          <p:spPr bwMode="auto">
            <a:xfrm>
              <a:off x="4694" y="1812"/>
              <a:ext cx="250" cy="212"/>
            </a:xfrm>
            <a:prstGeom prst="rect">
              <a:avLst/>
            </a:prstGeom>
            <a:noFill/>
            <a:ln w="9525">
              <a:noFill/>
              <a:miter lim="800000"/>
              <a:headEnd/>
              <a:tailEnd/>
            </a:ln>
            <a:effectLst/>
          </p:spPr>
          <p:txBody>
            <a:bodyPr wrap="none">
              <a:spAutoFit/>
            </a:bodyPr>
            <a:lstStyle/>
            <a:p>
              <a:r>
                <a:rPr lang="en-US" altLang="zh-TW" sz="1600">
                  <a:solidFill>
                    <a:srgbClr val="000000"/>
                  </a:solidFill>
                  <a:latin typeface="Times New Roman" pitchFamily="18" charset="0"/>
                  <a:sym typeface="Symbol" pitchFamily="18" charset="2"/>
                </a:rPr>
                <a:t></a:t>
              </a:r>
              <a:r>
                <a:rPr lang="en-US" altLang="zh-TW" sz="1600">
                  <a:solidFill>
                    <a:srgbClr val="000000"/>
                  </a:solidFill>
                  <a:latin typeface="Times New Roman" pitchFamily="18" charset="0"/>
                </a:rPr>
                <a:t>2</a:t>
              </a:r>
            </a:p>
          </p:txBody>
        </p:sp>
      </p:grpSp>
      <p:sp>
        <p:nvSpPr>
          <p:cNvPr id="31" name="TextBox 30"/>
          <p:cNvSpPr txBox="1"/>
          <p:nvPr/>
        </p:nvSpPr>
        <p:spPr>
          <a:xfrm>
            <a:off x="7391400" y="4572000"/>
            <a:ext cx="1371600" cy="923330"/>
          </a:xfrm>
          <a:prstGeom prst="rect">
            <a:avLst/>
          </a:prstGeom>
          <a:noFill/>
        </p:spPr>
        <p:txBody>
          <a:bodyPr wrap="square" rtlCol="0">
            <a:spAutoFit/>
          </a:bodyPr>
          <a:lstStyle/>
          <a:p>
            <a:r>
              <a:rPr lang="en-US" dirty="0"/>
              <a:t>½ is just a </a:t>
            </a:r>
            <a:r>
              <a:rPr lang="en-US"/>
              <a:t>scaling factor</a:t>
            </a:r>
          </a:p>
        </p:txBody>
      </p:sp>
      <p:sp>
        <p:nvSpPr>
          <p:cNvPr id="32" name="AutoShape 2"/>
          <p:cNvSpPr>
            <a:spLocks noGrp="1" noChangeArrowheads="1"/>
          </p:cNvSpPr>
          <p:nvPr>
            <p:ph type="title"/>
          </p:nvPr>
        </p:nvSpPr>
        <p:spPr>
          <a:xfrm>
            <a:off x="0" y="-228600"/>
            <a:ext cx="8229600" cy="1143000"/>
          </a:xfrm>
        </p:spPr>
        <p:txBody>
          <a:bodyPr>
            <a:noAutofit/>
          </a:bodyPr>
          <a:lstStyle/>
          <a:p>
            <a:pPr algn="l"/>
            <a:r>
              <a:rPr lang="en-US" altLang="zh-TW" sz="2800" dirty="0" err="1"/>
              <a:t>Example:ENERGY</a:t>
            </a:r>
            <a:r>
              <a:rPr lang="en-US" altLang="zh-TW" sz="2800" dirty="0"/>
              <a:t> CALCULATION</a:t>
            </a:r>
            <a:br>
              <a:rPr lang="en-US" altLang="zh-TW" sz="2800" dirty="0"/>
            </a:br>
            <a:endParaRPr lang="en-US" altLang="zh-TW"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48521"/>
                                        </p:tgtEl>
                                        <p:attrNameLst>
                                          <p:attrName>style.visibility</p:attrName>
                                        </p:attrNameLst>
                                      </p:cBhvr>
                                      <p:to>
                                        <p:strVal val="visible"/>
                                      </p:to>
                                    </p:set>
                                    <p:animEffect transition="in" filter="slide(fromLeft)">
                                      <p:cBhvr>
                                        <p:cTn id="7" dur="500"/>
                                        <p:tgtEl>
                                          <p:spTgt spid="1485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148522"/>
                                        </p:tgtEl>
                                        <p:attrNameLst>
                                          <p:attrName>style.visibility</p:attrName>
                                        </p:attrNameLst>
                                      </p:cBhvr>
                                      <p:to>
                                        <p:strVal val="visible"/>
                                      </p:to>
                                    </p:set>
                                    <p:animEffect transition="in" filter="slide(fromLeft)">
                                      <p:cBhvr>
                                        <p:cTn id="18" dur="500"/>
                                        <p:tgtEl>
                                          <p:spTgt spid="148522"/>
                                        </p:tgtEl>
                                      </p:cBhvr>
                                    </p:animEffect>
                                  </p:childTnLst>
                                </p:cTn>
                              </p:par>
                              <p:par>
                                <p:cTn id="19" presetID="35" presetClass="entr" presetSubtype="0" fill="hold" nodeType="withEffect">
                                  <p:stCondLst>
                                    <p:cond delay="1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2000"/>
                                        <p:tgtEl>
                                          <p:spTgt spid="4"/>
                                        </p:tgtEl>
                                      </p:cBhvr>
                                    </p:animEffect>
                                    <p:anim calcmode="lin" valueType="num">
                                      <p:cBhvr>
                                        <p:cTn id="22" dur="2000" fill="hold"/>
                                        <p:tgtEl>
                                          <p:spTgt spid="4"/>
                                        </p:tgtEl>
                                        <p:attrNameLst>
                                          <p:attrName>style.rotation</p:attrName>
                                        </p:attrNameLst>
                                      </p:cBhvr>
                                      <p:tavLst>
                                        <p:tav tm="0">
                                          <p:val>
                                            <p:fltVal val="720"/>
                                          </p:val>
                                        </p:tav>
                                        <p:tav tm="100000">
                                          <p:val>
                                            <p:fltVal val="0"/>
                                          </p:val>
                                        </p:tav>
                                      </p:tavLst>
                                    </p:anim>
                                    <p:anim calcmode="lin" valueType="num">
                                      <p:cBhvr>
                                        <p:cTn id="23" dur="2000" fill="hold"/>
                                        <p:tgtEl>
                                          <p:spTgt spid="4"/>
                                        </p:tgtEl>
                                        <p:attrNameLst>
                                          <p:attrName>ppt_h</p:attrName>
                                        </p:attrNameLst>
                                      </p:cBhvr>
                                      <p:tavLst>
                                        <p:tav tm="0">
                                          <p:val>
                                            <p:fltVal val="0"/>
                                          </p:val>
                                        </p:tav>
                                        <p:tav tm="100000">
                                          <p:val>
                                            <p:strVal val="#ppt_h"/>
                                          </p:val>
                                        </p:tav>
                                      </p:tavLst>
                                    </p:anim>
                                    <p:anim calcmode="lin" valueType="num">
                                      <p:cBhvr>
                                        <p:cTn id="24" dur="2000" fill="hold"/>
                                        <p:tgtEl>
                                          <p:spTgt spid="4"/>
                                        </p:tgtEl>
                                        <p:attrNameLst>
                                          <p:attrName>ppt_w</p:attrName>
                                        </p:attrNameLst>
                                      </p:cBhvr>
                                      <p:tavLst>
                                        <p:tav tm="0">
                                          <p:val>
                                            <p:fltVal val="0"/>
                                          </p:val>
                                        </p:tav>
                                        <p:tav tm="100000">
                                          <p:val>
                                            <p:strVal val="#ppt_w"/>
                                          </p:val>
                                        </p:tav>
                                      </p:tavLst>
                                    </p:anim>
                                  </p:childTnLst>
                                </p:cTn>
                              </p:par>
                              <p:par>
                                <p:cTn id="25" presetID="34"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from="(-#ppt_w/2)" to="(#ppt_x)" calcmode="lin" valueType="num">
                                      <p:cBhvr>
                                        <p:cTn id="27" dur="600" fill="hold">
                                          <p:stCondLst>
                                            <p:cond delay="0"/>
                                          </p:stCondLst>
                                        </p:cTn>
                                        <p:tgtEl>
                                          <p:spTgt spid="32"/>
                                        </p:tgtEl>
                                        <p:attrNameLst>
                                          <p:attrName>ppt_x</p:attrName>
                                        </p:attrNameLst>
                                      </p:cBhvr>
                                    </p:anim>
                                    <p:anim from="0" to="-1.0" calcmode="lin" valueType="num">
                                      <p:cBhvr>
                                        <p:cTn id="28" dur="200" decel="50000" autoRev="1" fill="hold">
                                          <p:stCondLst>
                                            <p:cond delay="600"/>
                                          </p:stCondLst>
                                        </p:cTn>
                                        <p:tgtEl>
                                          <p:spTgt spid="32"/>
                                        </p:tgtEl>
                                        <p:attrNameLst>
                                          <p:attrName>xshear</p:attrName>
                                        </p:attrNameLst>
                                      </p:cBhvr>
                                    </p:anim>
                                    <p:animScale>
                                      <p:cBhvr>
                                        <p:cTn id="29" dur="200" decel="100000" autoRev="1" fill="hold">
                                          <p:stCondLst>
                                            <p:cond delay="600"/>
                                          </p:stCondLst>
                                        </p:cTn>
                                        <p:tgtEl>
                                          <p:spTgt spid="32"/>
                                        </p:tgtEl>
                                      </p:cBhvr>
                                      <p:from x="100000" y="100000"/>
                                      <p:to x="80000" y="100000"/>
                                    </p:animScale>
                                    <p:anim by="(#ppt_h/3+#ppt_w*0.1)" calcmode="lin" valueType="num">
                                      <p:cBhvr additive="sum">
                                        <p:cTn id="30" dur="200" decel="100000" autoRev="1" fill="hold">
                                          <p:stCondLst>
                                            <p:cond delay="600"/>
                                          </p:stCondLst>
                                        </p:cTn>
                                        <p:tgtEl>
                                          <p:spTgt spid="3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531" name="Object 3"/>
          <p:cNvGraphicFramePr>
            <a:graphicFrameLocks noChangeAspect="1"/>
          </p:cNvGraphicFramePr>
          <p:nvPr/>
        </p:nvGraphicFramePr>
        <p:xfrm>
          <a:off x="755650" y="2565400"/>
          <a:ext cx="2762250" cy="1249363"/>
        </p:xfrm>
        <a:graphic>
          <a:graphicData uri="http://schemas.openxmlformats.org/presentationml/2006/ole">
            <mc:AlternateContent xmlns:mc="http://schemas.openxmlformats.org/markup-compatibility/2006">
              <mc:Choice xmlns:v="urn:schemas-microsoft-com:vml" Requires="v">
                <p:oleObj spid="_x0000_s1380363" name="Equation" r:id="rId3" imgW="1066680" imgH="482400" progId="Equation.DSMT4">
                  <p:embed/>
                </p:oleObj>
              </mc:Choice>
              <mc:Fallback>
                <p:oleObj name="Equation" r:id="rId3" imgW="1066680" imgH="482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565400"/>
                        <a:ext cx="2762250" cy="12493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5076825" y="2565400"/>
            <a:ext cx="2819400" cy="441325"/>
            <a:chOff x="3424" y="1812"/>
            <a:chExt cx="1776" cy="278"/>
          </a:xfrm>
        </p:grpSpPr>
        <p:sp>
          <p:nvSpPr>
            <p:cNvPr id="150533" name="Oval 5"/>
            <p:cNvSpPr>
              <a:spLocks noChangeArrowheads="1"/>
            </p:cNvSpPr>
            <p:nvPr/>
          </p:nvSpPr>
          <p:spPr bwMode="auto">
            <a:xfrm>
              <a:off x="3424"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a:solidFill>
                    <a:srgbClr val="000000"/>
                  </a:solidFill>
                  <a:latin typeface="Times New Roman" pitchFamily="18" charset="0"/>
                </a:rPr>
                <a:t>1</a:t>
              </a:r>
            </a:p>
          </p:txBody>
        </p:sp>
        <p:sp>
          <p:nvSpPr>
            <p:cNvPr id="150534" name="Oval 6"/>
            <p:cNvSpPr>
              <a:spLocks noChangeArrowheads="1"/>
            </p:cNvSpPr>
            <p:nvPr/>
          </p:nvSpPr>
          <p:spPr bwMode="auto">
            <a:xfrm>
              <a:off x="3952"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a:solidFill>
                    <a:srgbClr val="000000"/>
                  </a:solidFill>
                  <a:latin typeface="Times New Roman" pitchFamily="18" charset="0"/>
                </a:rPr>
                <a:t>2</a:t>
              </a:r>
            </a:p>
          </p:txBody>
        </p:sp>
        <p:sp>
          <p:nvSpPr>
            <p:cNvPr id="150535" name="Oval 7"/>
            <p:cNvSpPr>
              <a:spLocks noChangeArrowheads="1"/>
            </p:cNvSpPr>
            <p:nvPr/>
          </p:nvSpPr>
          <p:spPr bwMode="auto">
            <a:xfrm>
              <a:off x="4480"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a:solidFill>
                    <a:srgbClr val="000000"/>
                  </a:solidFill>
                  <a:latin typeface="Times New Roman" pitchFamily="18" charset="0"/>
                </a:rPr>
                <a:t>3</a:t>
              </a:r>
            </a:p>
          </p:txBody>
        </p:sp>
        <p:sp>
          <p:nvSpPr>
            <p:cNvPr id="150536" name="Oval 8"/>
            <p:cNvSpPr>
              <a:spLocks noChangeArrowheads="1"/>
            </p:cNvSpPr>
            <p:nvPr/>
          </p:nvSpPr>
          <p:spPr bwMode="auto">
            <a:xfrm>
              <a:off x="5008" y="1898"/>
              <a:ext cx="192" cy="192"/>
            </a:xfrm>
            <a:prstGeom prst="ellipse">
              <a:avLst/>
            </a:prstGeom>
            <a:gradFill rotWithShape="1">
              <a:gsLst>
                <a:gs pos="0">
                  <a:srgbClr val="FFCCCC"/>
                </a:gs>
                <a:gs pos="100000">
                  <a:srgbClr val="99FFCC"/>
                </a:gs>
              </a:gsLst>
              <a:lin ang="2700000" scaled="1"/>
            </a:gradFill>
            <a:ln w="9525">
              <a:solidFill>
                <a:srgbClr val="000000"/>
              </a:solidFill>
              <a:round/>
              <a:headEnd/>
              <a:tailEnd/>
            </a:ln>
            <a:effectLst>
              <a:outerShdw dist="35921" dir="2700000" algn="ctr" rotWithShape="0">
                <a:schemeClr val="bg2">
                  <a:alpha val="50000"/>
                </a:schemeClr>
              </a:outerShdw>
            </a:effectLst>
          </p:spPr>
          <p:txBody>
            <a:bodyPr wrap="none" anchor="ctr"/>
            <a:lstStyle/>
            <a:p>
              <a:pPr algn="ctr"/>
              <a:r>
                <a:rPr lang="en-US" altLang="zh-TW" sz="2000">
                  <a:solidFill>
                    <a:srgbClr val="000000"/>
                  </a:solidFill>
                  <a:latin typeface="Times New Roman" pitchFamily="18" charset="0"/>
                </a:rPr>
                <a:t>4</a:t>
              </a:r>
            </a:p>
          </p:txBody>
        </p:sp>
        <p:sp>
          <p:nvSpPr>
            <p:cNvPr id="150537" name="Line 9"/>
            <p:cNvSpPr>
              <a:spLocks noChangeShapeType="1"/>
            </p:cNvSpPr>
            <p:nvPr/>
          </p:nvSpPr>
          <p:spPr bwMode="auto">
            <a:xfrm>
              <a:off x="3616" y="1994"/>
              <a:ext cx="336" cy="0"/>
            </a:xfrm>
            <a:prstGeom prst="line">
              <a:avLst/>
            </a:prstGeom>
            <a:noFill/>
            <a:ln w="9525">
              <a:solidFill>
                <a:srgbClr val="000000"/>
              </a:solidFill>
              <a:round/>
              <a:headEnd/>
              <a:tailEnd/>
            </a:ln>
            <a:effectLst/>
          </p:spPr>
          <p:txBody>
            <a:bodyPr wrap="none" anchor="ctr"/>
            <a:lstStyle/>
            <a:p>
              <a:endParaRPr lang="en-US"/>
            </a:p>
          </p:txBody>
        </p:sp>
        <p:sp>
          <p:nvSpPr>
            <p:cNvPr id="150538" name="Line 10"/>
            <p:cNvSpPr>
              <a:spLocks noChangeShapeType="1"/>
            </p:cNvSpPr>
            <p:nvPr/>
          </p:nvSpPr>
          <p:spPr bwMode="auto">
            <a:xfrm>
              <a:off x="4672" y="1994"/>
              <a:ext cx="336" cy="0"/>
            </a:xfrm>
            <a:prstGeom prst="line">
              <a:avLst/>
            </a:prstGeom>
            <a:noFill/>
            <a:ln w="9525">
              <a:solidFill>
                <a:srgbClr val="000000"/>
              </a:solidFill>
              <a:round/>
              <a:headEnd/>
              <a:tailEnd/>
            </a:ln>
            <a:effectLst/>
          </p:spPr>
          <p:txBody>
            <a:bodyPr wrap="none" anchor="ctr"/>
            <a:lstStyle/>
            <a:p>
              <a:endParaRPr lang="en-US"/>
            </a:p>
          </p:txBody>
        </p:sp>
        <p:sp>
          <p:nvSpPr>
            <p:cNvPr id="150539" name="Text Box 11"/>
            <p:cNvSpPr txBox="1">
              <a:spLocks noChangeArrowheads="1"/>
            </p:cNvSpPr>
            <p:nvPr/>
          </p:nvSpPr>
          <p:spPr bwMode="auto">
            <a:xfrm>
              <a:off x="3651" y="1812"/>
              <a:ext cx="250" cy="212"/>
            </a:xfrm>
            <a:prstGeom prst="rect">
              <a:avLst/>
            </a:prstGeom>
            <a:noFill/>
            <a:ln w="9525">
              <a:noFill/>
              <a:miter lim="800000"/>
              <a:headEnd/>
              <a:tailEnd/>
            </a:ln>
            <a:effectLst/>
          </p:spPr>
          <p:txBody>
            <a:bodyPr wrap="none">
              <a:spAutoFit/>
            </a:bodyPr>
            <a:lstStyle/>
            <a:p>
              <a:r>
                <a:rPr lang="en-US" altLang="zh-TW" sz="1600">
                  <a:solidFill>
                    <a:srgbClr val="000000"/>
                  </a:solidFill>
                  <a:latin typeface="Times New Roman" pitchFamily="18" charset="0"/>
                  <a:sym typeface="Symbol" pitchFamily="18" charset="2"/>
                </a:rPr>
                <a:t></a:t>
              </a:r>
              <a:r>
                <a:rPr lang="en-US" altLang="zh-TW" sz="1600">
                  <a:solidFill>
                    <a:srgbClr val="000000"/>
                  </a:solidFill>
                  <a:latin typeface="Times New Roman" pitchFamily="18" charset="0"/>
                </a:rPr>
                <a:t>2</a:t>
              </a:r>
            </a:p>
          </p:txBody>
        </p:sp>
        <p:sp>
          <p:nvSpPr>
            <p:cNvPr id="150540" name="Text Box 12"/>
            <p:cNvSpPr txBox="1">
              <a:spLocks noChangeArrowheads="1"/>
            </p:cNvSpPr>
            <p:nvPr/>
          </p:nvSpPr>
          <p:spPr bwMode="auto">
            <a:xfrm>
              <a:off x="4694" y="1812"/>
              <a:ext cx="250" cy="212"/>
            </a:xfrm>
            <a:prstGeom prst="rect">
              <a:avLst/>
            </a:prstGeom>
            <a:noFill/>
            <a:ln w="9525">
              <a:noFill/>
              <a:miter lim="800000"/>
              <a:headEnd/>
              <a:tailEnd/>
            </a:ln>
            <a:effectLst/>
          </p:spPr>
          <p:txBody>
            <a:bodyPr wrap="none">
              <a:spAutoFit/>
            </a:bodyPr>
            <a:lstStyle/>
            <a:p>
              <a:r>
                <a:rPr lang="en-US" altLang="zh-TW" sz="1600">
                  <a:solidFill>
                    <a:srgbClr val="000000"/>
                  </a:solidFill>
                  <a:latin typeface="Times New Roman" pitchFamily="18" charset="0"/>
                  <a:sym typeface="Symbol" pitchFamily="18" charset="2"/>
                </a:rPr>
                <a:t></a:t>
              </a:r>
              <a:r>
                <a:rPr lang="en-US" altLang="zh-TW" sz="1600">
                  <a:solidFill>
                    <a:srgbClr val="000000"/>
                  </a:solidFill>
                  <a:latin typeface="Times New Roman" pitchFamily="18" charset="0"/>
                </a:rPr>
                <a:t>2</a:t>
              </a:r>
            </a:p>
          </p:txBody>
        </p:sp>
      </p:grpSp>
      <p:graphicFrame>
        <p:nvGraphicFramePr>
          <p:cNvPr id="150541" name="Object 13"/>
          <p:cNvGraphicFramePr>
            <a:graphicFrameLocks noChangeAspect="1"/>
          </p:cNvGraphicFramePr>
          <p:nvPr/>
        </p:nvGraphicFramePr>
        <p:xfrm>
          <a:off x="971550" y="4797425"/>
          <a:ext cx="3744913" cy="654050"/>
        </p:xfrm>
        <a:graphic>
          <a:graphicData uri="http://schemas.openxmlformats.org/presentationml/2006/ole">
            <mc:AlternateContent xmlns:mc="http://schemas.openxmlformats.org/markup-compatibility/2006">
              <mc:Choice xmlns:v="urn:schemas-microsoft-com:vml" Requires="v">
                <p:oleObj spid="_x0000_s1380364" name="Equation" r:id="rId5" imgW="1307880" imgH="228600" progId="Equation.DSMT4">
                  <p:embed/>
                </p:oleObj>
              </mc:Choice>
              <mc:Fallback>
                <p:oleObj name="Equation" r:id="rId5" imgW="130788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797425"/>
                        <a:ext cx="3744913" cy="65405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3" name="Group 51"/>
          <p:cNvGrpSpPr>
            <a:grpSpLocks/>
          </p:cNvGrpSpPr>
          <p:nvPr/>
        </p:nvGrpSpPr>
        <p:grpSpPr bwMode="auto">
          <a:xfrm>
            <a:off x="3657600" y="2768600"/>
            <a:ext cx="914400" cy="228600"/>
            <a:chOff x="1392" y="1776"/>
            <a:chExt cx="576" cy="144"/>
          </a:xfrm>
        </p:grpSpPr>
        <p:sp>
          <p:nvSpPr>
            <p:cNvPr id="150580" name="Rectangle 52"/>
            <p:cNvSpPr>
              <a:spLocks noChangeArrowheads="1"/>
            </p:cNvSpPr>
            <p:nvPr/>
          </p:nvSpPr>
          <p:spPr bwMode="auto">
            <a:xfrm>
              <a:off x="1392"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50581" name="Rectangle 53"/>
            <p:cNvSpPr>
              <a:spLocks noChangeArrowheads="1"/>
            </p:cNvSpPr>
            <p:nvPr/>
          </p:nvSpPr>
          <p:spPr bwMode="auto">
            <a:xfrm>
              <a:off x="1536"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50582" name="Rectangle 54"/>
            <p:cNvSpPr>
              <a:spLocks noChangeArrowheads="1"/>
            </p:cNvSpPr>
            <p:nvPr/>
          </p:nvSpPr>
          <p:spPr bwMode="auto">
            <a:xfrm>
              <a:off x="1680"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50583" name="Rectangle 55"/>
            <p:cNvSpPr>
              <a:spLocks noChangeArrowheads="1"/>
            </p:cNvSpPr>
            <p:nvPr/>
          </p:nvSpPr>
          <p:spPr bwMode="auto">
            <a:xfrm>
              <a:off x="1824"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grpSp>
      <p:grpSp>
        <p:nvGrpSpPr>
          <p:cNvPr id="4" name="Group 56"/>
          <p:cNvGrpSpPr>
            <a:grpSpLocks/>
          </p:cNvGrpSpPr>
          <p:nvPr/>
        </p:nvGrpSpPr>
        <p:grpSpPr bwMode="auto">
          <a:xfrm>
            <a:off x="3657600" y="3416300"/>
            <a:ext cx="914400" cy="228600"/>
            <a:chOff x="3696" y="1776"/>
            <a:chExt cx="576" cy="144"/>
          </a:xfrm>
        </p:grpSpPr>
        <p:sp>
          <p:nvSpPr>
            <p:cNvPr id="150585" name="Rectangle 57"/>
            <p:cNvSpPr>
              <a:spLocks noChangeArrowheads="1"/>
            </p:cNvSpPr>
            <p:nvPr/>
          </p:nvSpPr>
          <p:spPr bwMode="auto">
            <a:xfrm>
              <a:off x="3696"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50586" name="Rectangle 58"/>
            <p:cNvSpPr>
              <a:spLocks noChangeArrowheads="1"/>
            </p:cNvSpPr>
            <p:nvPr/>
          </p:nvSpPr>
          <p:spPr bwMode="auto">
            <a:xfrm>
              <a:off x="3840"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50587" name="Rectangle 59"/>
            <p:cNvSpPr>
              <a:spLocks noChangeArrowheads="1"/>
            </p:cNvSpPr>
            <p:nvPr/>
          </p:nvSpPr>
          <p:spPr bwMode="auto">
            <a:xfrm>
              <a:off x="3984" y="1776"/>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50588" name="Rectangle 60"/>
            <p:cNvSpPr>
              <a:spLocks noChangeArrowheads="1"/>
            </p:cNvSpPr>
            <p:nvPr/>
          </p:nvSpPr>
          <p:spPr bwMode="auto">
            <a:xfrm>
              <a:off x="4128" y="1776"/>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grpSp>
      <p:sp>
        <p:nvSpPr>
          <p:cNvPr id="150626" name="Oval 98"/>
          <p:cNvSpPr>
            <a:spLocks noChangeArrowheads="1"/>
          </p:cNvSpPr>
          <p:nvPr/>
        </p:nvSpPr>
        <p:spPr bwMode="auto">
          <a:xfrm>
            <a:off x="4953000" y="3357563"/>
            <a:ext cx="533400" cy="533400"/>
          </a:xfrm>
          <a:prstGeom prst="ellipse">
            <a:avLst/>
          </a:prstGeom>
          <a:noFill/>
          <a:ln w="38100">
            <a:solidFill>
              <a:srgbClr val="FF3300"/>
            </a:solidFill>
            <a:round/>
            <a:headEnd/>
            <a:tailEnd/>
          </a:ln>
          <a:effectLst/>
        </p:spPr>
        <p:txBody>
          <a:bodyPr wrap="none" anchor="ctr"/>
          <a:lstStyle/>
          <a:p>
            <a:endParaRPr lang="en-US"/>
          </a:p>
        </p:txBody>
      </p:sp>
      <p:grpSp>
        <p:nvGrpSpPr>
          <p:cNvPr id="5" name="Group 99"/>
          <p:cNvGrpSpPr>
            <a:grpSpLocks/>
          </p:cNvGrpSpPr>
          <p:nvPr/>
        </p:nvGrpSpPr>
        <p:grpSpPr bwMode="auto">
          <a:xfrm>
            <a:off x="5105400" y="3509963"/>
            <a:ext cx="3886200" cy="228600"/>
            <a:chOff x="3216" y="1632"/>
            <a:chExt cx="2448" cy="144"/>
          </a:xfrm>
        </p:grpSpPr>
        <p:sp>
          <p:nvSpPr>
            <p:cNvPr id="150628" name="Rectangle 100"/>
            <p:cNvSpPr>
              <a:spLocks noChangeArrowheads="1"/>
            </p:cNvSpPr>
            <p:nvPr/>
          </p:nvSpPr>
          <p:spPr bwMode="auto">
            <a:xfrm>
              <a:off x="3216" y="1632"/>
              <a:ext cx="144" cy="144"/>
            </a:xfrm>
            <a:prstGeom prst="rect">
              <a:avLst/>
            </a:prstGeom>
            <a:solidFill>
              <a:srgbClr val="000000"/>
            </a:solidFill>
            <a:ln w="9525">
              <a:solidFill>
                <a:srgbClr val="000000"/>
              </a:solidFill>
              <a:miter lim="800000"/>
              <a:headEnd/>
              <a:tailEnd/>
            </a:ln>
            <a:effectLst/>
          </p:spPr>
          <p:txBody>
            <a:bodyPr wrap="none" anchor="ctr"/>
            <a:lstStyle/>
            <a:p>
              <a:pPr algn="ctr"/>
              <a:r>
                <a:rPr lang="en-US" altLang="zh-TW">
                  <a:solidFill>
                    <a:srgbClr val="FFFFFF"/>
                  </a:solidFill>
                  <a:latin typeface="Times New Roman" pitchFamily="18" charset="0"/>
                </a:rPr>
                <a:t>1</a:t>
              </a:r>
            </a:p>
          </p:txBody>
        </p:sp>
        <p:sp>
          <p:nvSpPr>
            <p:cNvPr id="150629" name="Rectangle 101"/>
            <p:cNvSpPr>
              <a:spLocks noChangeArrowheads="1"/>
            </p:cNvSpPr>
            <p:nvPr/>
          </p:nvSpPr>
          <p:spPr bwMode="auto">
            <a:xfrm>
              <a:off x="3792" y="1632"/>
              <a:ext cx="144" cy="144"/>
            </a:xfrm>
            <a:prstGeom prst="rect">
              <a:avLst/>
            </a:prstGeom>
            <a:solidFill>
              <a:srgbClr val="000000"/>
            </a:solidFill>
            <a:ln w="9525">
              <a:solidFill>
                <a:srgbClr val="000000"/>
              </a:solidFill>
              <a:miter lim="800000"/>
              <a:headEnd/>
              <a:tailEnd/>
            </a:ln>
            <a:effectLst/>
          </p:spPr>
          <p:txBody>
            <a:bodyPr wrap="none" anchor="ctr"/>
            <a:lstStyle/>
            <a:p>
              <a:pPr algn="ctr"/>
              <a:r>
                <a:rPr lang="en-US" altLang="zh-TW">
                  <a:solidFill>
                    <a:srgbClr val="FFFFFF"/>
                  </a:solidFill>
                  <a:latin typeface="Times New Roman" pitchFamily="18" charset="0"/>
                </a:rPr>
                <a:t>1</a:t>
              </a:r>
            </a:p>
          </p:txBody>
        </p:sp>
        <p:sp>
          <p:nvSpPr>
            <p:cNvPr id="150630" name="Rectangle 102"/>
            <p:cNvSpPr>
              <a:spLocks noChangeArrowheads="1"/>
            </p:cNvSpPr>
            <p:nvPr/>
          </p:nvSpPr>
          <p:spPr bwMode="auto">
            <a:xfrm>
              <a:off x="4800" y="1632"/>
              <a:ext cx="144" cy="144"/>
            </a:xfrm>
            <a:prstGeom prst="rect">
              <a:avLst/>
            </a:prstGeom>
            <a:solidFill>
              <a:srgbClr val="FFFFFF"/>
            </a:solidFill>
            <a:ln w="9525">
              <a:solidFill>
                <a:srgbClr val="000000"/>
              </a:solidFill>
              <a:miter lim="800000"/>
              <a:headEnd/>
              <a:tailEnd/>
            </a:ln>
            <a:effectLst/>
          </p:spPr>
          <p:txBody>
            <a:bodyPr wrap="none" anchor="ctr"/>
            <a:lstStyle/>
            <a:p>
              <a:pPr algn="ctr"/>
              <a:r>
                <a:rPr lang="en-US" altLang="zh-TW">
                  <a:solidFill>
                    <a:srgbClr val="000000"/>
                  </a:solidFill>
                  <a:latin typeface="Times New Roman" pitchFamily="18" charset="0"/>
                  <a:sym typeface="Symbol" pitchFamily="18" charset="2"/>
                </a:rPr>
                <a:t></a:t>
              </a:r>
              <a:r>
                <a:rPr lang="en-US" altLang="zh-TW">
                  <a:solidFill>
                    <a:srgbClr val="000000"/>
                  </a:solidFill>
                  <a:latin typeface="Times New Roman" pitchFamily="18" charset="0"/>
                </a:rPr>
                <a:t>1</a:t>
              </a:r>
            </a:p>
          </p:txBody>
        </p:sp>
        <p:sp>
          <p:nvSpPr>
            <p:cNvPr id="150631" name="Rectangle 103"/>
            <p:cNvSpPr>
              <a:spLocks noChangeArrowheads="1"/>
            </p:cNvSpPr>
            <p:nvPr/>
          </p:nvSpPr>
          <p:spPr bwMode="auto">
            <a:xfrm>
              <a:off x="5088" y="1632"/>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50632" name="Rectangle 104"/>
            <p:cNvSpPr>
              <a:spLocks noChangeArrowheads="1"/>
            </p:cNvSpPr>
            <p:nvPr/>
          </p:nvSpPr>
          <p:spPr bwMode="auto">
            <a:xfrm>
              <a:off x="5232" y="1632"/>
              <a:ext cx="144" cy="144"/>
            </a:xfrm>
            <a:prstGeom prst="rect">
              <a:avLst/>
            </a:prstGeom>
            <a:solidFill>
              <a:srgbClr val="000000"/>
            </a:solidFill>
            <a:ln w="9525">
              <a:solidFill>
                <a:srgbClr val="000000"/>
              </a:solidFill>
              <a:miter lim="800000"/>
              <a:headEnd/>
              <a:tailEnd/>
            </a:ln>
            <a:effectLst/>
          </p:spPr>
          <p:txBody>
            <a:bodyPr wrap="none" anchor="ctr"/>
            <a:lstStyle/>
            <a:p>
              <a:pPr algn="ctr"/>
              <a:endParaRPr lang="en-US" sz="2400">
                <a:latin typeface="Times New Roman" pitchFamily="18" charset="0"/>
              </a:endParaRPr>
            </a:p>
          </p:txBody>
        </p:sp>
        <p:sp>
          <p:nvSpPr>
            <p:cNvPr id="150633" name="Rectangle 105"/>
            <p:cNvSpPr>
              <a:spLocks noChangeArrowheads="1"/>
            </p:cNvSpPr>
            <p:nvPr/>
          </p:nvSpPr>
          <p:spPr bwMode="auto">
            <a:xfrm>
              <a:off x="5376" y="1632"/>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50634" name="Rectangle 106"/>
            <p:cNvSpPr>
              <a:spLocks noChangeArrowheads="1"/>
            </p:cNvSpPr>
            <p:nvPr/>
          </p:nvSpPr>
          <p:spPr bwMode="auto">
            <a:xfrm>
              <a:off x="5520" y="1632"/>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50635" name="Rectangle 107"/>
            <p:cNvSpPr>
              <a:spLocks noChangeArrowheads="1"/>
            </p:cNvSpPr>
            <p:nvPr/>
          </p:nvSpPr>
          <p:spPr bwMode="auto">
            <a:xfrm>
              <a:off x="4320" y="1632"/>
              <a:ext cx="144" cy="144"/>
            </a:xfrm>
            <a:prstGeom prst="rect">
              <a:avLst/>
            </a:prstGeom>
            <a:solidFill>
              <a:srgbClr val="FFFFFF"/>
            </a:solidFill>
            <a:ln w="9525">
              <a:solidFill>
                <a:srgbClr val="000000"/>
              </a:solidFill>
              <a:miter lim="800000"/>
              <a:headEnd/>
              <a:tailEnd/>
            </a:ln>
            <a:effectLst/>
          </p:spPr>
          <p:txBody>
            <a:bodyPr wrap="none" anchor="ctr"/>
            <a:lstStyle/>
            <a:p>
              <a:pPr algn="ctr"/>
              <a:r>
                <a:rPr lang="en-US" altLang="zh-TW">
                  <a:solidFill>
                    <a:srgbClr val="000000"/>
                  </a:solidFill>
                  <a:latin typeface="Times New Roman" pitchFamily="18" charset="0"/>
                  <a:sym typeface="Symbol" pitchFamily="18" charset="2"/>
                </a:rPr>
                <a:t></a:t>
              </a:r>
              <a:r>
                <a:rPr lang="en-US" altLang="zh-TW">
                  <a:solidFill>
                    <a:srgbClr val="000000"/>
                  </a:solidFill>
                  <a:latin typeface="Times New Roman" pitchFamily="18" charset="0"/>
                </a:rPr>
                <a:t>1</a:t>
              </a:r>
            </a:p>
          </p:txBody>
        </p:sp>
      </p:grpSp>
      <p:grpSp>
        <p:nvGrpSpPr>
          <p:cNvPr id="6" name="Group 108"/>
          <p:cNvGrpSpPr>
            <a:grpSpLocks/>
          </p:cNvGrpSpPr>
          <p:nvPr/>
        </p:nvGrpSpPr>
        <p:grpSpPr bwMode="auto">
          <a:xfrm>
            <a:off x="5105400" y="4424363"/>
            <a:ext cx="3886200" cy="228600"/>
            <a:chOff x="3216" y="2208"/>
            <a:chExt cx="2448" cy="144"/>
          </a:xfrm>
        </p:grpSpPr>
        <p:sp>
          <p:nvSpPr>
            <p:cNvPr id="150637" name="Rectangle 109"/>
            <p:cNvSpPr>
              <a:spLocks noChangeArrowheads="1"/>
            </p:cNvSpPr>
            <p:nvPr/>
          </p:nvSpPr>
          <p:spPr bwMode="auto">
            <a:xfrm>
              <a:off x="3792" y="2208"/>
              <a:ext cx="144" cy="144"/>
            </a:xfrm>
            <a:prstGeom prst="rect">
              <a:avLst/>
            </a:prstGeom>
            <a:solidFill>
              <a:srgbClr val="000000"/>
            </a:solidFill>
            <a:ln w="9525">
              <a:solidFill>
                <a:srgbClr val="000000"/>
              </a:solidFill>
              <a:miter lim="800000"/>
              <a:headEnd/>
              <a:tailEnd/>
            </a:ln>
            <a:effectLst/>
          </p:spPr>
          <p:txBody>
            <a:bodyPr wrap="none" anchor="ctr"/>
            <a:lstStyle/>
            <a:p>
              <a:pPr algn="ctr"/>
              <a:r>
                <a:rPr lang="en-US" altLang="zh-TW">
                  <a:solidFill>
                    <a:srgbClr val="FFFFFF"/>
                  </a:solidFill>
                  <a:latin typeface="Times New Roman" pitchFamily="18" charset="0"/>
                </a:rPr>
                <a:t>1</a:t>
              </a:r>
            </a:p>
          </p:txBody>
        </p:sp>
        <p:sp>
          <p:nvSpPr>
            <p:cNvPr id="150638" name="Rectangle 110"/>
            <p:cNvSpPr>
              <a:spLocks noChangeArrowheads="1"/>
            </p:cNvSpPr>
            <p:nvPr/>
          </p:nvSpPr>
          <p:spPr bwMode="auto">
            <a:xfrm>
              <a:off x="4800" y="2208"/>
              <a:ext cx="144" cy="144"/>
            </a:xfrm>
            <a:prstGeom prst="rect">
              <a:avLst/>
            </a:prstGeom>
            <a:solidFill>
              <a:srgbClr val="FFFFFF"/>
            </a:solidFill>
            <a:ln w="9525">
              <a:solidFill>
                <a:srgbClr val="000000"/>
              </a:solidFill>
              <a:miter lim="800000"/>
              <a:headEnd/>
              <a:tailEnd/>
            </a:ln>
            <a:effectLst/>
          </p:spPr>
          <p:txBody>
            <a:bodyPr wrap="none" anchor="ctr"/>
            <a:lstStyle/>
            <a:p>
              <a:pPr algn="ctr"/>
              <a:r>
                <a:rPr lang="en-US" altLang="zh-TW">
                  <a:solidFill>
                    <a:srgbClr val="000000"/>
                  </a:solidFill>
                  <a:latin typeface="Times New Roman" pitchFamily="18" charset="0"/>
                  <a:sym typeface="Symbol" pitchFamily="18" charset="2"/>
                </a:rPr>
                <a:t></a:t>
              </a:r>
              <a:r>
                <a:rPr lang="en-US" altLang="zh-TW">
                  <a:solidFill>
                    <a:srgbClr val="000000"/>
                  </a:solidFill>
                  <a:latin typeface="Times New Roman" pitchFamily="18" charset="0"/>
                </a:rPr>
                <a:t>1</a:t>
              </a:r>
            </a:p>
          </p:txBody>
        </p:sp>
        <p:sp>
          <p:nvSpPr>
            <p:cNvPr id="150639" name="Rectangle 111"/>
            <p:cNvSpPr>
              <a:spLocks noChangeArrowheads="1"/>
            </p:cNvSpPr>
            <p:nvPr/>
          </p:nvSpPr>
          <p:spPr bwMode="auto">
            <a:xfrm>
              <a:off x="5088" y="2208"/>
              <a:ext cx="144" cy="144"/>
            </a:xfrm>
            <a:prstGeom prst="rect">
              <a:avLst/>
            </a:prstGeom>
            <a:solidFill>
              <a:srgbClr val="FFFFFF"/>
            </a:solidFill>
            <a:ln w="9525">
              <a:solidFill>
                <a:srgbClr val="000000"/>
              </a:solidFill>
              <a:miter lim="800000"/>
              <a:headEnd/>
              <a:tailEnd/>
            </a:ln>
            <a:effectLst/>
          </p:spPr>
          <p:txBody>
            <a:bodyPr wrap="none" anchor="ctr"/>
            <a:lstStyle/>
            <a:p>
              <a:pPr algn="ctr"/>
              <a:endParaRPr lang="en-US" sz="2400">
                <a:solidFill>
                  <a:schemeClr val="bg1"/>
                </a:solidFill>
                <a:latin typeface="Times New Roman" pitchFamily="18" charset="0"/>
              </a:endParaRPr>
            </a:p>
          </p:txBody>
        </p:sp>
        <p:sp>
          <p:nvSpPr>
            <p:cNvPr id="150640" name="Rectangle 112"/>
            <p:cNvSpPr>
              <a:spLocks noChangeArrowheads="1"/>
            </p:cNvSpPr>
            <p:nvPr/>
          </p:nvSpPr>
          <p:spPr bwMode="auto">
            <a:xfrm>
              <a:off x="5232" y="2208"/>
              <a:ext cx="144" cy="144"/>
            </a:xfrm>
            <a:prstGeom prst="rect">
              <a:avLst/>
            </a:prstGeom>
            <a:solidFill>
              <a:srgbClr val="000000"/>
            </a:solidFill>
            <a:ln w="9525">
              <a:solidFill>
                <a:srgbClr val="000000"/>
              </a:solidFill>
              <a:miter lim="800000"/>
              <a:headEnd/>
              <a:tailEnd/>
            </a:ln>
            <a:effectLst/>
          </p:spPr>
          <p:txBody>
            <a:bodyPr wrap="none" anchor="ctr"/>
            <a:lstStyle/>
            <a:p>
              <a:pPr algn="ctr"/>
              <a:endParaRPr lang="en-US" sz="2400">
                <a:latin typeface="Times New Roman" pitchFamily="18" charset="0"/>
              </a:endParaRPr>
            </a:p>
          </p:txBody>
        </p:sp>
        <p:sp>
          <p:nvSpPr>
            <p:cNvPr id="150641" name="Rectangle 113"/>
            <p:cNvSpPr>
              <a:spLocks noChangeArrowheads="1"/>
            </p:cNvSpPr>
            <p:nvPr/>
          </p:nvSpPr>
          <p:spPr bwMode="auto">
            <a:xfrm>
              <a:off x="5376" y="2208"/>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50642" name="Rectangle 114"/>
            <p:cNvSpPr>
              <a:spLocks noChangeArrowheads="1"/>
            </p:cNvSpPr>
            <p:nvPr/>
          </p:nvSpPr>
          <p:spPr bwMode="auto">
            <a:xfrm>
              <a:off x="5520" y="2208"/>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50643" name="Rectangle 115"/>
            <p:cNvSpPr>
              <a:spLocks noChangeArrowheads="1"/>
            </p:cNvSpPr>
            <p:nvPr/>
          </p:nvSpPr>
          <p:spPr bwMode="auto">
            <a:xfrm>
              <a:off x="3216" y="2208"/>
              <a:ext cx="144" cy="144"/>
            </a:xfrm>
            <a:prstGeom prst="rect">
              <a:avLst/>
            </a:prstGeom>
            <a:solidFill>
              <a:srgbClr val="FFFFFF"/>
            </a:solidFill>
            <a:ln w="9525">
              <a:solidFill>
                <a:srgbClr val="000000"/>
              </a:solidFill>
              <a:miter lim="800000"/>
              <a:headEnd/>
              <a:tailEnd/>
            </a:ln>
            <a:effectLst/>
          </p:spPr>
          <p:txBody>
            <a:bodyPr wrap="none" anchor="ctr"/>
            <a:lstStyle/>
            <a:p>
              <a:pPr algn="ctr"/>
              <a:r>
                <a:rPr lang="en-US" altLang="zh-TW">
                  <a:solidFill>
                    <a:srgbClr val="000000"/>
                  </a:solidFill>
                  <a:latin typeface="Times New Roman" pitchFamily="18" charset="0"/>
                  <a:sym typeface="Symbol" pitchFamily="18" charset="2"/>
                </a:rPr>
                <a:t></a:t>
              </a:r>
              <a:r>
                <a:rPr lang="en-US" altLang="zh-TW">
                  <a:solidFill>
                    <a:srgbClr val="000000"/>
                  </a:solidFill>
                  <a:latin typeface="Times New Roman" pitchFamily="18" charset="0"/>
                </a:rPr>
                <a:t>1</a:t>
              </a:r>
            </a:p>
          </p:txBody>
        </p:sp>
        <p:sp>
          <p:nvSpPr>
            <p:cNvPr id="150644" name="Rectangle 116"/>
            <p:cNvSpPr>
              <a:spLocks noChangeArrowheads="1"/>
            </p:cNvSpPr>
            <p:nvPr/>
          </p:nvSpPr>
          <p:spPr bwMode="auto">
            <a:xfrm>
              <a:off x="4320" y="2208"/>
              <a:ext cx="144" cy="144"/>
            </a:xfrm>
            <a:prstGeom prst="rect">
              <a:avLst/>
            </a:prstGeom>
            <a:solidFill>
              <a:srgbClr val="FFFFFF"/>
            </a:solidFill>
            <a:ln w="9525">
              <a:solidFill>
                <a:srgbClr val="000000"/>
              </a:solidFill>
              <a:miter lim="800000"/>
              <a:headEnd/>
              <a:tailEnd/>
            </a:ln>
            <a:effectLst/>
          </p:spPr>
          <p:txBody>
            <a:bodyPr wrap="none" anchor="ctr"/>
            <a:lstStyle/>
            <a:p>
              <a:pPr algn="ctr"/>
              <a:r>
                <a:rPr lang="en-US" altLang="zh-TW">
                  <a:solidFill>
                    <a:srgbClr val="000000"/>
                  </a:solidFill>
                  <a:latin typeface="Times New Roman" pitchFamily="18" charset="0"/>
                  <a:sym typeface="Symbol" pitchFamily="18" charset="2"/>
                </a:rPr>
                <a:t></a:t>
              </a:r>
              <a:r>
                <a:rPr lang="en-US" altLang="zh-TW">
                  <a:solidFill>
                    <a:srgbClr val="000000"/>
                  </a:solidFill>
                  <a:latin typeface="Times New Roman" pitchFamily="18" charset="0"/>
                </a:rPr>
                <a:t>1</a:t>
              </a:r>
            </a:p>
          </p:txBody>
        </p:sp>
      </p:grpSp>
      <p:sp>
        <p:nvSpPr>
          <p:cNvPr id="150645" name="Oval 117"/>
          <p:cNvSpPr>
            <a:spLocks noChangeArrowheads="1"/>
          </p:cNvSpPr>
          <p:nvPr/>
        </p:nvSpPr>
        <p:spPr bwMode="auto">
          <a:xfrm>
            <a:off x="7467600" y="4271963"/>
            <a:ext cx="533400" cy="533400"/>
          </a:xfrm>
          <a:prstGeom prst="ellipse">
            <a:avLst/>
          </a:prstGeom>
          <a:noFill/>
          <a:ln w="38100">
            <a:solidFill>
              <a:srgbClr val="FF3300"/>
            </a:solidFill>
            <a:round/>
            <a:headEnd/>
            <a:tailEnd/>
          </a:ln>
          <a:effectLst/>
        </p:spPr>
        <p:txBody>
          <a:bodyPr wrap="none" anchor="ctr"/>
          <a:lstStyle/>
          <a:p>
            <a:endParaRPr lang="en-US"/>
          </a:p>
        </p:txBody>
      </p:sp>
      <p:grpSp>
        <p:nvGrpSpPr>
          <p:cNvPr id="7" name="Group 118"/>
          <p:cNvGrpSpPr>
            <a:grpSpLocks/>
          </p:cNvGrpSpPr>
          <p:nvPr/>
        </p:nvGrpSpPr>
        <p:grpSpPr bwMode="auto">
          <a:xfrm>
            <a:off x="5105400" y="5338763"/>
            <a:ext cx="3886200" cy="228600"/>
            <a:chOff x="3216" y="2784"/>
            <a:chExt cx="2448" cy="144"/>
          </a:xfrm>
        </p:grpSpPr>
        <p:sp>
          <p:nvSpPr>
            <p:cNvPr id="150647" name="Rectangle 119"/>
            <p:cNvSpPr>
              <a:spLocks noChangeArrowheads="1"/>
            </p:cNvSpPr>
            <p:nvPr/>
          </p:nvSpPr>
          <p:spPr bwMode="auto">
            <a:xfrm>
              <a:off x="3792" y="2784"/>
              <a:ext cx="144" cy="144"/>
            </a:xfrm>
            <a:prstGeom prst="rect">
              <a:avLst/>
            </a:prstGeom>
            <a:solidFill>
              <a:srgbClr val="000000"/>
            </a:solidFill>
            <a:ln w="9525">
              <a:solidFill>
                <a:srgbClr val="000000"/>
              </a:solidFill>
              <a:miter lim="800000"/>
              <a:headEnd/>
              <a:tailEnd/>
            </a:ln>
            <a:effectLst/>
          </p:spPr>
          <p:txBody>
            <a:bodyPr wrap="none" anchor="ctr"/>
            <a:lstStyle/>
            <a:p>
              <a:pPr algn="ctr"/>
              <a:r>
                <a:rPr lang="en-US" altLang="zh-TW">
                  <a:solidFill>
                    <a:srgbClr val="FFFFFF"/>
                  </a:solidFill>
                  <a:latin typeface="Times New Roman" pitchFamily="18" charset="0"/>
                </a:rPr>
                <a:t>1</a:t>
              </a:r>
            </a:p>
          </p:txBody>
        </p:sp>
        <p:sp>
          <p:nvSpPr>
            <p:cNvPr id="150648" name="Rectangle 120"/>
            <p:cNvSpPr>
              <a:spLocks noChangeArrowheads="1"/>
            </p:cNvSpPr>
            <p:nvPr/>
          </p:nvSpPr>
          <p:spPr bwMode="auto">
            <a:xfrm>
              <a:off x="5088" y="2784"/>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50649" name="Rectangle 121"/>
            <p:cNvSpPr>
              <a:spLocks noChangeArrowheads="1"/>
            </p:cNvSpPr>
            <p:nvPr/>
          </p:nvSpPr>
          <p:spPr bwMode="auto">
            <a:xfrm>
              <a:off x="5232" y="2784"/>
              <a:ext cx="144" cy="144"/>
            </a:xfrm>
            <a:prstGeom prst="rect">
              <a:avLst/>
            </a:prstGeom>
            <a:solidFill>
              <a:srgbClr val="000000"/>
            </a:solidFill>
            <a:ln w="9525">
              <a:solidFill>
                <a:srgbClr val="000000"/>
              </a:solidFill>
              <a:miter lim="800000"/>
              <a:headEnd/>
              <a:tailEnd/>
            </a:ln>
            <a:effectLst/>
          </p:spPr>
          <p:txBody>
            <a:bodyPr wrap="none" anchor="ctr"/>
            <a:lstStyle/>
            <a:p>
              <a:pPr algn="ctr"/>
              <a:endParaRPr lang="en-US" sz="2400">
                <a:latin typeface="Times New Roman" pitchFamily="18" charset="0"/>
              </a:endParaRPr>
            </a:p>
          </p:txBody>
        </p:sp>
        <p:sp>
          <p:nvSpPr>
            <p:cNvPr id="150650" name="Rectangle 122"/>
            <p:cNvSpPr>
              <a:spLocks noChangeArrowheads="1"/>
            </p:cNvSpPr>
            <p:nvPr/>
          </p:nvSpPr>
          <p:spPr bwMode="auto">
            <a:xfrm>
              <a:off x="5376" y="2784"/>
              <a:ext cx="144" cy="144"/>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50651" name="Rectangle 123"/>
            <p:cNvSpPr>
              <a:spLocks noChangeArrowheads="1"/>
            </p:cNvSpPr>
            <p:nvPr/>
          </p:nvSpPr>
          <p:spPr bwMode="auto">
            <a:xfrm>
              <a:off x="5520" y="2784"/>
              <a:ext cx="144" cy="144"/>
            </a:xfrm>
            <a:prstGeom prst="rect">
              <a:avLst/>
            </a:prstGeom>
            <a:solidFill>
              <a:srgbClr val="000000"/>
            </a:solidFill>
            <a:ln w="9525">
              <a:solidFill>
                <a:srgbClr val="000000"/>
              </a:solidFill>
              <a:miter lim="800000"/>
              <a:headEnd/>
              <a:tailEnd/>
            </a:ln>
            <a:effectLst/>
          </p:spPr>
          <p:txBody>
            <a:bodyPr wrap="none" anchor="ctr"/>
            <a:lstStyle/>
            <a:p>
              <a:endParaRPr lang="en-US"/>
            </a:p>
          </p:txBody>
        </p:sp>
        <p:sp>
          <p:nvSpPr>
            <p:cNvPr id="150652" name="Rectangle 124"/>
            <p:cNvSpPr>
              <a:spLocks noChangeArrowheads="1"/>
            </p:cNvSpPr>
            <p:nvPr/>
          </p:nvSpPr>
          <p:spPr bwMode="auto">
            <a:xfrm>
              <a:off x="3216" y="2784"/>
              <a:ext cx="144" cy="144"/>
            </a:xfrm>
            <a:prstGeom prst="rect">
              <a:avLst/>
            </a:prstGeom>
            <a:solidFill>
              <a:srgbClr val="FFFFFF"/>
            </a:solidFill>
            <a:ln w="9525">
              <a:solidFill>
                <a:srgbClr val="000000"/>
              </a:solidFill>
              <a:miter lim="800000"/>
              <a:headEnd/>
              <a:tailEnd/>
            </a:ln>
            <a:effectLst/>
          </p:spPr>
          <p:txBody>
            <a:bodyPr wrap="none" anchor="ctr"/>
            <a:lstStyle/>
            <a:p>
              <a:pPr algn="ctr"/>
              <a:r>
                <a:rPr lang="en-US" altLang="zh-TW">
                  <a:solidFill>
                    <a:srgbClr val="000000"/>
                  </a:solidFill>
                  <a:latin typeface="Times New Roman" pitchFamily="18" charset="0"/>
                  <a:sym typeface="Symbol" pitchFamily="18" charset="2"/>
                </a:rPr>
                <a:t></a:t>
              </a:r>
              <a:r>
                <a:rPr lang="en-US" altLang="zh-TW">
                  <a:solidFill>
                    <a:srgbClr val="000000"/>
                  </a:solidFill>
                  <a:latin typeface="Times New Roman" pitchFamily="18" charset="0"/>
                </a:rPr>
                <a:t>1</a:t>
              </a:r>
            </a:p>
          </p:txBody>
        </p:sp>
        <p:sp>
          <p:nvSpPr>
            <p:cNvPr id="150653" name="Rectangle 125"/>
            <p:cNvSpPr>
              <a:spLocks noChangeArrowheads="1"/>
            </p:cNvSpPr>
            <p:nvPr/>
          </p:nvSpPr>
          <p:spPr bwMode="auto">
            <a:xfrm>
              <a:off x="4320" y="2784"/>
              <a:ext cx="144" cy="144"/>
            </a:xfrm>
            <a:prstGeom prst="rect">
              <a:avLst/>
            </a:prstGeom>
            <a:solidFill>
              <a:srgbClr val="FFFFFF"/>
            </a:solidFill>
            <a:ln w="9525">
              <a:solidFill>
                <a:srgbClr val="000000"/>
              </a:solidFill>
              <a:miter lim="800000"/>
              <a:headEnd/>
              <a:tailEnd/>
            </a:ln>
            <a:effectLst/>
          </p:spPr>
          <p:txBody>
            <a:bodyPr wrap="none" anchor="ctr"/>
            <a:lstStyle/>
            <a:p>
              <a:pPr algn="ctr"/>
              <a:r>
                <a:rPr lang="en-US" altLang="zh-TW">
                  <a:solidFill>
                    <a:srgbClr val="000000"/>
                  </a:solidFill>
                  <a:latin typeface="Times New Roman" pitchFamily="18" charset="0"/>
                  <a:sym typeface="Symbol" pitchFamily="18" charset="2"/>
                </a:rPr>
                <a:t></a:t>
              </a:r>
              <a:r>
                <a:rPr lang="en-US" altLang="zh-TW">
                  <a:solidFill>
                    <a:srgbClr val="000000"/>
                  </a:solidFill>
                  <a:latin typeface="Times New Roman" pitchFamily="18" charset="0"/>
                </a:rPr>
                <a:t>1</a:t>
              </a:r>
            </a:p>
          </p:txBody>
        </p:sp>
        <p:sp>
          <p:nvSpPr>
            <p:cNvPr id="150654" name="Rectangle 126"/>
            <p:cNvSpPr>
              <a:spLocks noChangeArrowheads="1"/>
            </p:cNvSpPr>
            <p:nvPr/>
          </p:nvSpPr>
          <p:spPr bwMode="auto">
            <a:xfrm>
              <a:off x="4800" y="2784"/>
              <a:ext cx="144" cy="144"/>
            </a:xfrm>
            <a:prstGeom prst="rect">
              <a:avLst/>
            </a:prstGeom>
            <a:solidFill>
              <a:srgbClr val="000000"/>
            </a:solidFill>
            <a:ln w="9525">
              <a:solidFill>
                <a:srgbClr val="000000"/>
              </a:solidFill>
              <a:miter lim="800000"/>
              <a:headEnd/>
              <a:tailEnd/>
            </a:ln>
            <a:effectLst/>
          </p:spPr>
          <p:txBody>
            <a:bodyPr wrap="none" anchor="ctr"/>
            <a:lstStyle/>
            <a:p>
              <a:pPr algn="ctr"/>
              <a:r>
                <a:rPr lang="en-US" altLang="zh-TW">
                  <a:solidFill>
                    <a:srgbClr val="FFFFFF"/>
                  </a:solidFill>
                  <a:latin typeface="Times New Roman" pitchFamily="18" charset="0"/>
                </a:rPr>
                <a:t>1</a:t>
              </a:r>
            </a:p>
          </p:txBody>
        </p:sp>
      </p:grpSp>
      <p:sp>
        <p:nvSpPr>
          <p:cNvPr id="150655" name="Oval 127"/>
          <p:cNvSpPr>
            <a:spLocks noChangeArrowheads="1"/>
          </p:cNvSpPr>
          <p:nvPr/>
        </p:nvSpPr>
        <p:spPr bwMode="auto">
          <a:xfrm>
            <a:off x="4953000" y="5186363"/>
            <a:ext cx="533400" cy="533400"/>
          </a:xfrm>
          <a:prstGeom prst="ellipse">
            <a:avLst/>
          </a:prstGeom>
          <a:noFill/>
          <a:ln w="38100">
            <a:solidFill>
              <a:srgbClr val="3333CC"/>
            </a:solidFill>
            <a:round/>
            <a:headEnd/>
            <a:tailEnd/>
          </a:ln>
          <a:effectLst/>
        </p:spPr>
        <p:txBody>
          <a:bodyPr wrap="none" anchor="ctr"/>
          <a:lstStyle/>
          <a:p>
            <a:endParaRPr lang="en-US"/>
          </a:p>
        </p:txBody>
      </p:sp>
      <p:sp>
        <p:nvSpPr>
          <p:cNvPr id="150656" name="Oval 128"/>
          <p:cNvSpPr>
            <a:spLocks noChangeArrowheads="1"/>
          </p:cNvSpPr>
          <p:nvPr/>
        </p:nvSpPr>
        <p:spPr bwMode="auto">
          <a:xfrm>
            <a:off x="5867400" y="5186363"/>
            <a:ext cx="533400" cy="533400"/>
          </a:xfrm>
          <a:prstGeom prst="ellipse">
            <a:avLst/>
          </a:prstGeom>
          <a:noFill/>
          <a:ln w="38100">
            <a:solidFill>
              <a:srgbClr val="3333CC"/>
            </a:solidFill>
            <a:round/>
            <a:headEnd/>
            <a:tailEnd/>
          </a:ln>
          <a:effectLst/>
        </p:spPr>
        <p:txBody>
          <a:bodyPr wrap="none" anchor="ctr"/>
          <a:lstStyle/>
          <a:p>
            <a:endParaRPr lang="en-US"/>
          </a:p>
        </p:txBody>
      </p:sp>
      <p:sp>
        <p:nvSpPr>
          <p:cNvPr id="150657" name="Oval 129"/>
          <p:cNvSpPr>
            <a:spLocks noChangeArrowheads="1"/>
          </p:cNvSpPr>
          <p:nvPr/>
        </p:nvSpPr>
        <p:spPr bwMode="auto">
          <a:xfrm>
            <a:off x="6705600" y="5186363"/>
            <a:ext cx="533400" cy="533400"/>
          </a:xfrm>
          <a:prstGeom prst="ellipse">
            <a:avLst/>
          </a:prstGeom>
          <a:noFill/>
          <a:ln w="38100">
            <a:solidFill>
              <a:srgbClr val="3333CC"/>
            </a:solidFill>
            <a:round/>
            <a:headEnd/>
            <a:tailEnd/>
          </a:ln>
          <a:effectLst/>
        </p:spPr>
        <p:txBody>
          <a:bodyPr wrap="none" anchor="ctr"/>
          <a:lstStyle/>
          <a:p>
            <a:endParaRPr lang="en-US"/>
          </a:p>
        </p:txBody>
      </p:sp>
      <p:sp>
        <p:nvSpPr>
          <p:cNvPr id="150658" name="Oval 130"/>
          <p:cNvSpPr>
            <a:spLocks noChangeArrowheads="1"/>
          </p:cNvSpPr>
          <p:nvPr/>
        </p:nvSpPr>
        <p:spPr bwMode="auto">
          <a:xfrm>
            <a:off x="7467600" y="5186363"/>
            <a:ext cx="533400" cy="533400"/>
          </a:xfrm>
          <a:prstGeom prst="ellipse">
            <a:avLst/>
          </a:prstGeom>
          <a:noFill/>
          <a:ln w="38100">
            <a:solidFill>
              <a:srgbClr val="3333CC"/>
            </a:solidFill>
            <a:round/>
            <a:headEnd/>
            <a:tailEnd/>
          </a:ln>
          <a:effectLst/>
        </p:spPr>
        <p:txBody>
          <a:bodyPr wrap="none" anchor="ctr"/>
          <a:lstStyle/>
          <a:p>
            <a:endParaRPr lang="en-US"/>
          </a:p>
        </p:txBody>
      </p:sp>
      <p:sp>
        <p:nvSpPr>
          <p:cNvPr id="150659" name="AutoShape 131"/>
          <p:cNvSpPr>
            <a:spLocks/>
          </p:cNvSpPr>
          <p:nvPr/>
        </p:nvSpPr>
        <p:spPr bwMode="auto">
          <a:xfrm rot="5400000">
            <a:off x="6286500" y="4538663"/>
            <a:ext cx="228600" cy="3048000"/>
          </a:xfrm>
          <a:prstGeom prst="rightBrace">
            <a:avLst>
              <a:gd name="adj1" fmla="val 111111"/>
              <a:gd name="adj2" fmla="val 50000"/>
            </a:avLst>
          </a:prstGeom>
          <a:noFill/>
          <a:ln w="28575">
            <a:solidFill>
              <a:srgbClr val="3333CC"/>
            </a:solidFill>
            <a:round/>
            <a:headEnd/>
            <a:tailEnd/>
          </a:ln>
          <a:effectLst/>
        </p:spPr>
        <p:txBody>
          <a:bodyPr rot="10800000" vert="eaVert" wrap="none" anchor="ctr"/>
          <a:lstStyle/>
          <a:p>
            <a:pPr algn="ctr"/>
            <a:endParaRPr lang="en-US" altLang="zh-TW" sz="2400">
              <a:latin typeface="Comic Sans MS" pitchFamily="66" charset="0"/>
            </a:endParaRPr>
          </a:p>
          <a:p>
            <a:pPr algn="ctr"/>
            <a:endParaRPr lang="en-US" altLang="zh-TW" sz="2400">
              <a:latin typeface="Comic Sans MS" pitchFamily="66" charset="0"/>
            </a:endParaRPr>
          </a:p>
          <a:p>
            <a:pPr algn="ctr"/>
            <a:r>
              <a:rPr lang="en-US" altLang="zh-TW" sz="2400">
                <a:latin typeface="Comic Sans MS" pitchFamily="66" charset="0"/>
              </a:rPr>
              <a:t>Stable</a:t>
            </a:r>
          </a:p>
        </p:txBody>
      </p:sp>
      <p:sp>
        <p:nvSpPr>
          <p:cNvPr id="150660" name="Text Box 132"/>
          <p:cNvSpPr txBox="1">
            <a:spLocks noChangeArrowheads="1"/>
          </p:cNvSpPr>
          <p:nvPr/>
        </p:nvSpPr>
        <p:spPr bwMode="auto">
          <a:xfrm>
            <a:off x="8137525" y="3814763"/>
            <a:ext cx="703263" cy="466725"/>
          </a:xfrm>
          <a:prstGeom prst="rect">
            <a:avLst/>
          </a:prstGeom>
          <a:solidFill>
            <a:srgbClr val="FF3300"/>
          </a:solidFill>
          <a:ln w="9525">
            <a:solidFill>
              <a:schemeClr val="tx1"/>
            </a:solidFill>
            <a:miter lim="800000"/>
            <a:headEnd/>
            <a:tailEnd/>
          </a:ln>
          <a:effectLst>
            <a:outerShdw dist="107763" dir="2700000" algn="ctr" rotWithShape="0">
              <a:schemeClr val="bg2">
                <a:alpha val="50000"/>
              </a:schemeClr>
            </a:outerShdw>
          </a:effectLst>
        </p:spPr>
        <p:txBody>
          <a:bodyPr wrap="none">
            <a:spAutoFit/>
          </a:bodyPr>
          <a:lstStyle/>
          <a:p>
            <a:r>
              <a:rPr lang="en-US" altLang="zh-TW" sz="2400" i="1">
                <a:solidFill>
                  <a:srgbClr val="FFFFFF"/>
                </a:solidFill>
                <a:latin typeface="Times New Roman" pitchFamily="18" charset="0"/>
              </a:rPr>
              <a:t>E</a:t>
            </a:r>
            <a:r>
              <a:rPr lang="en-US" altLang="zh-TW" sz="2400">
                <a:solidFill>
                  <a:srgbClr val="FFFFFF"/>
                </a:solidFill>
                <a:latin typeface="Times New Roman" pitchFamily="18" charset="0"/>
              </a:rPr>
              <a:t>=4</a:t>
            </a:r>
          </a:p>
        </p:txBody>
      </p:sp>
      <p:sp>
        <p:nvSpPr>
          <p:cNvPr id="150661" name="Text Box 133"/>
          <p:cNvSpPr txBox="1">
            <a:spLocks noChangeArrowheads="1"/>
          </p:cNvSpPr>
          <p:nvPr/>
        </p:nvSpPr>
        <p:spPr bwMode="auto">
          <a:xfrm>
            <a:off x="8145463" y="4729163"/>
            <a:ext cx="703262" cy="466725"/>
          </a:xfrm>
          <a:prstGeom prst="rect">
            <a:avLst/>
          </a:prstGeom>
          <a:solidFill>
            <a:srgbClr val="FF3300"/>
          </a:solidFill>
          <a:ln w="9525">
            <a:solidFill>
              <a:schemeClr val="tx1"/>
            </a:solidFill>
            <a:miter lim="800000"/>
            <a:headEnd/>
            <a:tailEnd/>
          </a:ln>
          <a:effectLst>
            <a:outerShdw dist="107763" dir="2700000" algn="ctr" rotWithShape="0">
              <a:schemeClr val="bg2">
                <a:alpha val="50000"/>
              </a:schemeClr>
            </a:outerShdw>
          </a:effectLst>
        </p:spPr>
        <p:txBody>
          <a:bodyPr wrap="none">
            <a:spAutoFit/>
          </a:bodyPr>
          <a:lstStyle/>
          <a:p>
            <a:r>
              <a:rPr lang="en-US" altLang="zh-TW" sz="2400" i="1">
                <a:solidFill>
                  <a:srgbClr val="FFFFFF"/>
                </a:solidFill>
                <a:latin typeface="Times New Roman" pitchFamily="18" charset="0"/>
              </a:rPr>
              <a:t>E</a:t>
            </a:r>
            <a:r>
              <a:rPr lang="en-US" altLang="zh-TW" sz="2400">
                <a:solidFill>
                  <a:srgbClr val="FFFFFF"/>
                </a:solidFill>
                <a:latin typeface="Times New Roman" pitchFamily="18" charset="0"/>
              </a:rPr>
              <a:t>=0</a:t>
            </a:r>
          </a:p>
        </p:txBody>
      </p:sp>
      <p:sp>
        <p:nvSpPr>
          <p:cNvPr id="150662" name="Text Box 134"/>
          <p:cNvSpPr txBox="1">
            <a:spLocks noChangeArrowheads="1"/>
          </p:cNvSpPr>
          <p:nvPr/>
        </p:nvSpPr>
        <p:spPr bwMode="auto">
          <a:xfrm>
            <a:off x="8145463" y="5713413"/>
            <a:ext cx="869950" cy="466725"/>
          </a:xfrm>
          <a:prstGeom prst="rect">
            <a:avLst/>
          </a:prstGeom>
          <a:solidFill>
            <a:srgbClr val="FF3300"/>
          </a:solidFill>
          <a:ln w="9525">
            <a:solidFill>
              <a:schemeClr val="tx1"/>
            </a:solidFill>
            <a:miter lim="800000"/>
            <a:headEnd/>
            <a:tailEnd/>
          </a:ln>
          <a:effectLst>
            <a:outerShdw dist="107763" dir="2700000" algn="ctr" rotWithShape="0">
              <a:schemeClr val="bg2">
                <a:alpha val="50000"/>
              </a:schemeClr>
            </a:outerShdw>
          </a:effectLst>
        </p:spPr>
        <p:txBody>
          <a:bodyPr wrap="none">
            <a:spAutoFit/>
          </a:bodyPr>
          <a:lstStyle/>
          <a:p>
            <a:r>
              <a:rPr lang="en-US" altLang="zh-TW" sz="2400" i="1">
                <a:solidFill>
                  <a:srgbClr val="FFFFFF"/>
                </a:solidFill>
                <a:latin typeface="Times New Roman" pitchFamily="18" charset="0"/>
              </a:rPr>
              <a:t>E</a:t>
            </a:r>
            <a:r>
              <a:rPr lang="en-US" altLang="zh-TW" sz="2400">
                <a:solidFill>
                  <a:srgbClr val="FFFFFF"/>
                </a:solidFill>
                <a:latin typeface="Times New Roman" pitchFamily="18" charset="0"/>
              </a:rPr>
              <a:t>=</a:t>
            </a:r>
            <a:r>
              <a:rPr lang="en-US" altLang="zh-TW" sz="2400">
                <a:solidFill>
                  <a:srgbClr val="FFFFFF"/>
                </a:solidFill>
                <a:latin typeface="Times New Roman" pitchFamily="18" charset="0"/>
                <a:sym typeface="Symbol" pitchFamily="18" charset="2"/>
              </a:rPr>
              <a:t></a:t>
            </a:r>
            <a:r>
              <a:rPr lang="en-US" altLang="zh-TW" sz="2400">
                <a:solidFill>
                  <a:srgbClr val="FFFFFF"/>
                </a:solidFill>
                <a:latin typeface="Times New Roman" pitchFamily="18" charset="0"/>
              </a:rPr>
              <a:t>4</a:t>
            </a:r>
          </a:p>
        </p:txBody>
      </p:sp>
      <p:graphicFrame>
        <p:nvGraphicFramePr>
          <p:cNvPr id="278532" name="Object 4"/>
          <p:cNvGraphicFramePr>
            <a:graphicFrameLocks noChangeAspect="1"/>
          </p:cNvGraphicFramePr>
          <p:nvPr/>
        </p:nvGraphicFramePr>
        <p:xfrm>
          <a:off x="5905500" y="228600"/>
          <a:ext cx="3238500" cy="1901825"/>
        </p:xfrm>
        <a:graphic>
          <a:graphicData uri="http://schemas.openxmlformats.org/presentationml/2006/ole">
            <mc:AlternateContent xmlns:mc="http://schemas.openxmlformats.org/markup-compatibility/2006">
              <mc:Choice xmlns:v="urn:schemas-microsoft-com:vml" Requires="v">
                <p:oleObj spid="_x0000_s1380365" name="Equation" r:id="rId7" imgW="1562040" imgH="914400" progId="Equation.DSMT4">
                  <p:embed/>
                </p:oleObj>
              </mc:Choice>
              <mc:Fallback>
                <p:oleObj name="Equation" r:id="rId7" imgW="1562040" imgH="9144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5500" y="228600"/>
                        <a:ext cx="3238500" cy="19018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61" name="TextBox 60"/>
          <p:cNvSpPr txBox="1"/>
          <p:nvPr/>
        </p:nvSpPr>
        <p:spPr>
          <a:xfrm>
            <a:off x="4038600" y="3886200"/>
            <a:ext cx="1828800" cy="523220"/>
          </a:xfrm>
          <a:prstGeom prst="rect">
            <a:avLst/>
          </a:prstGeom>
          <a:noFill/>
        </p:spPr>
        <p:txBody>
          <a:bodyPr wrap="square" rtlCol="0">
            <a:spAutoFit/>
          </a:bodyPr>
          <a:lstStyle/>
          <a:p>
            <a:r>
              <a:rPr lang="en-US" sz="1400" dirty="0"/>
              <a:t>Unit 1 has changed from stable state</a:t>
            </a:r>
          </a:p>
        </p:txBody>
      </p:sp>
      <p:sp>
        <p:nvSpPr>
          <p:cNvPr id="62" name="TextBox 61"/>
          <p:cNvSpPr txBox="1"/>
          <p:nvPr/>
        </p:nvSpPr>
        <p:spPr>
          <a:xfrm>
            <a:off x="6248400" y="3886200"/>
            <a:ext cx="1828800" cy="523220"/>
          </a:xfrm>
          <a:prstGeom prst="rect">
            <a:avLst/>
          </a:prstGeom>
          <a:noFill/>
        </p:spPr>
        <p:txBody>
          <a:bodyPr wrap="square" rtlCol="0">
            <a:spAutoFit/>
          </a:bodyPr>
          <a:lstStyle/>
          <a:p>
            <a:r>
              <a:rPr lang="en-US" sz="1400" dirty="0"/>
              <a:t>Unit  4 has changed from stable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88" fill="hold" grpId="0" nodeType="clickEffect">
                                  <p:stCondLst>
                                    <p:cond delay="0"/>
                                  </p:stCondLst>
                                  <p:childTnLst>
                                    <p:set>
                                      <p:cBhvr>
                                        <p:cTn id="11" dur="1" fill="hold">
                                          <p:stCondLst>
                                            <p:cond delay="0"/>
                                          </p:stCondLst>
                                        </p:cTn>
                                        <p:tgtEl>
                                          <p:spTgt spid="150626"/>
                                        </p:tgtEl>
                                        <p:attrNameLst>
                                          <p:attrName>style.visibility</p:attrName>
                                        </p:attrNameLst>
                                      </p:cBhvr>
                                      <p:to>
                                        <p:strVal val="visible"/>
                                      </p:to>
                                    </p:set>
                                    <p:anim calcmode="lin" valueType="num">
                                      <p:cBhvr>
                                        <p:cTn id="12" dur="500" fill="hold"/>
                                        <p:tgtEl>
                                          <p:spTgt spid="150626"/>
                                        </p:tgtEl>
                                        <p:attrNameLst>
                                          <p:attrName>ppt_w</p:attrName>
                                        </p:attrNameLst>
                                      </p:cBhvr>
                                      <p:tavLst>
                                        <p:tav tm="0">
                                          <p:val>
                                            <p:strVal val="4/3*#ppt_w"/>
                                          </p:val>
                                        </p:tav>
                                        <p:tav tm="100000">
                                          <p:val>
                                            <p:strVal val="#ppt_w"/>
                                          </p:val>
                                        </p:tav>
                                      </p:tavLst>
                                    </p:anim>
                                    <p:anim calcmode="lin" valueType="num">
                                      <p:cBhvr>
                                        <p:cTn id="13" dur="500" fill="hold"/>
                                        <p:tgtEl>
                                          <p:spTgt spid="150626"/>
                                        </p:tgtEl>
                                        <p:attrNameLst>
                                          <p:attrName>ppt_h</p:attrName>
                                        </p:attrNameLst>
                                      </p:cBhvr>
                                      <p:tavLst>
                                        <p:tav tm="0">
                                          <p:val>
                                            <p:strVal val="4/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150645"/>
                                        </p:tgtEl>
                                        <p:attrNameLst>
                                          <p:attrName>style.visibility</p:attrName>
                                        </p:attrNameLst>
                                      </p:cBhvr>
                                      <p:to>
                                        <p:strVal val="visible"/>
                                      </p:to>
                                    </p:set>
                                    <p:anim calcmode="lin" valueType="num">
                                      <p:cBhvr>
                                        <p:cTn id="23" dur="500" fill="hold"/>
                                        <p:tgtEl>
                                          <p:spTgt spid="150645"/>
                                        </p:tgtEl>
                                        <p:attrNameLst>
                                          <p:attrName>ppt_w</p:attrName>
                                        </p:attrNameLst>
                                      </p:cBhvr>
                                      <p:tavLst>
                                        <p:tav tm="0">
                                          <p:val>
                                            <p:strVal val="4/3*#ppt_w"/>
                                          </p:val>
                                        </p:tav>
                                        <p:tav tm="100000">
                                          <p:val>
                                            <p:strVal val="#ppt_w"/>
                                          </p:val>
                                        </p:tav>
                                      </p:tavLst>
                                    </p:anim>
                                    <p:anim calcmode="lin" valueType="num">
                                      <p:cBhvr>
                                        <p:cTn id="24" dur="500" fill="hold"/>
                                        <p:tgtEl>
                                          <p:spTgt spid="150645"/>
                                        </p:tgtEl>
                                        <p:attrNameLst>
                                          <p:attrName>ppt_h</p:attrName>
                                        </p:attrNameLst>
                                      </p:cBhvr>
                                      <p:tavLst>
                                        <p:tav tm="0">
                                          <p:val>
                                            <p:strVal val="4/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288" fill="hold" grpId="0" nodeType="clickEffect">
                                  <p:stCondLst>
                                    <p:cond delay="0"/>
                                  </p:stCondLst>
                                  <p:childTnLst>
                                    <p:set>
                                      <p:cBhvr>
                                        <p:cTn id="33" dur="1" fill="hold">
                                          <p:stCondLst>
                                            <p:cond delay="0"/>
                                          </p:stCondLst>
                                        </p:cTn>
                                        <p:tgtEl>
                                          <p:spTgt spid="150655"/>
                                        </p:tgtEl>
                                        <p:attrNameLst>
                                          <p:attrName>style.visibility</p:attrName>
                                        </p:attrNameLst>
                                      </p:cBhvr>
                                      <p:to>
                                        <p:strVal val="visible"/>
                                      </p:to>
                                    </p:set>
                                    <p:anim calcmode="lin" valueType="num">
                                      <p:cBhvr>
                                        <p:cTn id="34" dur="500" fill="hold"/>
                                        <p:tgtEl>
                                          <p:spTgt spid="150655"/>
                                        </p:tgtEl>
                                        <p:attrNameLst>
                                          <p:attrName>ppt_w</p:attrName>
                                        </p:attrNameLst>
                                      </p:cBhvr>
                                      <p:tavLst>
                                        <p:tav tm="0">
                                          <p:val>
                                            <p:strVal val="4/3*#ppt_w"/>
                                          </p:val>
                                        </p:tav>
                                        <p:tav tm="100000">
                                          <p:val>
                                            <p:strVal val="#ppt_w"/>
                                          </p:val>
                                        </p:tav>
                                      </p:tavLst>
                                    </p:anim>
                                    <p:anim calcmode="lin" valueType="num">
                                      <p:cBhvr>
                                        <p:cTn id="35" dur="500" fill="hold"/>
                                        <p:tgtEl>
                                          <p:spTgt spid="150655"/>
                                        </p:tgtEl>
                                        <p:attrNameLst>
                                          <p:attrName>ppt_h</p:attrName>
                                        </p:attrNameLst>
                                      </p:cBhvr>
                                      <p:tavLst>
                                        <p:tav tm="0">
                                          <p:val>
                                            <p:strVal val="4/3*#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288" fill="hold" grpId="0" nodeType="clickEffect">
                                  <p:stCondLst>
                                    <p:cond delay="0"/>
                                  </p:stCondLst>
                                  <p:childTnLst>
                                    <p:set>
                                      <p:cBhvr>
                                        <p:cTn id="39" dur="1" fill="hold">
                                          <p:stCondLst>
                                            <p:cond delay="0"/>
                                          </p:stCondLst>
                                        </p:cTn>
                                        <p:tgtEl>
                                          <p:spTgt spid="150656"/>
                                        </p:tgtEl>
                                        <p:attrNameLst>
                                          <p:attrName>style.visibility</p:attrName>
                                        </p:attrNameLst>
                                      </p:cBhvr>
                                      <p:to>
                                        <p:strVal val="visible"/>
                                      </p:to>
                                    </p:set>
                                    <p:anim calcmode="lin" valueType="num">
                                      <p:cBhvr>
                                        <p:cTn id="40" dur="500" fill="hold"/>
                                        <p:tgtEl>
                                          <p:spTgt spid="150656"/>
                                        </p:tgtEl>
                                        <p:attrNameLst>
                                          <p:attrName>ppt_w</p:attrName>
                                        </p:attrNameLst>
                                      </p:cBhvr>
                                      <p:tavLst>
                                        <p:tav tm="0">
                                          <p:val>
                                            <p:strVal val="4/3*#ppt_w"/>
                                          </p:val>
                                        </p:tav>
                                        <p:tav tm="100000">
                                          <p:val>
                                            <p:strVal val="#ppt_w"/>
                                          </p:val>
                                        </p:tav>
                                      </p:tavLst>
                                    </p:anim>
                                    <p:anim calcmode="lin" valueType="num">
                                      <p:cBhvr>
                                        <p:cTn id="41" dur="500" fill="hold"/>
                                        <p:tgtEl>
                                          <p:spTgt spid="150656"/>
                                        </p:tgtEl>
                                        <p:attrNameLst>
                                          <p:attrName>ppt_h</p:attrName>
                                        </p:attrNameLst>
                                      </p:cBhvr>
                                      <p:tavLst>
                                        <p:tav tm="0">
                                          <p:val>
                                            <p:strVal val="4/3*#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3" presetClass="entr" presetSubtype="288" fill="hold" grpId="0" nodeType="clickEffect">
                                  <p:stCondLst>
                                    <p:cond delay="0"/>
                                  </p:stCondLst>
                                  <p:childTnLst>
                                    <p:set>
                                      <p:cBhvr>
                                        <p:cTn id="45" dur="1" fill="hold">
                                          <p:stCondLst>
                                            <p:cond delay="0"/>
                                          </p:stCondLst>
                                        </p:cTn>
                                        <p:tgtEl>
                                          <p:spTgt spid="150657"/>
                                        </p:tgtEl>
                                        <p:attrNameLst>
                                          <p:attrName>style.visibility</p:attrName>
                                        </p:attrNameLst>
                                      </p:cBhvr>
                                      <p:to>
                                        <p:strVal val="visible"/>
                                      </p:to>
                                    </p:set>
                                    <p:anim calcmode="lin" valueType="num">
                                      <p:cBhvr>
                                        <p:cTn id="46" dur="500" fill="hold"/>
                                        <p:tgtEl>
                                          <p:spTgt spid="150657"/>
                                        </p:tgtEl>
                                        <p:attrNameLst>
                                          <p:attrName>ppt_w</p:attrName>
                                        </p:attrNameLst>
                                      </p:cBhvr>
                                      <p:tavLst>
                                        <p:tav tm="0">
                                          <p:val>
                                            <p:strVal val="4/3*#ppt_w"/>
                                          </p:val>
                                        </p:tav>
                                        <p:tav tm="100000">
                                          <p:val>
                                            <p:strVal val="#ppt_w"/>
                                          </p:val>
                                        </p:tav>
                                      </p:tavLst>
                                    </p:anim>
                                    <p:anim calcmode="lin" valueType="num">
                                      <p:cBhvr>
                                        <p:cTn id="47" dur="500" fill="hold"/>
                                        <p:tgtEl>
                                          <p:spTgt spid="150657"/>
                                        </p:tgtEl>
                                        <p:attrNameLst>
                                          <p:attrName>ppt_h</p:attrName>
                                        </p:attrNameLst>
                                      </p:cBhvr>
                                      <p:tavLst>
                                        <p:tav tm="0">
                                          <p:val>
                                            <p:strVal val="4/3*#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3" presetClass="entr" presetSubtype="288" fill="hold" grpId="0" nodeType="clickEffect">
                                  <p:stCondLst>
                                    <p:cond delay="0"/>
                                  </p:stCondLst>
                                  <p:childTnLst>
                                    <p:set>
                                      <p:cBhvr>
                                        <p:cTn id="51" dur="1" fill="hold">
                                          <p:stCondLst>
                                            <p:cond delay="0"/>
                                          </p:stCondLst>
                                        </p:cTn>
                                        <p:tgtEl>
                                          <p:spTgt spid="150658"/>
                                        </p:tgtEl>
                                        <p:attrNameLst>
                                          <p:attrName>style.visibility</p:attrName>
                                        </p:attrNameLst>
                                      </p:cBhvr>
                                      <p:to>
                                        <p:strVal val="visible"/>
                                      </p:to>
                                    </p:set>
                                    <p:anim calcmode="lin" valueType="num">
                                      <p:cBhvr>
                                        <p:cTn id="52" dur="500" fill="hold"/>
                                        <p:tgtEl>
                                          <p:spTgt spid="150658"/>
                                        </p:tgtEl>
                                        <p:attrNameLst>
                                          <p:attrName>ppt_w</p:attrName>
                                        </p:attrNameLst>
                                      </p:cBhvr>
                                      <p:tavLst>
                                        <p:tav tm="0">
                                          <p:val>
                                            <p:strVal val="4/3*#ppt_w"/>
                                          </p:val>
                                        </p:tav>
                                        <p:tav tm="100000">
                                          <p:val>
                                            <p:strVal val="#ppt_w"/>
                                          </p:val>
                                        </p:tav>
                                      </p:tavLst>
                                    </p:anim>
                                    <p:anim calcmode="lin" valueType="num">
                                      <p:cBhvr>
                                        <p:cTn id="53" dur="500" fill="hold"/>
                                        <p:tgtEl>
                                          <p:spTgt spid="150658"/>
                                        </p:tgtEl>
                                        <p:attrNameLst>
                                          <p:attrName>ppt_h</p:attrName>
                                        </p:attrNameLst>
                                      </p:cBhvr>
                                      <p:tavLst>
                                        <p:tav tm="0">
                                          <p:val>
                                            <p:strVal val="4/3*#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50659"/>
                                        </p:tgtEl>
                                        <p:attrNameLst>
                                          <p:attrName>style.visibility</p:attrName>
                                        </p:attrNameLst>
                                      </p:cBhvr>
                                      <p:to>
                                        <p:strVal val="visible"/>
                                      </p:to>
                                    </p:set>
                                    <p:animEffect transition="in" filter="wipe(up)">
                                      <p:cBhvr>
                                        <p:cTn id="58" dur="500"/>
                                        <p:tgtEl>
                                          <p:spTgt spid="15065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50660"/>
                                        </p:tgtEl>
                                        <p:attrNameLst>
                                          <p:attrName>style.visibility</p:attrName>
                                        </p:attrNameLst>
                                      </p:cBhvr>
                                      <p:to>
                                        <p:strVal val="visible"/>
                                      </p:to>
                                    </p:set>
                                    <p:animEffect transition="in" filter="dissolve">
                                      <p:cBhvr>
                                        <p:cTn id="63" dur="500"/>
                                        <p:tgtEl>
                                          <p:spTgt spid="150660"/>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50661"/>
                                        </p:tgtEl>
                                        <p:attrNameLst>
                                          <p:attrName>style.visibility</p:attrName>
                                        </p:attrNameLst>
                                      </p:cBhvr>
                                      <p:to>
                                        <p:strVal val="visible"/>
                                      </p:to>
                                    </p:set>
                                    <p:animEffect transition="in" filter="dissolve">
                                      <p:cBhvr>
                                        <p:cTn id="68" dur="500"/>
                                        <p:tgtEl>
                                          <p:spTgt spid="150661"/>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50662"/>
                                        </p:tgtEl>
                                        <p:attrNameLst>
                                          <p:attrName>style.visibility</p:attrName>
                                        </p:attrNameLst>
                                      </p:cBhvr>
                                      <p:to>
                                        <p:strVal val="visible"/>
                                      </p:to>
                                    </p:set>
                                    <p:animEffect transition="in" filter="dissolve">
                                      <p:cBhvr>
                                        <p:cTn id="73" dur="500"/>
                                        <p:tgtEl>
                                          <p:spTgt spid="15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26" grpId="0" animBg="1"/>
      <p:bldP spid="150645" grpId="0" animBg="1"/>
      <p:bldP spid="150655" grpId="0" animBg="1"/>
      <p:bldP spid="150656" grpId="0" animBg="1"/>
      <p:bldP spid="150657" grpId="0" animBg="1"/>
      <p:bldP spid="150658" grpId="0" animBg="1"/>
      <p:bldP spid="150659" grpId="0" animBg="1" autoUpdateAnimBg="0"/>
      <p:bldP spid="150660" grpId="0" animBg="1" autoUpdateAnimBg="0"/>
      <p:bldP spid="150661" grpId="0" animBg="1" autoUpdateAnimBg="0"/>
      <p:bldP spid="150662"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ENERGY FOR BAM</a:t>
            </a:r>
          </a:p>
          <a:p>
            <a:r>
              <a:rPr lang="en-US" dirty="0"/>
              <a:t>-0.5  [X W Y</a:t>
            </a:r>
            <a:r>
              <a:rPr lang="en-US" baseline="30000" dirty="0"/>
              <a:t>T</a:t>
            </a:r>
            <a:r>
              <a:rPr lang="en-US" dirty="0"/>
              <a:t> + Y W</a:t>
            </a:r>
            <a:r>
              <a:rPr lang="en-US" baseline="30000" dirty="0"/>
              <a:t>T</a:t>
            </a:r>
            <a:r>
              <a:rPr lang="en-US" dirty="0"/>
              <a:t> X</a:t>
            </a:r>
            <a:r>
              <a:rPr lang="en-US" baseline="30000" dirty="0"/>
              <a:t>T</a:t>
            </a:r>
            <a:r>
              <a:rPr lang="en-US" dirty="0"/>
              <a:t> ]</a:t>
            </a:r>
            <a:r>
              <a:rPr lang="en-US" baseline="30000" dirty="0"/>
              <a:t>    </a:t>
            </a:r>
            <a:r>
              <a:rPr lang="en-US" baseline="-25000" dirty="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441680"/>
            <a:ext cx="9144000" cy="3416320"/>
          </a:xfrm>
          <a:prstGeom prst="rect">
            <a:avLst/>
          </a:prstGeom>
        </p:spPr>
        <p:txBody>
          <a:bodyPr wrap="square">
            <a:spAutoFit/>
          </a:bodyPr>
          <a:lstStyle/>
          <a:p>
            <a:r>
              <a:rPr lang="en-US" sz="3600" dirty="0"/>
              <a:t>Dr. Hopfield described a </a:t>
            </a:r>
            <a:r>
              <a:rPr lang="en-US" sz="3600" dirty="0">
                <a:solidFill>
                  <a:srgbClr val="FF0000"/>
                </a:solidFill>
              </a:rPr>
              <a:t>feedback network </a:t>
            </a:r>
            <a:r>
              <a:rPr lang="en-US" sz="3600" dirty="0"/>
              <a:t>of highly interconnected neurons that could </a:t>
            </a:r>
            <a:r>
              <a:rPr lang="en-US" sz="3600" dirty="0">
                <a:solidFill>
                  <a:srgbClr val="FF0000"/>
                </a:solidFill>
              </a:rPr>
              <a:t>reconstruct memories from clues</a:t>
            </a:r>
            <a:r>
              <a:rPr lang="en-US" sz="3600" dirty="0"/>
              <a:t> </a:t>
            </a:r>
          </a:p>
          <a:p>
            <a:endParaRPr lang="en-US" sz="3600" dirty="0"/>
          </a:p>
          <a:p>
            <a:r>
              <a:rPr lang="en-US" sz="3600" dirty="0"/>
              <a:t>and showed how </a:t>
            </a:r>
            <a:r>
              <a:rPr lang="en-US" sz="3600" i="1" dirty="0"/>
              <a:t>stable states of network activity could represent memories</a:t>
            </a:r>
          </a:p>
        </p:txBody>
      </p:sp>
      <p:pic>
        <p:nvPicPr>
          <p:cNvPr id="2197506" name="Picture 2" descr="http://www.princeton.edu/deptafe_internal/cimg!0/jv8b5l8hf9eynplopqjzzeepmhiv5ka"/>
          <p:cNvPicPr>
            <a:picLocks noChangeAspect="1" noChangeArrowheads="1"/>
          </p:cNvPicPr>
          <p:nvPr/>
        </p:nvPicPr>
        <p:blipFill>
          <a:blip r:embed="rId2" cstate="print"/>
          <a:srcRect/>
          <a:stretch>
            <a:fillRect/>
          </a:stretch>
        </p:blipFill>
        <p:spPr bwMode="auto">
          <a:xfrm>
            <a:off x="304800" y="0"/>
            <a:ext cx="3281340" cy="34290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057400"/>
            <a:ext cx="3505200" cy="369332"/>
          </a:xfrm>
          <a:prstGeom prst="rect">
            <a:avLst/>
          </a:prstGeom>
          <a:noFill/>
        </p:spPr>
        <p:txBody>
          <a:bodyPr wrap="square" rtlCol="0">
            <a:spAutoFit/>
          </a:bodyPr>
          <a:lstStyle/>
          <a:p>
            <a:r>
              <a:rPr lang="en-US" dirty="0"/>
              <a:t>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201972"/>
          </a:xfrm>
          <a:prstGeom prst="rect">
            <a:avLst/>
          </a:prstGeom>
        </p:spPr>
        <p:txBody>
          <a:bodyPr wrap="square">
            <a:spAutoFit/>
          </a:bodyPr>
          <a:lstStyle/>
          <a:p>
            <a:r>
              <a:rPr lang="en-US" sz="4000" b="1" dirty="0">
                <a:solidFill>
                  <a:srgbClr val="FF0000"/>
                </a:solidFill>
              </a:rPr>
              <a:t>Hopfield Network is </a:t>
            </a:r>
            <a:r>
              <a:rPr lang="en-US" sz="2800" b="1" i="1" dirty="0"/>
              <a:t>not primarily associated with classification. </a:t>
            </a:r>
          </a:p>
          <a:p>
            <a:endParaRPr lang="en-US" sz="2800" b="1" dirty="0"/>
          </a:p>
          <a:p>
            <a:r>
              <a:rPr lang="en-US" sz="2800" b="1" dirty="0"/>
              <a:t>This is the class of </a:t>
            </a:r>
            <a:r>
              <a:rPr lang="en-US" sz="4000" b="1" dirty="0">
                <a:solidFill>
                  <a:srgbClr val="FF0000"/>
                </a:solidFill>
              </a:rPr>
              <a:t>recurrent neural networks</a:t>
            </a:r>
            <a:r>
              <a:rPr lang="en-US" sz="4000" b="1" dirty="0"/>
              <a:t>, i.e. with feedback connections</a:t>
            </a:r>
            <a:endParaRPr lang="en-US" sz="2800" b="1" dirty="0"/>
          </a:p>
          <a:p>
            <a:endParaRPr lang="en-US" sz="2800" b="1" dirty="0"/>
          </a:p>
          <a:p>
            <a:r>
              <a:rPr lang="en-US" sz="2800" b="1" dirty="0"/>
              <a:t>Rather than sending the pattern through the network from the input units to the output units, the </a:t>
            </a:r>
            <a:r>
              <a:rPr lang="en-US" sz="2800" b="1" dirty="0">
                <a:solidFill>
                  <a:srgbClr val="FF0000"/>
                </a:solidFill>
              </a:rPr>
              <a:t>signals cycle around in the network until the activity stabilizes. </a:t>
            </a:r>
          </a:p>
          <a:p>
            <a:endParaRPr lang="en-US" sz="2800" b="1" dirty="0"/>
          </a:p>
          <a:p>
            <a:endParaRPr lang="en-US" sz="2800" b="1" dirty="0"/>
          </a:p>
          <a:p>
            <a:r>
              <a:rPr lang="en-US" sz="2800" b="1" dirty="0"/>
              <a:t>An important concept for Hopfield networks is the </a:t>
            </a:r>
            <a:r>
              <a:rPr lang="en-US" sz="3600" b="1" dirty="0">
                <a:solidFill>
                  <a:srgbClr val="FF0000"/>
                </a:solidFill>
              </a:rPr>
              <a:t>energy function, a scalar function</a:t>
            </a:r>
            <a:r>
              <a:rPr lang="en-US" sz="2800" b="1" dirty="0">
                <a:solidFill>
                  <a:srgbClr val="FF0000"/>
                </a:solidFill>
              </a:rPr>
              <a:t> </a:t>
            </a:r>
            <a:r>
              <a:rPr lang="en-US" sz="2800" b="1" dirty="0"/>
              <a:t>from the activity state of the network. </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 calcmode="lin" valueType="num">
                                      <p:cBhvr additive="base">
                                        <p:cTn id="2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7906" name="Picture 2"/>
          <p:cNvPicPr>
            <a:picLocks noChangeAspect="1" noChangeArrowheads="1"/>
          </p:cNvPicPr>
          <p:nvPr/>
        </p:nvPicPr>
        <p:blipFill>
          <a:blip r:embed="rId2" cstate="print"/>
          <a:srcRect/>
          <a:stretch>
            <a:fillRect/>
          </a:stretch>
        </p:blipFill>
        <p:spPr bwMode="auto">
          <a:xfrm>
            <a:off x="0" y="-11170"/>
            <a:ext cx="9129156" cy="686916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8768</TotalTime>
  <Words>1990</Words>
  <Application>Microsoft Office PowerPoint</Application>
  <PresentationFormat>On-screen Show (4:3)</PresentationFormat>
  <Paragraphs>302</Paragraphs>
  <Slides>70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80" baseType="lpstr">
      <vt:lpstr>新細明體</vt:lpstr>
      <vt:lpstr>Arial</vt:lpstr>
      <vt:lpstr>Calibri</vt:lpstr>
      <vt:lpstr>Comic Sans MS</vt:lpstr>
      <vt:lpstr>Symbol</vt:lpstr>
      <vt:lpstr>Times New Roman</vt:lpstr>
      <vt:lpstr>Wingdings</vt:lpstr>
      <vt:lpstr>Office Theme</vt:lpstr>
      <vt:lpstr>Equation</vt:lpstr>
      <vt:lpstr>方程式</vt:lpstr>
      <vt:lpstr>PowerPoint Presentation</vt:lpstr>
      <vt:lpstr>PowerPoint Presentation</vt:lpstr>
      <vt:lpstr>Hopfield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Associative memory</vt:lpstr>
      <vt:lpstr>The Hopfield Network</vt:lpstr>
      <vt:lpstr>The Hopfield Network</vt:lpstr>
      <vt:lpstr>The Hopfield Network</vt:lpstr>
      <vt:lpstr>The Hopfield Network</vt:lpstr>
      <vt:lpstr>The Hopfield Network</vt:lpstr>
      <vt:lpstr>Discrete Hopfield 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Hopfield Network</vt:lpstr>
      <vt:lpstr>Hopfield Network</vt:lpstr>
      <vt:lpstr>Hopfield Network</vt:lpstr>
      <vt:lpstr>Capacity Analysis of DHM</vt:lpstr>
      <vt:lpstr>PowerPoint Presentation</vt:lpstr>
      <vt:lpstr>Hopfield Networks</vt:lpstr>
      <vt:lpstr>PowerPoint Presentation</vt:lpstr>
      <vt:lpstr>Example:ENERGY Method 1 of calculating Weights</vt:lpstr>
      <vt:lpstr>Method 2 of calculating Weights </vt:lpstr>
      <vt:lpstr>Example:ENERGY CALCULATION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Prof. Surekha Bhanot</dc:creator>
  <cp:lastModifiedBy>Suvigya Vijay</cp:lastModifiedBy>
  <cp:revision>526</cp:revision>
  <dcterms:created xsi:type="dcterms:W3CDTF">2006-08-16T00:00:00Z</dcterms:created>
  <dcterms:modified xsi:type="dcterms:W3CDTF">2018-10-06T10:30:54Z</dcterms:modified>
</cp:coreProperties>
</file>