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7" r:id="rId2"/>
    <p:sldId id="472" r:id="rId3"/>
    <p:sldId id="482" r:id="rId4"/>
    <p:sldId id="483" r:id="rId5"/>
    <p:sldId id="465" r:id="rId6"/>
    <p:sldId id="463" r:id="rId7"/>
    <p:sldId id="469" r:id="rId8"/>
    <p:sldId id="466" r:id="rId9"/>
    <p:sldId id="467" r:id="rId10"/>
    <p:sldId id="468" r:id="rId11"/>
    <p:sldId id="438" r:id="rId12"/>
    <p:sldId id="439" r:id="rId13"/>
    <p:sldId id="495" r:id="rId14"/>
    <p:sldId id="443" r:id="rId15"/>
    <p:sldId id="496" r:id="rId16"/>
    <p:sldId id="445" r:id="rId17"/>
    <p:sldId id="446" r:id="rId18"/>
    <p:sldId id="447" r:id="rId19"/>
    <p:sldId id="499" r:id="rId20"/>
    <p:sldId id="542" r:id="rId21"/>
    <p:sldId id="539" r:id="rId22"/>
    <p:sldId id="538" r:id="rId23"/>
    <p:sldId id="561" r:id="rId24"/>
    <p:sldId id="540" r:id="rId25"/>
    <p:sldId id="541" r:id="rId26"/>
    <p:sldId id="554" r:id="rId27"/>
    <p:sldId id="555" r:id="rId28"/>
    <p:sldId id="556" r:id="rId29"/>
    <p:sldId id="557" r:id="rId30"/>
    <p:sldId id="547" r:id="rId31"/>
    <p:sldId id="549" r:id="rId32"/>
    <p:sldId id="550" r:id="rId33"/>
    <p:sldId id="551" r:id="rId34"/>
    <p:sldId id="553" r:id="rId35"/>
    <p:sldId id="562" r:id="rId36"/>
    <p:sldId id="475" r:id="rId37"/>
    <p:sldId id="500" r:id="rId38"/>
    <p:sldId id="501" r:id="rId39"/>
    <p:sldId id="503" r:id="rId40"/>
    <p:sldId id="502" r:id="rId41"/>
    <p:sldId id="508" r:id="rId42"/>
    <p:sldId id="430" r:id="rId43"/>
    <p:sldId id="429" r:id="rId44"/>
    <p:sldId id="497" r:id="rId45"/>
    <p:sldId id="498" r:id="rId46"/>
    <p:sldId id="487" r:id="rId47"/>
    <p:sldId id="488" r:id="rId48"/>
    <p:sldId id="489" r:id="rId49"/>
    <p:sldId id="490" r:id="rId50"/>
    <p:sldId id="491" r:id="rId51"/>
    <p:sldId id="492" r:id="rId52"/>
    <p:sldId id="493" r:id="rId53"/>
    <p:sldId id="516" r:id="rId54"/>
    <p:sldId id="517" r:id="rId55"/>
    <p:sldId id="518" r:id="rId56"/>
    <p:sldId id="519" r:id="rId57"/>
    <p:sldId id="520" r:id="rId58"/>
    <p:sldId id="509" r:id="rId59"/>
    <p:sldId id="515" r:id="rId60"/>
    <p:sldId id="521" r:id="rId61"/>
    <p:sldId id="522" r:id="rId62"/>
    <p:sldId id="523" r:id="rId63"/>
    <p:sldId id="524" r:id="rId64"/>
    <p:sldId id="525" r:id="rId65"/>
    <p:sldId id="526" r:id="rId66"/>
    <p:sldId id="527" r:id="rId67"/>
    <p:sldId id="528" r:id="rId68"/>
    <p:sldId id="529" r:id="rId69"/>
    <p:sldId id="546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7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7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29.wmf"/><Relationship Id="rId1" Type="http://schemas.openxmlformats.org/officeDocument/2006/relationships/image" Target="../media/image32.wmf"/><Relationship Id="rId4" Type="http://schemas.openxmlformats.org/officeDocument/2006/relationships/image" Target="../media/image3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7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pn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31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3.wmf"/><Relationship Id="rId4" Type="http://schemas.openxmlformats.org/officeDocument/2006/relationships/image" Target="../media/image35.png"/><Relationship Id="rId9" Type="http://schemas.openxmlformats.org/officeDocument/2006/relationships/oleObject" Target="../embeddings/oleObject4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8.pn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6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44.png"/><Relationship Id="rId10" Type="http://schemas.openxmlformats.org/officeDocument/2006/relationships/image" Target="../media/image41.wmf"/><Relationship Id="rId4" Type="http://schemas.openxmlformats.org/officeDocument/2006/relationships/image" Target="../media/image43.png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49.png"/><Relationship Id="rId10" Type="http://schemas.openxmlformats.org/officeDocument/2006/relationships/image" Target="../media/image47.wmf"/><Relationship Id="rId4" Type="http://schemas.openxmlformats.org/officeDocument/2006/relationships/image" Target="../media/image48.png"/><Relationship Id="rId9" Type="http://schemas.openxmlformats.org/officeDocument/2006/relationships/oleObject" Target="../embeddings/oleObject10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1.wmf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43.png"/><Relationship Id="rId10" Type="http://schemas.openxmlformats.org/officeDocument/2006/relationships/image" Target="../media/image52.wmf"/><Relationship Id="rId4" Type="http://schemas.openxmlformats.org/officeDocument/2006/relationships/image" Target="../media/image54.png"/><Relationship Id="rId9" Type="http://schemas.openxmlformats.org/officeDocument/2006/relationships/oleObject" Target="../embeddings/oleObject12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63.png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60.wmf"/><Relationship Id="rId10" Type="http://schemas.openxmlformats.org/officeDocument/2006/relationships/image" Target="../media/image64.pn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62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6.wmf"/><Relationship Id="rId11" Type="http://schemas.openxmlformats.org/officeDocument/2006/relationships/image" Target="../media/image69.png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20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6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70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6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71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6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72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6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3.png"/><Relationship Id="rId5" Type="http://schemas.openxmlformats.org/officeDocument/2006/relationships/image" Target="../media/image63.png"/><Relationship Id="rId4" Type="http://schemas.openxmlformats.org/officeDocument/2006/relationships/image" Target="../media/image68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76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77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80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81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84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85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87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88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3400" y="4572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SOM / KOHONEN MAPS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600200"/>
            <a:ext cx="91440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/>
              <a:t>Kohonen’s</a:t>
            </a:r>
            <a:r>
              <a:rPr lang="en-US" sz="4400" b="1" dirty="0"/>
              <a:t> SOM is a widely-used ANN model based on the idea of </a:t>
            </a:r>
          </a:p>
          <a:p>
            <a:endParaRPr lang="en-US" sz="4400" b="1" dirty="0"/>
          </a:p>
          <a:p>
            <a:r>
              <a:rPr lang="en-US" sz="6000" b="1" dirty="0"/>
              <a:t>self-organized or unsupervised learning </a:t>
            </a:r>
            <a:r>
              <a:rPr lang="en-US" sz="4400" b="1" dirty="0"/>
              <a:t>(</a:t>
            </a:r>
            <a:r>
              <a:rPr lang="en-US" sz="4400" b="1" dirty="0" err="1"/>
              <a:t>Kohonen</a:t>
            </a:r>
            <a:r>
              <a:rPr lang="en-US" sz="4400" b="1" dirty="0"/>
              <a:t>, 2001).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Massive document collections can be organized using a SOM. It can be optimized to map large document collections while preserving much of the classification accuracy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15216"/>
            <a:ext cx="9144000" cy="4842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Self Organization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The unsupervised weight adapting algorithms are usually based on some form of global competition between the neurons.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Applications of self-organizing networks are: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S.O. Applications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Arial" charset="0"/>
              </a:rPr>
              <a:t>Clustering</a:t>
            </a:r>
          </a:p>
          <a:p>
            <a:r>
              <a:rPr lang="en-US" sz="5400" b="1" dirty="0">
                <a:latin typeface="Arial" charset="0"/>
              </a:rPr>
              <a:t>Vector quantization</a:t>
            </a:r>
          </a:p>
          <a:p>
            <a:r>
              <a:rPr lang="en-US" sz="5400" b="1" dirty="0">
                <a:latin typeface="Arial" charset="0"/>
              </a:rPr>
              <a:t>Dimensionality reduction</a:t>
            </a:r>
          </a:p>
          <a:p>
            <a:r>
              <a:rPr lang="en-US" sz="5400" b="1" dirty="0">
                <a:latin typeface="Arial" charset="0"/>
              </a:rPr>
              <a:t>Feature Extraction</a:t>
            </a:r>
            <a:endParaRPr lang="en-US" sz="5400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</a:rPr>
              <a:t>clustering: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the input data may be grouped in `clusters' and the data processing system has to find these inherent clusters in the input data.</a:t>
            </a:r>
          </a:p>
          <a:p>
            <a:endParaRPr lang="en-US" dirty="0">
              <a:latin typeface="Arial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Arial" charset="0"/>
              </a:rPr>
              <a:t>vector </a:t>
            </a:r>
            <a:r>
              <a:rPr lang="en-US" b="1" dirty="0" err="1">
                <a:solidFill>
                  <a:srgbClr val="FF0000"/>
                </a:solidFill>
                <a:latin typeface="Arial" charset="0"/>
              </a:rPr>
              <a:t>quantisation</a:t>
            </a:r>
            <a:r>
              <a:rPr lang="en-US" dirty="0">
                <a:latin typeface="Arial" charset="0"/>
              </a:rPr>
              <a:t>: this problem occurs when a continuous space has to be </a:t>
            </a:r>
            <a:r>
              <a:rPr lang="en-US" dirty="0" err="1">
                <a:latin typeface="Arial" charset="0"/>
              </a:rPr>
              <a:t>discretised</a:t>
            </a:r>
            <a:r>
              <a:rPr lang="en-US" dirty="0">
                <a:latin typeface="Arial" charset="0"/>
              </a:rPr>
              <a:t>. The input of the system is the n-dimensional vector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Arial" charset="0"/>
              </a:rPr>
              <a:t>, the output is a discrete representation of the input space.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The system has to find optimal 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discretisation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of the input space</a:t>
            </a:r>
            <a:r>
              <a:rPr lang="en-US" dirty="0">
                <a:latin typeface="Arial" charset="0"/>
              </a:rPr>
              <a:t>.</a:t>
            </a:r>
          </a:p>
          <a:p>
            <a:endParaRPr lang="en-US" dirty="0">
              <a:latin typeface="Arial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Arial" charset="0"/>
              </a:rPr>
              <a:t>dimensionality reduction</a:t>
            </a:r>
            <a:r>
              <a:rPr lang="en-US" dirty="0">
                <a:latin typeface="Arial" charset="0"/>
              </a:rPr>
              <a:t>: the input data are grouped in a subspace which has lower dimensionality than the dimensionality of the data. The system has to learn an “optimal” mapping</a:t>
            </a:r>
          </a:p>
          <a:p>
            <a:endParaRPr lang="en-US" dirty="0">
              <a:latin typeface="Arial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Arial" charset="0"/>
              </a:rPr>
              <a:t>feature extraction: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the system has to extract features from the input signal. This often means a dimensionality reduction as described above.</a:t>
            </a:r>
          </a:p>
          <a:p>
            <a:endParaRPr lang="en-US" dirty="0">
              <a:latin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Types of Self-Organizing Networks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Learning Vector Quantization (LVQ)</a:t>
            </a:r>
          </a:p>
          <a:p>
            <a:r>
              <a:rPr lang="en-US" sz="4400" dirty="0" err="1"/>
              <a:t>Kohonen</a:t>
            </a:r>
            <a:r>
              <a:rPr lang="en-US" sz="4400" dirty="0"/>
              <a:t> Maps</a:t>
            </a:r>
          </a:p>
          <a:p>
            <a:r>
              <a:rPr lang="en-US" sz="4400" dirty="0"/>
              <a:t>Principal Components Networks (PCN)</a:t>
            </a:r>
          </a:p>
          <a:p>
            <a:r>
              <a:rPr lang="en-US" sz="4400" dirty="0"/>
              <a:t>Adaptive Resonance Theory (ART)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085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6477000" cy="611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Kohonen Maps</a:t>
            </a:r>
          </a:p>
        </p:txBody>
      </p:sp>
      <p:grpSp>
        <p:nvGrpSpPr>
          <p:cNvPr id="2" name="Group 198"/>
          <p:cNvGrpSpPr>
            <a:grpSpLocks/>
          </p:cNvGrpSpPr>
          <p:nvPr/>
        </p:nvGrpSpPr>
        <p:grpSpPr bwMode="auto">
          <a:xfrm>
            <a:off x="1752600" y="1905000"/>
            <a:ext cx="5257800" cy="4114800"/>
            <a:chOff x="1104" y="1200"/>
            <a:chExt cx="3312" cy="2592"/>
          </a:xfrm>
        </p:grpSpPr>
        <p:sp>
          <p:nvSpPr>
            <p:cNvPr id="110596" name="Oval 4"/>
            <p:cNvSpPr>
              <a:spLocks noChangeArrowheads="1"/>
            </p:cNvSpPr>
            <p:nvPr/>
          </p:nvSpPr>
          <p:spPr bwMode="auto">
            <a:xfrm>
              <a:off x="1104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97" name="Oval 12"/>
            <p:cNvSpPr>
              <a:spLocks noChangeArrowheads="1"/>
            </p:cNvSpPr>
            <p:nvPr/>
          </p:nvSpPr>
          <p:spPr bwMode="auto">
            <a:xfrm>
              <a:off x="1104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98" name="Line 52"/>
            <p:cNvSpPr>
              <a:spLocks noChangeShapeType="1"/>
            </p:cNvSpPr>
            <p:nvPr/>
          </p:nvSpPr>
          <p:spPr bwMode="auto">
            <a:xfrm flipV="1">
              <a:off x="124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99" name="Line 53"/>
            <p:cNvSpPr>
              <a:spLocks noChangeShapeType="1"/>
            </p:cNvSpPr>
            <p:nvPr/>
          </p:nvSpPr>
          <p:spPr bwMode="auto">
            <a:xfrm>
              <a:off x="1392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0" name="Line 54"/>
            <p:cNvSpPr>
              <a:spLocks noChangeShapeType="1"/>
            </p:cNvSpPr>
            <p:nvPr/>
          </p:nvSpPr>
          <p:spPr bwMode="auto">
            <a:xfrm>
              <a:off x="1392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1" name="Line 55"/>
            <p:cNvSpPr>
              <a:spLocks noChangeShapeType="1"/>
            </p:cNvSpPr>
            <p:nvPr/>
          </p:nvSpPr>
          <p:spPr bwMode="auto">
            <a:xfrm flipV="1">
              <a:off x="1248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2" name="Oval 56"/>
            <p:cNvSpPr>
              <a:spLocks noChangeArrowheads="1"/>
            </p:cNvSpPr>
            <p:nvPr/>
          </p:nvSpPr>
          <p:spPr bwMode="auto">
            <a:xfrm>
              <a:off x="1536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3" name="Oval 57"/>
            <p:cNvSpPr>
              <a:spLocks noChangeArrowheads="1"/>
            </p:cNvSpPr>
            <p:nvPr/>
          </p:nvSpPr>
          <p:spPr bwMode="auto">
            <a:xfrm>
              <a:off x="1536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4" name="Line 58"/>
            <p:cNvSpPr>
              <a:spLocks noChangeShapeType="1"/>
            </p:cNvSpPr>
            <p:nvPr/>
          </p:nvSpPr>
          <p:spPr bwMode="auto">
            <a:xfrm flipV="1">
              <a:off x="1680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5" name="Line 59"/>
            <p:cNvSpPr>
              <a:spLocks noChangeShapeType="1"/>
            </p:cNvSpPr>
            <p:nvPr/>
          </p:nvSpPr>
          <p:spPr bwMode="auto">
            <a:xfrm>
              <a:off x="1824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6" name="Line 60"/>
            <p:cNvSpPr>
              <a:spLocks noChangeShapeType="1"/>
            </p:cNvSpPr>
            <p:nvPr/>
          </p:nvSpPr>
          <p:spPr bwMode="auto">
            <a:xfrm>
              <a:off x="1824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7" name="Line 61"/>
            <p:cNvSpPr>
              <a:spLocks noChangeShapeType="1"/>
            </p:cNvSpPr>
            <p:nvPr/>
          </p:nvSpPr>
          <p:spPr bwMode="auto">
            <a:xfrm flipV="1">
              <a:off x="1680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8" name="Oval 62"/>
            <p:cNvSpPr>
              <a:spLocks noChangeArrowheads="1"/>
            </p:cNvSpPr>
            <p:nvPr/>
          </p:nvSpPr>
          <p:spPr bwMode="auto">
            <a:xfrm>
              <a:off x="1968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9" name="Oval 63"/>
            <p:cNvSpPr>
              <a:spLocks noChangeArrowheads="1"/>
            </p:cNvSpPr>
            <p:nvPr/>
          </p:nvSpPr>
          <p:spPr bwMode="auto">
            <a:xfrm>
              <a:off x="1968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0" name="Line 64"/>
            <p:cNvSpPr>
              <a:spLocks noChangeShapeType="1"/>
            </p:cNvSpPr>
            <p:nvPr/>
          </p:nvSpPr>
          <p:spPr bwMode="auto">
            <a:xfrm flipV="1">
              <a:off x="2112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1" name="Line 65"/>
            <p:cNvSpPr>
              <a:spLocks noChangeShapeType="1"/>
            </p:cNvSpPr>
            <p:nvPr/>
          </p:nvSpPr>
          <p:spPr bwMode="auto">
            <a:xfrm>
              <a:off x="2256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2" name="Line 66"/>
            <p:cNvSpPr>
              <a:spLocks noChangeShapeType="1"/>
            </p:cNvSpPr>
            <p:nvPr/>
          </p:nvSpPr>
          <p:spPr bwMode="auto">
            <a:xfrm>
              <a:off x="2256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3" name="Line 67"/>
            <p:cNvSpPr>
              <a:spLocks noChangeShapeType="1"/>
            </p:cNvSpPr>
            <p:nvPr/>
          </p:nvSpPr>
          <p:spPr bwMode="auto">
            <a:xfrm flipV="1">
              <a:off x="2112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4" name="Oval 68"/>
            <p:cNvSpPr>
              <a:spLocks noChangeArrowheads="1"/>
            </p:cNvSpPr>
            <p:nvPr/>
          </p:nvSpPr>
          <p:spPr bwMode="auto">
            <a:xfrm>
              <a:off x="2400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5" name="Oval 69"/>
            <p:cNvSpPr>
              <a:spLocks noChangeArrowheads="1"/>
            </p:cNvSpPr>
            <p:nvPr/>
          </p:nvSpPr>
          <p:spPr bwMode="auto">
            <a:xfrm>
              <a:off x="2400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6" name="Line 70"/>
            <p:cNvSpPr>
              <a:spLocks noChangeShapeType="1"/>
            </p:cNvSpPr>
            <p:nvPr/>
          </p:nvSpPr>
          <p:spPr bwMode="auto">
            <a:xfrm flipV="1">
              <a:off x="2544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7" name="Line 71"/>
            <p:cNvSpPr>
              <a:spLocks noChangeShapeType="1"/>
            </p:cNvSpPr>
            <p:nvPr/>
          </p:nvSpPr>
          <p:spPr bwMode="auto">
            <a:xfrm>
              <a:off x="2688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8" name="Line 72"/>
            <p:cNvSpPr>
              <a:spLocks noChangeShapeType="1"/>
            </p:cNvSpPr>
            <p:nvPr/>
          </p:nvSpPr>
          <p:spPr bwMode="auto">
            <a:xfrm>
              <a:off x="2688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9" name="Line 73"/>
            <p:cNvSpPr>
              <a:spLocks noChangeShapeType="1"/>
            </p:cNvSpPr>
            <p:nvPr/>
          </p:nvSpPr>
          <p:spPr bwMode="auto">
            <a:xfrm flipV="1">
              <a:off x="2544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0" name="Oval 86"/>
            <p:cNvSpPr>
              <a:spLocks noChangeArrowheads="1"/>
            </p:cNvSpPr>
            <p:nvPr/>
          </p:nvSpPr>
          <p:spPr bwMode="auto">
            <a:xfrm>
              <a:off x="2832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1" name="Oval 87"/>
            <p:cNvSpPr>
              <a:spLocks noChangeArrowheads="1"/>
            </p:cNvSpPr>
            <p:nvPr/>
          </p:nvSpPr>
          <p:spPr bwMode="auto">
            <a:xfrm>
              <a:off x="2832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2" name="Line 88"/>
            <p:cNvSpPr>
              <a:spLocks noChangeShapeType="1"/>
            </p:cNvSpPr>
            <p:nvPr/>
          </p:nvSpPr>
          <p:spPr bwMode="auto">
            <a:xfrm flipV="1">
              <a:off x="297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3" name="Line 89"/>
            <p:cNvSpPr>
              <a:spLocks noChangeShapeType="1"/>
            </p:cNvSpPr>
            <p:nvPr/>
          </p:nvSpPr>
          <p:spPr bwMode="auto">
            <a:xfrm>
              <a:off x="3120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4" name="Line 90"/>
            <p:cNvSpPr>
              <a:spLocks noChangeShapeType="1"/>
            </p:cNvSpPr>
            <p:nvPr/>
          </p:nvSpPr>
          <p:spPr bwMode="auto">
            <a:xfrm>
              <a:off x="3120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5" name="Line 91"/>
            <p:cNvSpPr>
              <a:spLocks noChangeShapeType="1"/>
            </p:cNvSpPr>
            <p:nvPr/>
          </p:nvSpPr>
          <p:spPr bwMode="auto">
            <a:xfrm flipV="1">
              <a:off x="2976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6" name="Oval 92"/>
            <p:cNvSpPr>
              <a:spLocks noChangeArrowheads="1"/>
            </p:cNvSpPr>
            <p:nvPr/>
          </p:nvSpPr>
          <p:spPr bwMode="auto">
            <a:xfrm>
              <a:off x="3264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7" name="Oval 93"/>
            <p:cNvSpPr>
              <a:spLocks noChangeArrowheads="1"/>
            </p:cNvSpPr>
            <p:nvPr/>
          </p:nvSpPr>
          <p:spPr bwMode="auto">
            <a:xfrm>
              <a:off x="3264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8" name="Line 94"/>
            <p:cNvSpPr>
              <a:spLocks noChangeShapeType="1"/>
            </p:cNvSpPr>
            <p:nvPr/>
          </p:nvSpPr>
          <p:spPr bwMode="auto">
            <a:xfrm flipV="1">
              <a:off x="340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9" name="Line 95"/>
            <p:cNvSpPr>
              <a:spLocks noChangeShapeType="1"/>
            </p:cNvSpPr>
            <p:nvPr/>
          </p:nvSpPr>
          <p:spPr bwMode="auto">
            <a:xfrm>
              <a:off x="3552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0" name="Line 96"/>
            <p:cNvSpPr>
              <a:spLocks noChangeShapeType="1"/>
            </p:cNvSpPr>
            <p:nvPr/>
          </p:nvSpPr>
          <p:spPr bwMode="auto">
            <a:xfrm>
              <a:off x="3552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1" name="Line 97"/>
            <p:cNvSpPr>
              <a:spLocks noChangeShapeType="1"/>
            </p:cNvSpPr>
            <p:nvPr/>
          </p:nvSpPr>
          <p:spPr bwMode="auto">
            <a:xfrm flipV="1">
              <a:off x="3408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2" name="Oval 98"/>
            <p:cNvSpPr>
              <a:spLocks noChangeArrowheads="1"/>
            </p:cNvSpPr>
            <p:nvPr/>
          </p:nvSpPr>
          <p:spPr bwMode="auto">
            <a:xfrm>
              <a:off x="3696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3" name="Oval 99"/>
            <p:cNvSpPr>
              <a:spLocks noChangeArrowheads="1"/>
            </p:cNvSpPr>
            <p:nvPr/>
          </p:nvSpPr>
          <p:spPr bwMode="auto">
            <a:xfrm>
              <a:off x="3696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4" name="Line 100"/>
            <p:cNvSpPr>
              <a:spLocks noChangeShapeType="1"/>
            </p:cNvSpPr>
            <p:nvPr/>
          </p:nvSpPr>
          <p:spPr bwMode="auto">
            <a:xfrm flipV="1">
              <a:off x="3840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5" name="Line 101"/>
            <p:cNvSpPr>
              <a:spLocks noChangeShapeType="1"/>
            </p:cNvSpPr>
            <p:nvPr/>
          </p:nvSpPr>
          <p:spPr bwMode="auto">
            <a:xfrm>
              <a:off x="3984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6" name="Line 102"/>
            <p:cNvSpPr>
              <a:spLocks noChangeShapeType="1"/>
            </p:cNvSpPr>
            <p:nvPr/>
          </p:nvSpPr>
          <p:spPr bwMode="auto">
            <a:xfrm>
              <a:off x="3984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7" name="Line 103"/>
            <p:cNvSpPr>
              <a:spLocks noChangeShapeType="1"/>
            </p:cNvSpPr>
            <p:nvPr/>
          </p:nvSpPr>
          <p:spPr bwMode="auto">
            <a:xfrm flipV="1">
              <a:off x="3840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8" name="Oval 104"/>
            <p:cNvSpPr>
              <a:spLocks noChangeArrowheads="1"/>
            </p:cNvSpPr>
            <p:nvPr/>
          </p:nvSpPr>
          <p:spPr bwMode="auto">
            <a:xfrm>
              <a:off x="4128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9" name="Oval 105"/>
            <p:cNvSpPr>
              <a:spLocks noChangeArrowheads="1"/>
            </p:cNvSpPr>
            <p:nvPr/>
          </p:nvSpPr>
          <p:spPr bwMode="auto">
            <a:xfrm>
              <a:off x="4128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40" name="Line 106"/>
            <p:cNvSpPr>
              <a:spLocks noChangeShapeType="1"/>
            </p:cNvSpPr>
            <p:nvPr/>
          </p:nvSpPr>
          <p:spPr bwMode="auto">
            <a:xfrm flipV="1">
              <a:off x="4272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41" name="Line 109"/>
            <p:cNvSpPr>
              <a:spLocks noChangeShapeType="1"/>
            </p:cNvSpPr>
            <p:nvPr/>
          </p:nvSpPr>
          <p:spPr bwMode="auto">
            <a:xfrm flipV="1">
              <a:off x="4272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42" name="Oval 110"/>
            <p:cNvSpPr>
              <a:spLocks noChangeArrowheads="1"/>
            </p:cNvSpPr>
            <p:nvPr/>
          </p:nvSpPr>
          <p:spPr bwMode="auto">
            <a:xfrm>
              <a:off x="1104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43" name="Oval 111"/>
            <p:cNvSpPr>
              <a:spLocks noChangeArrowheads="1"/>
            </p:cNvSpPr>
            <p:nvPr/>
          </p:nvSpPr>
          <p:spPr bwMode="auto">
            <a:xfrm>
              <a:off x="1104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44" name="Line 112"/>
            <p:cNvSpPr>
              <a:spLocks noChangeShapeType="1"/>
            </p:cNvSpPr>
            <p:nvPr/>
          </p:nvSpPr>
          <p:spPr bwMode="auto">
            <a:xfrm flipV="1">
              <a:off x="124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45" name="Line 113"/>
            <p:cNvSpPr>
              <a:spLocks noChangeShapeType="1"/>
            </p:cNvSpPr>
            <p:nvPr/>
          </p:nvSpPr>
          <p:spPr bwMode="auto">
            <a:xfrm>
              <a:off x="1392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46" name="Line 114"/>
            <p:cNvSpPr>
              <a:spLocks noChangeShapeType="1"/>
            </p:cNvSpPr>
            <p:nvPr/>
          </p:nvSpPr>
          <p:spPr bwMode="auto">
            <a:xfrm>
              <a:off x="1392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47" name="Line 115"/>
            <p:cNvSpPr>
              <a:spLocks noChangeShapeType="1"/>
            </p:cNvSpPr>
            <p:nvPr/>
          </p:nvSpPr>
          <p:spPr bwMode="auto">
            <a:xfrm flipV="1">
              <a:off x="1248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48" name="Oval 116"/>
            <p:cNvSpPr>
              <a:spLocks noChangeArrowheads="1"/>
            </p:cNvSpPr>
            <p:nvPr/>
          </p:nvSpPr>
          <p:spPr bwMode="auto">
            <a:xfrm>
              <a:off x="1536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49" name="Oval 117"/>
            <p:cNvSpPr>
              <a:spLocks noChangeArrowheads="1"/>
            </p:cNvSpPr>
            <p:nvPr/>
          </p:nvSpPr>
          <p:spPr bwMode="auto">
            <a:xfrm>
              <a:off x="1536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0" name="Line 118"/>
            <p:cNvSpPr>
              <a:spLocks noChangeShapeType="1"/>
            </p:cNvSpPr>
            <p:nvPr/>
          </p:nvSpPr>
          <p:spPr bwMode="auto">
            <a:xfrm flipV="1">
              <a:off x="168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1" name="Line 119"/>
            <p:cNvSpPr>
              <a:spLocks noChangeShapeType="1"/>
            </p:cNvSpPr>
            <p:nvPr/>
          </p:nvSpPr>
          <p:spPr bwMode="auto">
            <a:xfrm>
              <a:off x="1824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2" name="Line 120"/>
            <p:cNvSpPr>
              <a:spLocks noChangeShapeType="1"/>
            </p:cNvSpPr>
            <p:nvPr/>
          </p:nvSpPr>
          <p:spPr bwMode="auto">
            <a:xfrm>
              <a:off x="1824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3" name="Line 121"/>
            <p:cNvSpPr>
              <a:spLocks noChangeShapeType="1"/>
            </p:cNvSpPr>
            <p:nvPr/>
          </p:nvSpPr>
          <p:spPr bwMode="auto">
            <a:xfrm flipV="1">
              <a:off x="1680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4" name="Oval 122"/>
            <p:cNvSpPr>
              <a:spLocks noChangeArrowheads="1"/>
            </p:cNvSpPr>
            <p:nvPr/>
          </p:nvSpPr>
          <p:spPr bwMode="auto">
            <a:xfrm>
              <a:off x="1968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5" name="Oval 123"/>
            <p:cNvSpPr>
              <a:spLocks noChangeArrowheads="1"/>
            </p:cNvSpPr>
            <p:nvPr/>
          </p:nvSpPr>
          <p:spPr bwMode="auto">
            <a:xfrm>
              <a:off x="1968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6" name="Line 124"/>
            <p:cNvSpPr>
              <a:spLocks noChangeShapeType="1"/>
            </p:cNvSpPr>
            <p:nvPr/>
          </p:nvSpPr>
          <p:spPr bwMode="auto">
            <a:xfrm flipV="1">
              <a:off x="2112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7" name="Line 125"/>
            <p:cNvSpPr>
              <a:spLocks noChangeShapeType="1"/>
            </p:cNvSpPr>
            <p:nvPr/>
          </p:nvSpPr>
          <p:spPr bwMode="auto">
            <a:xfrm>
              <a:off x="2256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8" name="Line 126"/>
            <p:cNvSpPr>
              <a:spLocks noChangeShapeType="1"/>
            </p:cNvSpPr>
            <p:nvPr/>
          </p:nvSpPr>
          <p:spPr bwMode="auto">
            <a:xfrm>
              <a:off x="2256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9" name="Line 127"/>
            <p:cNvSpPr>
              <a:spLocks noChangeShapeType="1"/>
            </p:cNvSpPr>
            <p:nvPr/>
          </p:nvSpPr>
          <p:spPr bwMode="auto">
            <a:xfrm flipV="1">
              <a:off x="2112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60" name="Oval 128"/>
            <p:cNvSpPr>
              <a:spLocks noChangeArrowheads="1"/>
            </p:cNvSpPr>
            <p:nvPr/>
          </p:nvSpPr>
          <p:spPr bwMode="auto">
            <a:xfrm>
              <a:off x="2400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61" name="Oval 129"/>
            <p:cNvSpPr>
              <a:spLocks noChangeArrowheads="1"/>
            </p:cNvSpPr>
            <p:nvPr/>
          </p:nvSpPr>
          <p:spPr bwMode="auto">
            <a:xfrm>
              <a:off x="2400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62" name="Line 130"/>
            <p:cNvSpPr>
              <a:spLocks noChangeShapeType="1"/>
            </p:cNvSpPr>
            <p:nvPr/>
          </p:nvSpPr>
          <p:spPr bwMode="auto">
            <a:xfrm flipV="1">
              <a:off x="2544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63" name="Line 131"/>
            <p:cNvSpPr>
              <a:spLocks noChangeShapeType="1"/>
            </p:cNvSpPr>
            <p:nvPr/>
          </p:nvSpPr>
          <p:spPr bwMode="auto">
            <a:xfrm>
              <a:off x="2688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64" name="Line 132"/>
            <p:cNvSpPr>
              <a:spLocks noChangeShapeType="1"/>
            </p:cNvSpPr>
            <p:nvPr/>
          </p:nvSpPr>
          <p:spPr bwMode="auto">
            <a:xfrm>
              <a:off x="2688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65" name="Line 133"/>
            <p:cNvSpPr>
              <a:spLocks noChangeShapeType="1"/>
            </p:cNvSpPr>
            <p:nvPr/>
          </p:nvSpPr>
          <p:spPr bwMode="auto">
            <a:xfrm flipV="1">
              <a:off x="2544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66" name="Oval 134"/>
            <p:cNvSpPr>
              <a:spLocks noChangeArrowheads="1"/>
            </p:cNvSpPr>
            <p:nvPr/>
          </p:nvSpPr>
          <p:spPr bwMode="auto">
            <a:xfrm>
              <a:off x="2832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67" name="Oval 135"/>
            <p:cNvSpPr>
              <a:spLocks noChangeArrowheads="1"/>
            </p:cNvSpPr>
            <p:nvPr/>
          </p:nvSpPr>
          <p:spPr bwMode="auto">
            <a:xfrm>
              <a:off x="2832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68" name="Line 136"/>
            <p:cNvSpPr>
              <a:spLocks noChangeShapeType="1"/>
            </p:cNvSpPr>
            <p:nvPr/>
          </p:nvSpPr>
          <p:spPr bwMode="auto">
            <a:xfrm flipV="1">
              <a:off x="2976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69" name="Line 137"/>
            <p:cNvSpPr>
              <a:spLocks noChangeShapeType="1"/>
            </p:cNvSpPr>
            <p:nvPr/>
          </p:nvSpPr>
          <p:spPr bwMode="auto">
            <a:xfrm>
              <a:off x="3120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70" name="Line 138"/>
            <p:cNvSpPr>
              <a:spLocks noChangeShapeType="1"/>
            </p:cNvSpPr>
            <p:nvPr/>
          </p:nvSpPr>
          <p:spPr bwMode="auto">
            <a:xfrm>
              <a:off x="3120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71" name="Line 139"/>
            <p:cNvSpPr>
              <a:spLocks noChangeShapeType="1"/>
            </p:cNvSpPr>
            <p:nvPr/>
          </p:nvSpPr>
          <p:spPr bwMode="auto">
            <a:xfrm flipV="1">
              <a:off x="2976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72" name="Oval 140"/>
            <p:cNvSpPr>
              <a:spLocks noChangeArrowheads="1"/>
            </p:cNvSpPr>
            <p:nvPr/>
          </p:nvSpPr>
          <p:spPr bwMode="auto">
            <a:xfrm>
              <a:off x="3264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73" name="Oval 141"/>
            <p:cNvSpPr>
              <a:spLocks noChangeArrowheads="1"/>
            </p:cNvSpPr>
            <p:nvPr/>
          </p:nvSpPr>
          <p:spPr bwMode="auto">
            <a:xfrm>
              <a:off x="3264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74" name="Line 142"/>
            <p:cNvSpPr>
              <a:spLocks noChangeShapeType="1"/>
            </p:cNvSpPr>
            <p:nvPr/>
          </p:nvSpPr>
          <p:spPr bwMode="auto">
            <a:xfrm flipV="1">
              <a:off x="34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75" name="Line 143"/>
            <p:cNvSpPr>
              <a:spLocks noChangeShapeType="1"/>
            </p:cNvSpPr>
            <p:nvPr/>
          </p:nvSpPr>
          <p:spPr bwMode="auto">
            <a:xfrm>
              <a:off x="3552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76" name="Line 144"/>
            <p:cNvSpPr>
              <a:spLocks noChangeShapeType="1"/>
            </p:cNvSpPr>
            <p:nvPr/>
          </p:nvSpPr>
          <p:spPr bwMode="auto">
            <a:xfrm>
              <a:off x="3552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77" name="Line 145"/>
            <p:cNvSpPr>
              <a:spLocks noChangeShapeType="1"/>
            </p:cNvSpPr>
            <p:nvPr/>
          </p:nvSpPr>
          <p:spPr bwMode="auto">
            <a:xfrm flipV="1">
              <a:off x="3408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78" name="Oval 146"/>
            <p:cNvSpPr>
              <a:spLocks noChangeArrowheads="1"/>
            </p:cNvSpPr>
            <p:nvPr/>
          </p:nvSpPr>
          <p:spPr bwMode="auto">
            <a:xfrm>
              <a:off x="3696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79" name="Oval 147"/>
            <p:cNvSpPr>
              <a:spLocks noChangeArrowheads="1"/>
            </p:cNvSpPr>
            <p:nvPr/>
          </p:nvSpPr>
          <p:spPr bwMode="auto">
            <a:xfrm>
              <a:off x="3696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80" name="Line 148"/>
            <p:cNvSpPr>
              <a:spLocks noChangeShapeType="1"/>
            </p:cNvSpPr>
            <p:nvPr/>
          </p:nvSpPr>
          <p:spPr bwMode="auto">
            <a:xfrm flipV="1">
              <a:off x="384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81" name="Line 149"/>
            <p:cNvSpPr>
              <a:spLocks noChangeShapeType="1"/>
            </p:cNvSpPr>
            <p:nvPr/>
          </p:nvSpPr>
          <p:spPr bwMode="auto">
            <a:xfrm>
              <a:off x="3984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82" name="Line 150"/>
            <p:cNvSpPr>
              <a:spLocks noChangeShapeType="1"/>
            </p:cNvSpPr>
            <p:nvPr/>
          </p:nvSpPr>
          <p:spPr bwMode="auto">
            <a:xfrm>
              <a:off x="3984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83" name="Line 151"/>
            <p:cNvSpPr>
              <a:spLocks noChangeShapeType="1"/>
            </p:cNvSpPr>
            <p:nvPr/>
          </p:nvSpPr>
          <p:spPr bwMode="auto">
            <a:xfrm flipV="1">
              <a:off x="3840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84" name="Oval 152"/>
            <p:cNvSpPr>
              <a:spLocks noChangeArrowheads="1"/>
            </p:cNvSpPr>
            <p:nvPr/>
          </p:nvSpPr>
          <p:spPr bwMode="auto">
            <a:xfrm>
              <a:off x="4128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85" name="Oval 153"/>
            <p:cNvSpPr>
              <a:spLocks noChangeArrowheads="1"/>
            </p:cNvSpPr>
            <p:nvPr/>
          </p:nvSpPr>
          <p:spPr bwMode="auto">
            <a:xfrm>
              <a:off x="4128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86" name="Line 154"/>
            <p:cNvSpPr>
              <a:spLocks noChangeShapeType="1"/>
            </p:cNvSpPr>
            <p:nvPr/>
          </p:nvSpPr>
          <p:spPr bwMode="auto">
            <a:xfrm flipV="1">
              <a:off x="4272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87" name="Line 157"/>
            <p:cNvSpPr>
              <a:spLocks noChangeShapeType="1"/>
            </p:cNvSpPr>
            <p:nvPr/>
          </p:nvSpPr>
          <p:spPr bwMode="auto">
            <a:xfrm flipV="1">
              <a:off x="4272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88" name="Oval 158"/>
            <p:cNvSpPr>
              <a:spLocks noChangeArrowheads="1"/>
            </p:cNvSpPr>
            <p:nvPr/>
          </p:nvSpPr>
          <p:spPr bwMode="auto">
            <a:xfrm>
              <a:off x="1104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89" name="Oval 159"/>
            <p:cNvSpPr>
              <a:spLocks noChangeArrowheads="1"/>
            </p:cNvSpPr>
            <p:nvPr/>
          </p:nvSpPr>
          <p:spPr bwMode="auto">
            <a:xfrm>
              <a:off x="1104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90" name="Line 160"/>
            <p:cNvSpPr>
              <a:spLocks noChangeShapeType="1"/>
            </p:cNvSpPr>
            <p:nvPr/>
          </p:nvSpPr>
          <p:spPr bwMode="auto">
            <a:xfrm flipV="1">
              <a:off x="1248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91" name="Line 161"/>
            <p:cNvSpPr>
              <a:spLocks noChangeShapeType="1"/>
            </p:cNvSpPr>
            <p:nvPr/>
          </p:nvSpPr>
          <p:spPr bwMode="auto">
            <a:xfrm>
              <a:off x="1392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92" name="Line 162"/>
            <p:cNvSpPr>
              <a:spLocks noChangeShapeType="1"/>
            </p:cNvSpPr>
            <p:nvPr/>
          </p:nvSpPr>
          <p:spPr bwMode="auto">
            <a:xfrm>
              <a:off x="1392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93" name="Oval 163"/>
            <p:cNvSpPr>
              <a:spLocks noChangeArrowheads="1"/>
            </p:cNvSpPr>
            <p:nvPr/>
          </p:nvSpPr>
          <p:spPr bwMode="auto">
            <a:xfrm>
              <a:off x="1536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94" name="Oval 164"/>
            <p:cNvSpPr>
              <a:spLocks noChangeArrowheads="1"/>
            </p:cNvSpPr>
            <p:nvPr/>
          </p:nvSpPr>
          <p:spPr bwMode="auto">
            <a:xfrm>
              <a:off x="1536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95" name="Line 165"/>
            <p:cNvSpPr>
              <a:spLocks noChangeShapeType="1"/>
            </p:cNvSpPr>
            <p:nvPr/>
          </p:nvSpPr>
          <p:spPr bwMode="auto">
            <a:xfrm flipV="1">
              <a:off x="1680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96" name="Line 166"/>
            <p:cNvSpPr>
              <a:spLocks noChangeShapeType="1"/>
            </p:cNvSpPr>
            <p:nvPr/>
          </p:nvSpPr>
          <p:spPr bwMode="auto">
            <a:xfrm>
              <a:off x="1824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97" name="Line 167"/>
            <p:cNvSpPr>
              <a:spLocks noChangeShapeType="1"/>
            </p:cNvSpPr>
            <p:nvPr/>
          </p:nvSpPr>
          <p:spPr bwMode="auto">
            <a:xfrm>
              <a:off x="1824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98" name="Oval 168"/>
            <p:cNvSpPr>
              <a:spLocks noChangeArrowheads="1"/>
            </p:cNvSpPr>
            <p:nvPr/>
          </p:nvSpPr>
          <p:spPr bwMode="auto">
            <a:xfrm>
              <a:off x="196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99" name="Oval 169"/>
            <p:cNvSpPr>
              <a:spLocks noChangeArrowheads="1"/>
            </p:cNvSpPr>
            <p:nvPr/>
          </p:nvSpPr>
          <p:spPr bwMode="auto">
            <a:xfrm>
              <a:off x="1968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0" name="Line 170"/>
            <p:cNvSpPr>
              <a:spLocks noChangeShapeType="1"/>
            </p:cNvSpPr>
            <p:nvPr/>
          </p:nvSpPr>
          <p:spPr bwMode="auto">
            <a:xfrm flipV="1">
              <a:off x="2112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1" name="Line 171"/>
            <p:cNvSpPr>
              <a:spLocks noChangeShapeType="1"/>
            </p:cNvSpPr>
            <p:nvPr/>
          </p:nvSpPr>
          <p:spPr bwMode="auto">
            <a:xfrm>
              <a:off x="2256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2" name="Line 172"/>
            <p:cNvSpPr>
              <a:spLocks noChangeShapeType="1"/>
            </p:cNvSpPr>
            <p:nvPr/>
          </p:nvSpPr>
          <p:spPr bwMode="auto">
            <a:xfrm>
              <a:off x="2256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3" name="Oval 173"/>
            <p:cNvSpPr>
              <a:spLocks noChangeArrowheads="1"/>
            </p:cNvSpPr>
            <p:nvPr/>
          </p:nvSpPr>
          <p:spPr bwMode="auto">
            <a:xfrm>
              <a:off x="240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4" name="Oval 174"/>
            <p:cNvSpPr>
              <a:spLocks noChangeArrowheads="1"/>
            </p:cNvSpPr>
            <p:nvPr/>
          </p:nvSpPr>
          <p:spPr bwMode="auto">
            <a:xfrm>
              <a:off x="2400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5" name="Line 175"/>
            <p:cNvSpPr>
              <a:spLocks noChangeShapeType="1"/>
            </p:cNvSpPr>
            <p:nvPr/>
          </p:nvSpPr>
          <p:spPr bwMode="auto">
            <a:xfrm flipV="1">
              <a:off x="2544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6" name="Line 176"/>
            <p:cNvSpPr>
              <a:spLocks noChangeShapeType="1"/>
            </p:cNvSpPr>
            <p:nvPr/>
          </p:nvSpPr>
          <p:spPr bwMode="auto">
            <a:xfrm>
              <a:off x="268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7" name="Line 177"/>
            <p:cNvSpPr>
              <a:spLocks noChangeShapeType="1"/>
            </p:cNvSpPr>
            <p:nvPr/>
          </p:nvSpPr>
          <p:spPr bwMode="auto">
            <a:xfrm>
              <a:off x="2688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8" name="Oval 178"/>
            <p:cNvSpPr>
              <a:spLocks noChangeArrowheads="1"/>
            </p:cNvSpPr>
            <p:nvPr/>
          </p:nvSpPr>
          <p:spPr bwMode="auto">
            <a:xfrm>
              <a:off x="2832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9" name="Oval 179"/>
            <p:cNvSpPr>
              <a:spLocks noChangeArrowheads="1"/>
            </p:cNvSpPr>
            <p:nvPr/>
          </p:nvSpPr>
          <p:spPr bwMode="auto">
            <a:xfrm>
              <a:off x="2832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10" name="Line 180"/>
            <p:cNvSpPr>
              <a:spLocks noChangeShapeType="1"/>
            </p:cNvSpPr>
            <p:nvPr/>
          </p:nvSpPr>
          <p:spPr bwMode="auto">
            <a:xfrm flipV="1">
              <a:off x="2976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11" name="Line 181"/>
            <p:cNvSpPr>
              <a:spLocks noChangeShapeType="1"/>
            </p:cNvSpPr>
            <p:nvPr/>
          </p:nvSpPr>
          <p:spPr bwMode="auto">
            <a:xfrm>
              <a:off x="3120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12" name="Line 182"/>
            <p:cNvSpPr>
              <a:spLocks noChangeShapeType="1"/>
            </p:cNvSpPr>
            <p:nvPr/>
          </p:nvSpPr>
          <p:spPr bwMode="auto">
            <a:xfrm>
              <a:off x="3120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13" name="Oval 183"/>
            <p:cNvSpPr>
              <a:spLocks noChangeArrowheads="1"/>
            </p:cNvSpPr>
            <p:nvPr/>
          </p:nvSpPr>
          <p:spPr bwMode="auto">
            <a:xfrm>
              <a:off x="3264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14" name="Oval 184"/>
            <p:cNvSpPr>
              <a:spLocks noChangeArrowheads="1"/>
            </p:cNvSpPr>
            <p:nvPr/>
          </p:nvSpPr>
          <p:spPr bwMode="auto">
            <a:xfrm>
              <a:off x="3264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15" name="Line 185"/>
            <p:cNvSpPr>
              <a:spLocks noChangeShapeType="1"/>
            </p:cNvSpPr>
            <p:nvPr/>
          </p:nvSpPr>
          <p:spPr bwMode="auto">
            <a:xfrm flipV="1">
              <a:off x="3408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16" name="Line 186"/>
            <p:cNvSpPr>
              <a:spLocks noChangeShapeType="1"/>
            </p:cNvSpPr>
            <p:nvPr/>
          </p:nvSpPr>
          <p:spPr bwMode="auto">
            <a:xfrm>
              <a:off x="3552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17" name="Line 187"/>
            <p:cNvSpPr>
              <a:spLocks noChangeShapeType="1"/>
            </p:cNvSpPr>
            <p:nvPr/>
          </p:nvSpPr>
          <p:spPr bwMode="auto">
            <a:xfrm>
              <a:off x="3552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18" name="Oval 188"/>
            <p:cNvSpPr>
              <a:spLocks noChangeArrowheads="1"/>
            </p:cNvSpPr>
            <p:nvPr/>
          </p:nvSpPr>
          <p:spPr bwMode="auto">
            <a:xfrm>
              <a:off x="3696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19" name="Oval 189"/>
            <p:cNvSpPr>
              <a:spLocks noChangeArrowheads="1"/>
            </p:cNvSpPr>
            <p:nvPr/>
          </p:nvSpPr>
          <p:spPr bwMode="auto">
            <a:xfrm>
              <a:off x="3696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20" name="Line 190"/>
            <p:cNvSpPr>
              <a:spLocks noChangeShapeType="1"/>
            </p:cNvSpPr>
            <p:nvPr/>
          </p:nvSpPr>
          <p:spPr bwMode="auto">
            <a:xfrm flipV="1">
              <a:off x="3840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21" name="Line 191"/>
            <p:cNvSpPr>
              <a:spLocks noChangeShapeType="1"/>
            </p:cNvSpPr>
            <p:nvPr/>
          </p:nvSpPr>
          <p:spPr bwMode="auto">
            <a:xfrm>
              <a:off x="3984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22" name="Line 192"/>
            <p:cNvSpPr>
              <a:spLocks noChangeShapeType="1"/>
            </p:cNvSpPr>
            <p:nvPr/>
          </p:nvSpPr>
          <p:spPr bwMode="auto">
            <a:xfrm>
              <a:off x="3984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23" name="Oval 193"/>
            <p:cNvSpPr>
              <a:spLocks noChangeArrowheads="1"/>
            </p:cNvSpPr>
            <p:nvPr/>
          </p:nvSpPr>
          <p:spPr bwMode="auto">
            <a:xfrm>
              <a:off x="41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24" name="Oval 194"/>
            <p:cNvSpPr>
              <a:spLocks noChangeArrowheads="1"/>
            </p:cNvSpPr>
            <p:nvPr/>
          </p:nvSpPr>
          <p:spPr bwMode="auto">
            <a:xfrm>
              <a:off x="4128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25" name="Line 195"/>
            <p:cNvSpPr>
              <a:spLocks noChangeShapeType="1"/>
            </p:cNvSpPr>
            <p:nvPr/>
          </p:nvSpPr>
          <p:spPr bwMode="auto">
            <a:xfrm flipV="1">
              <a:off x="4272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Kohonen Maps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4600" y="1905000"/>
            <a:ext cx="5257800" cy="4114800"/>
            <a:chOff x="1104" y="1200"/>
            <a:chExt cx="3312" cy="2592"/>
          </a:xfrm>
        </p:grpSpPr>
        <p:sp>
          <p:nvSpPr>
            <p:cNvPr id="111622" name="Oval 5"/>
            <p:cNvSpPr>
              <a:spLocks noChangeArrowheads="1"/>
            </p:cNvSpPr>
            <p:nvPr/>
          </p:nvSpPr>
          <p:spPr bwMode="auto">
            <a:xfrm>
              <a:off x="1104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3" name="Oval 6"/>
            <p:cNvSpPr>
              <a:spLocks noChangeArrowheads="1"/>
            </p:cNvSpPr>
            <p:nvPr/>
          </p:nvSpPr>
          <p:spPr bwMode="auto">
            <a:xfrm>
              <a:off x="1104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4" name="Line 7"/>
            <p:cNvSpPr>
              <a:spLocks noChangeShapeType="1"/>
            </p:cNvSpPr>
            <p:nvPr/>
          </p:nvSpPr>
          <p:spPr bwMode="auto">
            <a:xfrm flipV="1">
              <a:off x="124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5" name="Line 8"/>
            <p:cNvSpPr>
              <a:spLocks noChangeShapeType="1"/>
            </p:cNvSpPr>
            <p:nvPr/>
          </p:nvSpPr>
          <p:spPr bwMode="auto">
            <a:xfrm>
              <a:off x="1392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6" name="Line 9"/>
            <p:cNvSpPr>
              <a:spLocks noChangeShapeType="1"/>
            </p:cNvSpPr>
            <p:nvPr/>
          </p:nvSpPr>
          <p:spPr bwMode="auto">
            <a:xfrm>
              <a:off x="1392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7" name="Line 10"/>
            <p:cNvSpPr>
              <a:spLocks noChangeShapeType="1"/>
            </p:cNvSpPr>
            <p:nvPr/>
          </p:nvSpPr>
          <p:spPr bwMode="auto">
            <a:xfrm flipV="1">
              <a:off x="1248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8" name="Oval 11"/>
            <p:cNvSpPr>
              <a:spLocks noChangeArrowheads="1"/>
            </p:cNvSpPr>
            <p:nvPr/>
          </p:nvSpPr>
          <p:spPr bwMode="auto">
            <a:xfrm>
              <a:off x="1536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9" name="Oval 12"/>
            <p:cNvSpPr>
              <a:spLocks noChangeArrowheads="1"/>
            </p:cNvSpPr>
            <p:nvPr/>
          </p:nvSpPr>
          <p:spPr bwMode="auto">
            <a:xfrm>
              <a:off x="1536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0" name="Line 13"/>
            <p:cNvSpPr>
              <a:spLocks noChangeShapeType="1"/>
            </p:cNvSpPr>
            <p:nvPr/>
          </p:nvSpPr>
          <p:spPr bwMode="auto">
            <a:xfrm flipV="1">
              <a:off x="1680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1" name="Line 14"/>
            <p:cNvSpPr>
              <a:spLocks noChangeShapeType="1"/>
            </p:cNvSpPr>
            <p:nvPr/>
          </p:nvSpPr>
          <p:spPr bwMode="auto">
            <a:xfrm>
              <a:off x="1824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2" name="Line 15"/>
            <p:cNvSpPr>
              <a:spLocks noChangeShapeType="1"/>
            </p:cNvSpPr>
            <p:nvPr/>
          </p:nvSpPr>
          <p:spPr bwMode="auto">
            <a:xfrm>
              <a:off x="1824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3" name="Line 16"/>
            <p:cNvSpPr>
              <a:spLocks noChangeShapeType="1"/>
            </p:cNvSpPr>
            <p:nvPr/>
          </p:nvSpPr>
          <p:spPr bwMode="auto">
            <a:xfrm flipV="1">
              <a:off x="1680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4" name="Oval 17"/>
            <p:cNvSpPr>
              <a:spLocks noChangeArrowheads="1"/>
            </p:cNvSpPr>
            <p:nvPr/>
          </p:nvSpPr>
          <p:spPr bwMode="auto">
            <a:xfrm>
              <a:off x="1968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5" name="Oval 18"/>
            <p:cNvSpPr>
              <a:spLocks noChangeArrowheads="1"/>
            </p:cNvSpPr>
            <p:nvPr/>
          </p:nvSpPr>
          <p:spPr bwMode="auto">
            <a:xfrm>
              <a:off x="1968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6" name="Line 19"/>
            <p:cNvSpPr>
              <a:spLocks noChangeShapeType="1"/>
            </p:cNvSpPr>
            <p:nvPr/>
          </p:nvSpPr>
          <p:spPr bwMode="auto">
            <a:xfrm flipV="1">
              <a:off x="2112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7" name="Line 20"/>
            <p:cNvSpPr>
              <a:spLocks noChangeShapeType="1"/>
            </p:cNvSpPr>
            <p:nvPr/>
          </p:nvSpPr>
          <p:spPr bwMode="auto">
            <a:xfrm>
              <a:off x="2256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8" name="Line 21"/>
            <p:cNvSpPr>
              <a:spLocks noChangeShapeType="1"/>
            </p:cNvSpPr>
            <p:nvPr/>
          </p:nvSpPr>
          <p:spPr bwMode="auto">
            <a:xfrm>
              <a:off x="2256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9" name="Line 22"/>
            <p:cNvSpPr>
              <a:spLocks noChangeShapeType="1"/>
            </p:cNvSpPr>
            <p:nvPr/>
          </p:nvSpPr>
          <p:spPr bwMode="auto">
            <a:xfrm flipV="1">
              <a:off x="2112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0" name="Oval 23"/>
            <p:cNvSpPr>
              <a:spLocks noChangeArrowheads="1"/>
            </p:cNvSpPr>
            <p:nvPr/>
          </p:nvSpPr>
          <p:spPr bwMode="auto">
            <a:xfrm>
              <a:off x="2400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1" name="Oval 24"/>
            <p:cNvSpPr>
              <a:spLocks noChangeArrowheads="1"/>
            </p:cNvSpPr>
            <p:nvPr/>
          </p:nvSpPr>
          <p:spPr bwMode="auto">
            <a:xfrm>
              <a:off x="2400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2" name="Line 25"/>
            <p:cNvSpPr>
              <a:spLocks noChangeShapeType="1"/>
            </p:cNvSpPr>
            <p:nvPr/>
          </p:nvSpPr>
          <p:spPr bwMode="auto">
            <a:xfrm flipV="1">
              <a:off x="2544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3" name="Line 26"/>
            <p:cNvSpPr>
              <a:spLocks noChangeShapeType="1"/>
            </p:cNvSpPr>
            <p:nvPr/>
          </p:nvSpPr>
          <p:spPr bwMode="auto">
            <a:xfrm>
              <a:off x="2688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4" name="Line 27"/>
            <p:cNvSpPr>
              <a:spLocks noChangeShapeType="1"/>
            </p:cNvSpPr>
            <p:nvPr/>
          </p:nvSpPr>
          <p:spPr bwMode="auto">
            <a:xfrm>
              <a:off x="2688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5" name="Line 28"/>
            <p:cNvSpPr>
              <a:spLocks noChangeShapeType="1"/>
            </p:cNvSpPr>
            <p:nvPr/>
          </p:nvSpPr>
          <p:spPr bwMode="auto">
            <a:xfrm flipV="1">
              <a:off x="2544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6" name="Oval 29"/>
            <p:cNvSpPr>
              <a:spLocks noChangeArrowheads="1"/>
            </p:cNvSpPr>
            <p:nvPr/>
          </p:nvSpPr>
          <p:spPr bwMode="auto">
            <a:xfrm>
              <a:off x="2832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7" name="Oval 30"/>
            <p:cNvSpPr>
              <a:spLocks noChangeArrowheads="1"/>
            </p:cNvSpPr>
            <p:nvPr/>
          </p:nvSpPr>
          <p:spPr bwMode="auto">
            <a:xfrm>
              <a:off x="2832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8" name="Line 31"/>
            <p:cNvSpPr>
              <a:spLocks noChangeShapeType="1"/>
            </p:cNvSpPr>
            <p:nvPr/>
          </p:nvSpPr>
          <p:spPr bwMode="auto">
            <a:xfrm flipV="1">
              <a:off x="297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9" name="Line 32"/>
            <p:cNvSpPr>
              <a:spLocks noChangeShapeType="1"/>
            </p:cNvSpPr>
            <p:nvPr/>
          </p:nvSpPr>
          <p:spPr bwMode="auto">
            <a:xfrm>
              <a:off x="3120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0" name="Line 33"/>
            <p:cNvSpPr>
              <a:spLocks noChangeShapeType="1"/>
            </p:cNvSpPr>
            <p:nvPr/>
          </p:nvSpPr>
          <p:spPr bwMode="auto">
            <a:xfrm>
              <a:off x="3120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1" name="Line 34"/>
            <p:cNvSpPr>
              <a:spLocks noChangeShapeType="1"/>
            </p:cNvSpPr>
            <p:nvPr/>
          </p:nvSpPr>
          <p:spPr bwMode="auto">
            <a:xfrm flipV="1">
              <a:off x="2976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2" name="Oval 35"/>
            <p:cNvSpPr>
              <a:spLocks noChangeArrowheads="1"/>
            </p:cNvSpPr>
            <p:nvPr/>
          </p:nvSpPr>
          <p:spPr bwMode="auto">
            <a:xfrm>
              <a:off x="3264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3" name="Oval 36"/>
            <p:cNvSpPr>
              <a:spLocks noChangeArrowheads="1"/>
            </p:cNvSpPr>
            <p:nvPr/>
          </p:nvSpPr>
          <p:spPr bwMode="auto">
            <a:xfrm>
              <a:off x="3264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4" name="Line 37"/>
            <p:cNvSpPr>
              <a:spLocks noChangeShapeType="1"/>
            </p:cNvSpPr>
            <p:nvPr/>
          </p:nvSpPr>
          <p:spPr bwMode="auto">
            <a:xfrm flipV="1">
              <a:off x="340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5" name="Line 38"/>
            <p:cNvSpPr>
              <a:spLocks noChangeShapeType="1"/>
            </p:cNvSpPr>
            <p:nvPr/>
          </p:nvSpPr>
          <p:spPr bwMode="auto">
            <a:xfrm>
              <a:off x="3552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6" name="Line 39"/>
            <p:cNvSpPr>
              <a:spLocks noChangeShapeType="1"/>
            </p:cNvSpPr>
            <p:nvPr/>
          </p:nvSpPr>
          <p:spPr bwMode="auto">
            <a:xfrm>
              <a:off x="3552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7" name="Line 40"/>
            <p:cNvSpPr>
              <a:spLocks noChangeShapeType="1"/>
            </p:cNvSpPr>
            <p:nvPr/>
          </p:nvSpPr>
          <p:spPr bwMode="auto">
            <a:xfrm flipV="1">
              <a:off x="3408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8" name="Oval 41"/>
            <p:cNvSpPr>
              <a:spLocks noChangeArrowheads="1"/>
            </p:cNvSpPr>
            <p:nvPr/>
          </p:nvSpPr>
          <p:spPr bwMode="auto">
            <a:xfrm>
              <a:off x="3696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9" name="Oval 42"/>
            <p:cNvSpPr>
              <a:spLocks noChangeArrowheads="1"/>
            </p:cNvSpPr>
            <p:nvPr/>
          </p:nvSpPr>
          <p:spPr bwMode="auto">
            <a:xfrm>
              <a:off x="3696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0" name="Line 43"/>
            <p:cNvSpPr>
              <a:spLocks noChangeShapeType="1"/>
            </p:cNvSpPr>
            <p:nvPr/>
          </p:nvSpPr>
          <p:spPr bwMode="auto">
            <a:xfrm flipV="1">
              <a:off x="3840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1" name="Line 44"/>
            <p:cNvSpPr>
              <a:spLocks noChangeShapeType="1"/>
            </p:cNvSpPr>
            <p:nvPr/>
          </p:nvSpPr>
          <p:spPr bwMode="auto">
            <a:xfrm>
              <a:off x="3984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2" name="Line 45"/>
            <p:cNvSpPr>
              <a:spLocks noChangeShapeType="1"/>
            </p:cNvSpPr>
            <p:nvPr/>
          </p:nvSpPr>
          <p:spPr bwMode="auto">
            <a:xfrm>
              <a:off x="3984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3" name="Line 46"/>
            <p:cNvSpPr>
              <a:spLocks noChangeShapeType="1"/>
            </p:cNvSpPr>
            <p:nvPr/>
          </p:nvSpPr>
          <p:spPr bwMode="auto">
            <a:xfrm flipV="1">
              <a:off x="3840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4" name="Oval 47"/>
            <p:cNvSpPr>
              <a:spLocks noChangeArrowheads="1"/>
            </p:cNvSpPr>
            <p:nvPr/>
          </p:nvSpPr>
          <p:spPr bwMode="auto">
            <a:xfrm>
              <a:off x="4128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5" name="Oval 48"/>
            <p:cNvSpPr>
              <a:spLocks noChangeArrowheads="1"/>
            </p:cNvSpPr>
            <p:nvPr/>
          </p:nvSpPr>
          <p:spPr bwMode="auto">
            <a:xfrm>
              <a:off x="4128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6" name="Line 49"/>
            <p:cNvSpPr>
              <a:spLocks noChangeShapeType="1"/>
            </p:cNvSpPr>
            <p:nvPr/>
          </p:nvSpPr>
          <p:spPr bwMode="auto">
            <a:xfrm flipV="1">
              <a:off x="4272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7" name="Line 50"/>
            <p:cNvSpPr>
              <a:spLocks noChangeShapeType="1"/>
            </p:cNvSpPr>
            <p:nvPr/>
          </p:nvSpPr>
          <p:spPr bwMode="auto">
            <a:xfrm flipV="1">
              <a:off x="4272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8" name="Oval 51"/>
            <p:cNvSpPr>
              <a:spLocks noChangeArrowheads="1"/>
            </p:cNvSpPr>
            <p:nvPr/>
          </p:nvSpPr>
          <p:spPr bwMode="auto">
            <a:xfrm>
              <a:off x="1104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9" name="Oval 52"/>
            <p:cNvSpPr>
              <a:spLocks noChangeArrowheads="1"/>
            </p:cNvSpPr>
            <p:nvPr/>
          </p:nvSpPr>
          <p:spPr bwMode="auto">
            <a:xfrm>
              <a:off x="1104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70" name="Line 53"/>
            <p:cNvSpPr>
              <a:spLocks noChangeShapeType="1"/>
            </p:cNvSpPr>
            <p:nvPr/>
          </p:nvSpPr>
          <p:spPr bwMode="auto">
            <a:xfrm flipV="1">
              <a:off x="124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71" name="Line 54"/>
            <p:cNvSpPr>
              <a:spLocks noChangeShapeType="1"/>
            </p:cNvSpPr>
            <p:nvPr/>
          </p:nvSpPr>
          <p:spPr bwMode="auto">
            <a:xfrm>
              <a:off x="1392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72" name="Line 55"/>
            <p:cNvSpPr>
              <a:spLocks noChangeShapeType="1"/>
            </p:cNvSpPr>
            <p:nvPr/>
          </p:nvSpPr>
          <p:spPr bwMode="auto">
            <a:xfrm>
              <a:off x="1392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73" name="Line 56"/>
            <p:cNvSpPr>
              <a:spLocks noChangeShapeType="1"/>
            </p:cNvSpPr>
            <p:nvPr/>
          </p:nvSpPr>
          <p:spPr bwMode="auto">
            <a:xfrm flipV="1">
              <a:off x="1248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74" name="Oval 57"/>
            <p:cNvSpPr>
              <a:spLocks noChangeArrowheads="1"/>
            </p:cNvSpPr>
            <p:nvPr/>
          </p:nvSpPr>
          <p:spPr bwMode="auto">
            <a:xfrm>
              <a:off x="1536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75" name="Oval 58"/>
            <p:cNvSpPr>
              <a:spLocks noChangeArrowheads="1"/>
            </p:cNvSpPr>
            <p:nvPr/>
          </p:nvSpPr>
          <p:spPr bwMode="auto">
            <a:xfrm>
              <a:off x="1536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76" name="Line 59"/>
            <p:cNvSpPr>
              <a:spLocks noChangeShapeType="1"/>
            </p:cNvSpPr>
            <p:nvPr/>
          </p:nvSpPr>
          <p:spPr bwMode="auto">
            <a:xfrm flipV="1">
              <a:off x="168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77" name="Line 60"/>
            <p:cNvSpPr>
              <a:spLocks noChangeShapeType="1"/>
            </p:cNvSpPr>
            <p:nvPr/>
          </p:nvSpPr>
          <p:spPr bwMode="auto">
            <a:xfrm>
              <a:off x="1824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78" name="Line 61"/>
            <p:cNvSpPr>
              <a:spLocks noChangeShapeType="1"/>
            </p:cNvSpPr>
            <p:nvPr/>
          </p:nvSpPr>
          <p:spPr bwMode="auto">
            <a:xfrm>
              <a:off x="1824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79" name="Line 62"/>
            <p:cNvSpPr>
              <a:spLocks noChangeShapeType="1"/>
            </p:cNvSpPr>
            <p:nvPr/>
          </p:nvSpPr>
          <p:spPr bwMode="auto">
            <a:xfrm flipV="1">
              <a:off x="1680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80" name="Oval 63"/>
            <p:cNvSpPr>
              <a:spLocks noChangeArrowheads="1"/>
            </p:cNvSpPr>
            <p:nvPr/>
          </p:nvSpPr>
          <p:spPr bwMode="auto">
            <a:xfrm>
              <a:off x="1968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81" name="Oval 64"/>
            <p:cNvSpPr>
              <a:spLocks noChangeArrowheads="1"/>
            </p:cNvSpPr>
            <p:nvPr/>
          </p:nvSpPr>
          <p:spPr bwMode="auto">
            <a:xfrm>
              <a:off x="1968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82" name="Line 65"/>
            <p:cNvSpPr>
              <a:spLocks noChangeShapeType="1"/>
            </p:cNvSpPr>
            <p:nvPr/>
          </p:nvSpPr>
          <p:spPr bwMode="auto">
            <a:xfrm flipV="1">
              <a:off x="2112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83" name="Line 66"/>
            <p:cNvSpPr>
              <a:spLocks noChangeShapeType="1"/>
            </p:cNvSpPr>
            <p:nvPr/>
          </p:nvSpPr>
          <p:spPr bwMode="auto">
            <a:xfrm>
              <a:off x="2256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84" name="Line 67"/>
            <p:cNvSpPr>
              <a:spLocks noChangeShapeType="1"/>
            </p:cNvSpPr>
            <p:nvPr/>
          </p:nvSpPr>
          <p:spPr bwMode="auto">
            <a:xfrm>
              <a:off x="2256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85" name="Line 68"/>
            <p:cNvSpPr>
              <a:spLocks noChangeShapeType="1"/>
            </p:cNvSpPr>
            <p:nvPr/>
          </p:nvSpPr>
          <p:spPr bwMode="auto">
            <a:xfrm flipV="1">
              <a:off x="2112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86" name="Oval 69"/>
            <p:cNvSpPr>
              <a:spLocks noChangeArrowheads="1"/>
            </p:cNvSpPr>
            <p:nvPr/>
          </p:nvSpPr>
          <p:spPr bwMode="auto">
            <a:xfrm>
              <a:off x="2400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87" name="Oval 70"/>
            <p:cNvSpPr>
              <a:spLocks noChangeArrowheads="1"/>
            </p:cNvSpPr>
            <p:nvPr/>
          </p:nvSpPr>
          <p:spPr bwMode="auto">
            <a:xfrm>
              <a:off x="2400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88" name="Line 71"/>
            <p:cNvSpPr>
              <a:spLocks noChangeShapeType="1"/>
            </p:cNvSpPr>
            <p:nvPr/>
          </p:nvSpPr>
          <p:spPr bwMode="auto">
            <a:xfrm flipV="1">
              <a:off x="2544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89" name="Line 72"/>
            <p:cNvSpPr>
              <a:spLocks noChangeShapeType="1"/>
            </p:cNvSpPr>
            <p:nvPr/>
          </p:nvSpPr>
          <p:spPr bwMode="auto">
            <a:xfrm>
              <a:off x="2688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90" name="Line 73"/>
            <p:cNvSpPr>
              <a:spLocks noChangeShapeType="1"/>
            </p:cNvSpPr>
            <p:nvPr/>
          </p:nvSpPr>
          <p:spPr bwMode="auto">
            <a:xfrm>
              <a:off x="2688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91" name="Line 74"/>
            <p:cNvSpPr>
              <a:spLocks noChangeShapeType="1"/>
            </p:cNvSpPr>
            <p:nvPr/>
          </p:nvSpPr>
          <p:spPr bwMode="auto">
            <a:xfrm flipV="1">
              <a:off x="2544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92" name="Oval 75"/>
            <p:cNvSpPr>
              <a:spLocks noChangeArrowheads="1"/>
            </p:cNvSpPr>
            <p:nvPr/>
          </p:nvSpPr>
          <p:spPr bwMode="auto">
            <a:xfrm>
              <a:off x="2832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93" name="Oval 76"/>
            <p:cNvSpPr>
              <a:spLocks noChangeArrowheads="1"/>
            </p:cNvSpPr>
            <p:nvPr/>
          </p:nvSpPr>
          <p:spPr bwMode="auto">
            <a:xfrm>
              <a:off x="2832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94" name="Line 77"/>
            <p:cNvSpPr>
              <a:spLocks noChangeShapeType="1"/>
            </p:cNvSpPr>
            <p:nvPr/>
          </p:nvSpPr>
          <p:spPr bwMode="auto">
            <a:xfrm flipV="1">
              <a:off x="2976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95" name="Line 78"/>
            <p:cNvSpPr>
              <a:spLocks noChangeShapeType="1"/>
            </p:cNvSpPr>
            <p:nvPr/>
          </p:nvSpPr>
          <p:spPr bwMode="auto">
            <a:xfrm>
              <a:off x="3120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96" name="Line 79"/>
            <p:cNvSpPr>
              <a:spLocks noChangeShapeType="1"/>
            </p:cNvSpPr>
            <p:nvPr/>
          </p:nvSpPr>
          <p:spPr bwMode="auto">
            <a:xfrm>
              <a:off x="3120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97" name="Line 80"/>
            <p:cNvSpPr>
              <a:spLocks noChangeShapeType="1"/>
            </p:cNvSpPr>
            <p:nvPr/>
          </p:nvSpPr>
          <p:spPr bwMode="auto">
            <a:xfrm flipV="1">
              <a:off x="2976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98" name="Oval 81"/>
            <p:cNvSpPr>
              <a:spLocks noChangeArrowheads="1"/>
            </p:cNvSpPr>
            <p:nvPr/>
          </p:nvSpPr>
          <p:spPr bwMode="auto">
            <a:xfrm>
              <a:off x="3264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99" name="Oval 82"/>
            <p:cNvSpPr>
              <a:spLocks noChangeArrowheads="1"/>
            </p:cNvSpPr>
            <p:nvPr/>
          </p:nvSpPr>
          <p:spPr bwMode="auto">
            <a:xfrm>
              <a:off x="3264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00" name="Line 83"/>
            <p:cNvSpPr>
              <a:spLocks noChangeShapeType="1"/>
            </p:cNvSpPr>
            <p:nvPr/>
          </p:nvSpPr>
          <p:spPr bwMode="auto">
            <a:xfrm flipV="1">
              <a:off x="34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01" name="Line 84"/>
            <p:cNvSpPr>
              <a:spLocks noChangeShapeType="1"/>
            </p:cNvSpPr>
            <p:nvPr/>
          </p:nvSpPr>
          <p:spPr bwMode="auto">
            <a:xfrm>
              <a:off x="3552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02" name="Line 85"/>
            <p:cNvSpPr>
              <a:spLocks noChangeShapeType="1"/>
            </p:cNvSpPr>
            <p:nvPr/>
          </p:nvSpPr>
          <p:spPr bwMode="auto">
            <a:xfrm>
              <a:off x="3552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03" name="Line 86"/>
            <p:cNvSpPr>
              <a:spLocks noChangeShapeType="1"/>
            </p:cNvSpPr>
            <p:nvPr/>
          </p:nvSpPr>
          <p:spPr bwMode="auto">
            <a:xfrm flipV="1">
              <a:off x="3408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04" name="Oval 87"/>
            <p:cNvSpPr>
              <a:spLocks noChangeArrowheads="1"/>
            </p:cNvSpPr>
            <p:nvPr/>
          </p:nvSpPr>
          <p:spPr bwMode="auto">
            <a:xfrm>
              <a:off x="3696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05" name="Oval 88"/>
            <p:cNvSpPr>
              <a:spLocks noChangeArrowheads="1"/>
            </p:cNvSpPr>
            <p:nvPr/>
          </p:nvSpPr>
          <p:spPr bwMode="auto">
            <a:xfrm>
              <a:off x="3696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06" name="Line 89"/>
            <p:cNvSpPr>
              <a:spLocks noChangeShapeType="1"/>
            </p:cNvSpPr>
            <p:nvPr/>
          </p:nvSpPr>
          <p:spPr bwMode="auto">
            <a:xfrm flipV="1">
              <a:off x="384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07" name="Line 90"/>
            <p:cNvSpPr>
              <a:spLocks noChangeShapeType="1"/>
            </p:cNvSpPr>
            <p:nvPr/>
          </p:nvSpPr>
          <p:spPr bwMode="auto">
            <a:xfrm>
              <a:off x="3984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08" name="Line 91"/>
            <p:cNvSpPr>
              <a:spLocks noChangeShapeType="1"/>
            </p:cNvSpPr>
            <p:nvPr/>
          </p:nvSpPr>
          <p:spPr bwMode="auto">
            <a:xfrm>
              <a:off x="3984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09" name="Line 92"/>
            <p:cNvSpPr>
              <a:spLocks noChangeShapeType="1"/>
            </p:cNvSpPr>
            <p:nvPr/>
          </p:nvSpPr>
          <p:spPr bwMode="auto">
            <a:xfrm flipV="1">
              <a:off x="3840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10" name="Oval 93"/>
            <p:cNvSpPr>
              <a:spLocks noChangeArrowheads="1"/>
            </p:cNvSpPr>
            <p:nvPr/>
          </p:nvSpPr>
          <p:spPr bwMode="auto">
            <a:xfrm>
              <a:off x="4128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11" name="Oval 94"/>
            <p:cNvSpPr>
              <a:spLocks noChangeArrowheads="1"/>
            </p:cNvSpPr>
            <p:nvPr/>
          </p:nvSpPr>
          <p:spPr bwMode="auto">
            <a:xfrm>
              <a:off x="4128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12" name="Line 95"/>
            <p:cNvSpPr>
              <a:spLocks noChangeShapeType="1"/>
            </p:cNvSpPr>
            <p:nvPr/>
          </p:nvSpPr>
          <p:spPr bwMode="auto">
            <a:xfrm flipV="1">
              <a:off x="4272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13" name="Line 96"/>
            <p:cNvSpPr>
              <a:spLocks noChangeShapeType="1"/>
            </p:cNvSpPr>
            <p:nvPr/>
          </p:nvSpPr>
          <p:spPr bwMode="auto">
            <a:xfrm flipV="1">
              <a:off x="4272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14" name="Oval 97"/>
            <p:cNvSpPr>
              <a:spLocks noChangeArrowheads="1"/>
            </p:cNvSpPr>
            <p:nvPr/>
          </p:nvSpPr>
          <p:spPr bwMode="auto">
            <a:xfrm>
              <a:off x="1104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15" name="Oval 98"/>
            <p:cNvSpPr>
              <a:spLocks noChangeArrowheads="1"/>
            </p:cNvSpPr>
            <p:nvPr/>
          </p:nvSpPr>
          <p:spPr bwMode="auto">
            <a:xfrm>
              <a:off x="1104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16" name="Line 99"/>
            <p:cNvSpPr>
              <a:spLocks noChangeShapeType="1"/>
            </p:cNvSpPr>
            <p:nvPr/>
          </p:nvSpPr>
          <p:spPr bwMode="auto">
            <a:xfrm flipV="1">
              <a:off x="1248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17" name="Line 100"/>
            <p:cNvSpPr>
              <a:spLocks noChangeShapeType="1"/>
            </p:cNvSpPr>
            <p:nvPr/>
          </p:nvSpPr>
          <p:spPr bwMode="auto">
            <a:xfrm>
              <a:off x="1392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18" name="Line 101"/>
            <p:cNvSpPr>
              <a:spLocks noChangeShapeType="1"/>
            </p:cNvSpPr>
            <p:nvPr/>
          </p:nvSpPr>
          <p:spPr bwMode="auto">
            <a:xfrm>
              <a:off x="1392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19" name="Oval 102"/>
            <p:cNvSpPr>
              <a:spLocks noChangeArrowheads="1"/>
            </p:cNvSpPr>
            <p:nvPr/>
          </p:nvSpPr>
          <p:spPr bwMode="auto">
            <a:xfrm>
              <a:off x="1536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0" name="Oval 103"/>
            <p:cNvSpPr>
              <a:spLocks noChangeArrowheads="1"/>
            </p:cNvSpPr>
            <p:nvPr/>
          </p:nvSpPr>
          <p:spPr bwMode="auto">
            <a:xfrm>
              <a:off x="1536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1" name="Line 104"/>
            <p:cNvSpPr>
              <a:spLocks noChangeShapeType="1"/>
            </p:cNvSpPr>
            <p:nvPr/>
          </p:nvSpPr>
          <p:spPr bwMode="auto">
            <a:xfrm flipV="1">
              <a:off x="1680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2" name="Line 105"/>
            <p:cNvSpPr>
              <a:spLocks noChangeShapeType="1"/>
            </p:cNvSpPr>
            <p:nvPr/>
          </p:nvSpPr>
          <p:spPr bwMode="auto">
            <a:xfrm>
              <a:off x="1824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3" name="Line 106"/>
            <p:cNvSpPr>
              <a:spLocks noChangeShapeType="1"/>
            </p:cNvSpPr>
            <p:nvPr/>
          </p:nvSpPr>
          <p:spPr bwMode="auto">
            <a:xfrm>
              <a:off x="1824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4" name="Oval 107"/>
            <p:cNvSpPr>
              <a:spLocks noChangeArrowheads="1"/>
            </p:cNvSpPr>
            <p:nvPr/>
          </p:nvSpPr>
          <p:spPr bwMode="auto">
            <a:xfrm>
              <a:off x="196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5" name="Oval 108"/>
            <p:cNvSpPr>
              <a:spLocks noChangeArrowheads="1"/>
            </p:cNvSpPr>
            <p:nvPr/>
          </p:nvSpPr>
          <p:spPr bwMode="auto">
            <a:xfrm>
              <a:off x="1968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6" name="Line 109"/>
            <p:cNvSpPr>
              <a:spLocks noChangeShapeType="1"/>
            </p:cNvSpPr>
            <p:nvPr/>
          </p:nvSpPr>
          <p:spPr bwMode="auto">
            <a:xfrm flipV="1">
              <a:off x="2112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7" name="Line 110"/>
            <p:cNvSpPr>
              <a:spLocks noChangeShapeType="1"/>
            </p:cNvSpPr>
            <p:nvPr/>
          </p:nvSpPr>
          <p:spPr bwMode="auto">
            <a:xfrm>
              <a:off x="2256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8" name="Line 111"/>
            <p:cNvSpPr>
              <a:spLocks noChangeShapeType="1"/>
            </p:cNvSpPr>
            <p:nvPr/>
          </p:nvSpPr>
          <p:spPr bwMode="auto">
            <a:xfrm>
              <a:off x="2256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9" name="Oval 112"/>
            <p:cNvSpPr>
              <a:spLocks noChangeArrowheads="1"/>
            </p:cNvSpPr>
            <p:nvPr/>
          </p:nvSpPr>
          <p:spPr bwMode="auto">
            <a:xfrm>
              <a:off x="240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0" name="Oval 113"/>
            <p:cNvSpPr>
              <a:spLocks noChangeArrowheads="1"/>
            </p:cNvSpPr>
            <p:nvPr/>
          </p:nvSpPr>
          <p:spPr bwMode="auto">
            <a:xfrm>
              <a:off x="2400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1" name="Line 114"/>
            <p:cNvSpPr>
              <a:spLocks noChangeShapeType="1"/>
            </p:cNvSpPr>
            <p:nvPr/>
          </p:nvSpPr>
          <p:spPr bwMode="auto">
            <a:xfrm flipV="1">
              <a:off x="2544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2" name="Line 115"/>
            <p:cNvSpPr>
              <a:spLocks noChangeShapeType="1"/>
            </p:cNvSpPr>
            <p:nvPr/>
          </p:nvSpPr>
          <p:spPr bwMode="auto">
            <a:xfrm>
              <a:off x="268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3" name="Line 116"/>
            <p:cNvSpPr>
              <a:spLocks noChangeShapeType="1"/>
            </p:cNvSpPr>
            <p:nvPr/>
          </p:nvSpPr>
          <p:spPr bwMode="auto">
            <a:xfrm>
              <a:off x="2688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4" name="Oval 117"/>
            <p:cNvSpPr>
              <a:spLocks noChangeArrowheads="1"/>
            </p:cNvSpPr>
            <p:nvPr/>
          </p:nvSpPr>
          <p:spPr bwMode="auto">
            <a:xfrm>
              <a:off x="2832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5" name="Oval 118"/>
            <p:cNvSpPr>
              <a:spLocks noChangeArrowheads="1"/>
            </p:cNvSpPr>
            <p:nvPr/>
          </p:nvSpPr>
          <p:spPr bwMode="auto">
            <a:xfrm>
              <a:off x="2832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6" name="Line 119"/>
            <p:cNvSpPr>
              <a:spLocks noChangeShapeType="1"/>
            </p:cNvSpPr>
            <p:nvPr/>
          </p:nvSpPr>
          <p:spPr bwMode="auto">
            <a:xfrm flipV="1">
              <a:off x="2976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7" name="Line 120"/>
            <p:cNvSpPr>
              <a:spLocks noChangeShapeType="1"/>
            </p:cNvSpPr>
            <p:nvPr/>
          </p:nvSpPr>
          <p:spPr bwMode="auto">
            <a:xfrm>
              <a:off x="3120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8" name="Line 121"/>
            <p:cNvSpPr>
              <a:spLocks noChangeShapeType="1"/>
            </p:cNvSpPr>
            <p:nvPr/>
          </p:nvSpPr>
          <p:spPr bwMode="auto">
            <a:xfrm>
              <a:off x="3120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9" name="Oval 122"/>
            <p:cNvSpPr>
              <a:spLocks noChangeArrowheads="1"/>
            </p:cNvSpPr>
            <p:nvPr/>
          </p:nvSpPr>
          <p:spPr bwMode="auto">
            <a:xfrm>
              <a:off x="3264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40" name="Oval 123"/>
            <p:cNvSpPr>
              <a:spLocks noChangeArrowheads="1"/>
            </p:cNvSpPr>
            <p:nvPr/>
          </p:nvSpPr>
          <p:spPr bwMode="auto">
            <a:xfrm>
              <a:off x="3264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41" name="Line 124"/>
            <p:cNvSpPr>
              <a:spLocks noChangeShapeType="1"/>
            </p:cNvSpPr>
            <p:nvPr/>
          </p:nvSpPr>
          <p:spPr bwMode="auto">
            <a:xfrm flipV="1">
              <a:off x="3408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42" name="Line 125"/>
            <p:cNvSpPr>
              <a:spLocks noChangeShapeType="1"/>
            </p:cNvSpPr>
            <p:nvPr/>
          </p:nvSpPr>
          <p:spPr bwMode="auto">
            <a:xfrm>
              <a:off x="3552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43" name="Line 126"/>
            <p:cNvSpPr>
              <a:spLocks noChangeShapeType="1"/>
            </p:cNvSpPr>
            <p:nvPr/>
          </p:nvSpPr>
          <p:spPr bwMode="auto">
            <a:xfrm>
              <a:off x="3552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44" name="Oval 127"/>
            <p:cNvSpPr>
              <a:spLocks noChangeArrowheads="1"/>
            </p:cNvSpPr>
            <p:nvPr/>
          </p:nvSpPr>
          <p:spPr bwMode="auto">
            <a:xfrm>
              <a:off x="3696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45" name="Oval 128"/>
            <p:cNvSpPr>
              <a:spLocks noChangeArrowheads="1"/>
            </p:cNvSpPr>
            <p:nvPr/>
          </p:nvSpPr>
          <p:spPr bwMode="auto">
            <a:xfrm>
              <a:off x="3696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46" name="Line 129"/>
            <p:cNvSpPr>
              <a:spLocks noChangeShapeType="1"/>
            </p:cNvSpPr>
            <p:nvPr/>
          </p:nvSpPr>
          <p:spPr bwMode="auto">
            <a:xfrm flipV="1">
              <a:off x="3840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47" name="Line 130"/>
            <p:cNvSpPr>
              <a:spLocks noChangeShapeType="1"/>
            </p:cNvSpPr>
            <p:nvPr/>
          </p:nvSpPr>
          <p:spPr bwMode="auto">
            <a:xfrm>
              <a:off x="3984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48" name="Line 131"/>
            <p:cNvSpPr>
              <a:spLocks noChangeShapeType="1"/>
            </p:cNvSpPr>
            <p:nvPr/>
          </p:nvSpPr>
          <p:spPr bwMode="auto">
            <a:xfrm>
              <a:off x="3984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49" name="Oval 132"/>
            <p:cNvSpPr>
              <a:spLocks noChangeArrowheads="1"/>
            </p:cNvSpPr>
            <p:nvPr/>
          </p:nvSpPr>
          <p:spPr bwMode="auto">
            <a:xfrm>
              <a:off x="41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50" name="Oval 133"/>
            <p:cNvSpPr>
              <a:spLocks noChangeArrowheads="1"/>
            </p:cNvSpPr>
            <p:nvPr/>
          </p:nvSpPr>
          <p:spPr bwMode="auto">
            <a:xfrm>
              <a:off x="4128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51" name="Line 134"/>
            <p:cNvSpPr>
              <a:spLocks noChangeShapeType="1"/>
            </p:cNvSpPr>
            <p:nvPr/>
          </p:nvSpPr>
          <p:spPr bwMode="auto">
            <a:xfrm flipV="1">
              <a:off x="4272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1620" name="AutoShape 135"/>
          <p:cNvSpPr>
            <a:spLocks noChangeArrowheads="1"/>
          </p:cNvSpPr>
          <p:nvPr/>
        </p:nvSpPr>
        <p:spPr bwMode="auto">
          <a:xfrm>
            <a:off x="762000" y="1600200"/>
            <a:ext cx="4038600" cy="4953000"/>
          </a:xfrm>
          <a:prstGeom prst="rightArrow">
            <a:avLst>
              <a:gd name="adj1" fmla="val 51472"/>
              <a:gd name="adj2" fmla="val 72579"/>
            </a:avLst>
          </a:prstGeom>
          <a:gradFill rotWithShape="0">
            <a:gsLst>
              <a:gs pos="0">
                <a:schemeClr val="bg1"/>
              </a:gs>
              <a:gs pos="100000">
                <a:srgbClr val="99FF99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</a:rPr>
              <a:t>The input </a:t>
            </a:r>
            <a:r>
              <a:rPr lang="en-US" sz="3200" b="1" i="1"/>
              <a:t>x</a:t>
            </a:r>
            <a:r>
              <a:rPr lang="en-US">
                <a:latin typeface="Tahoma" pitchFamily="34" charset="0"/>
              </a:rPr>
              <a:t> is given to </a:t>
            </a:r>
          </a:p>
          <a:p>
            <a:pPr algn="ctr"/>
            <a:r>
              <a:rPr lang="en-US">
                <a:latin typeface="Tahoma" pitchFamily="34" charset="0"/>
              </a:rPr>
              <a:t>all the units at the same </a:t>
            </a:r>
          </a:p>
          <a:p>
            <a:pPr algn="ctr"/>
            <a:r>
              <a:rPr lang="en-US">
                <a:latin typeface="Tahoma" pitchFamily="34" charset="0"/>
              </a:rPr>
              <a:t>time</a:t>
            </a:r>
          </a:p>
        </p:txBody>
      </p:sp>
      <p:sp>
        <p:nvSpPr>
          <p:cNvPr id="111621" name="Text Box 137"/>
          <p:cNvSpPr txBox="1">
            <a:spLocks noChangeArrowheads="1"/>
          </p:cNvSpPr>
          <p:nvPr/>
        </p:nvSpPr>
        <p:spPr bwMode="auto">
          <a:xfrm>
            <a:off x="457200" y="4535488"/>
            <a:ext cx="1841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Oval 135"/>
          <p:cNvSpPr>
            <a:spLocks noChangeArrowheads="1"/>
          </p:cNvSpPr>
          <p:nvPr/>
        </p:nvSpPr>
        <p:spPr bwMode="auto">
          <a:xfrm>
            <a:off x="5638800" y="2438400"/>
            <a:ext cx="2514600" cy="2362200"/>
          </a:xfrm>
          <a:prstGeom prst="ellipse">
            <a:avLst/>
          </a:prstGeom>
          <a:gradFill rotWithShape="0">
            <a:gsLst>
              <a:gs pos="0">
                <a:srgbClr val="33CC33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Kohonen Maps</a:t>
            </a:r>
          </a:p>
        </p:txBody>
      </p:sp>
      <p:sp>
        <p:nvSpPr>
          <p:cNvPr id="112644" name="Oval 4"/>
          <p:cNvSpPr>
            <a:spLocks noChangeArrowheads="1"/>
          </p:cNvSpPr>
          <p:nvPr/>
        </p:nvSpPr>
        <p:spPr bwMode="auto">
          <a:xfrm>
            <a:off x="25146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5" name="Oval 5"/>
          <p:cNvSpPr>
            <a:spLocks noChangeArrowheads="1"/>
          </p:cNvSpPr>
          <p:nvPr/>
        </p:nvSpPr>
        <p:spPr bwMode="auto">
          <a:xfrm>
            <a:off x="25146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V="1">
            <a:off x="27432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>
            <a:off x="29718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29718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9" name="Line 9"/>
          <p:cNvSpPr>
            <a:spLocks noChangeShapeType="1"/>
          </p:cNvSpPr>
          <p:nvPr/>
        </p:nvSpPr>
        <p:spPr bwMode="auto">
          <a:xfrm flipV="1">
            <a:off x="27432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32004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32004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Line 12"/>
          <p:cNvSpPr>
            <a:spLocks noChangeShapeType="1"/>
          </p:cNvSpPr>
          <p:nvPr/>
        </p:nvSpPr>
        <p:spPr bwMode="auto">
          <a:xfrm flipV="1">
            <a:off x="34290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Line 13"/>
          <p:cNvSpPr>
            <a:spLocks noChangeShapeType="1"/>
          </p:cNvSpPr>
          <p:nvPr/>
        </p:nvSpPr>
        <p:spPr bwMode="auto">
          <a:xfrm>
            <a:off x="36576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36576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5"/>
          <p:cNvSpPr>
            <a:spLocks noChangeShapeType="1"/>
          </p:cNvSpPr>
          <p:nvPr/>
        </p:nvSpPr>
        <p:spPr bwMode="auto">
          <a:xfrm flipV="1">
            <a:off x="34290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Oval 16"/>
          <p:cNvSpPr>
            <a:spLocks noChangeArrowheads="1"/>
          </p:cNvSpPr>
          <p:nvPr/>
        </p:nvSpPr>
        <p:spPr bwMode="auto">
          <a:xfrm>
            <a:off x="38862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Oval 17"/>
          <p:cNvSpPr>
            <a:spLocks noChangeArrowheads="1"/>
          </p:cNvSpPr>
          <p:nvPr/>
        </p:nvSpPr>
        <p:spPr bwMode="auto">
          <a:xfrm>
            <a:off x="38862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Line 18"/>
          <p:cNvSpPr>
            <a:spLocks noChangeShapeType="1"/>
          </p:cNvSpPr>
          <p:nvPr/>
        </p:nvSpPr>
        <p:spPr bwMode="auto">
          <a:xfrm flipV="1">
            <a:off x="41148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Line 19"/>
          <p:cNvSpPr>
            <a:spLocks noChangeShapeType="1"/>
          </p:cNvSpPr>
          <p:nvPr/>
        </p:nvSpPr>
        <p:spPr bwMode="auto">
          <a:xfrm>
            <a:off x="43434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Line 20"/>
          <p:cNvSpPr>
            <a:spLocks noChangeShapeType="1"/>
          </p:cNvSpPr>
          <p:nvPr/>
        </p:nvSpPr>
        <p:spPr bwMode="auto">
          <a:xfrm>
            <a:off x="43434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1" name="Line 21"/>
          <p:cNvSpPr>
            <a:spLocks noChangeShapeType="1"/>
          </p:cNvSpPr>
          <p:nvPr/>
        </p:nvSpPr>
        <p:spPr bwMode="auto">
          <a:xfrm flipV="1">
            <a:off x="41148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2" name="Oval 22"/>
          <p:cNvSpPr>
            <a:spLocks noChangeArrowheads="1"/>
          </p:cNvSpPr>
          <p:nvPr/>
        </p:nvSpPr>
        <p:spPr bwMode="auto">
          <a:xfrm>
            <a:off x="45720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3" name="Oval 23"/>
          <p:cNvSpPr>
            <a:spLocks noChangeArrowheads="1"/>
          </p:cNvSpPr>
          <p:nvPr/>
        </p:nvSpPr>
        <p:spPr bwMode="auto">
          <a:xfrm>
            <a:off x="45720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4" name="Line 24"/>
          <p:cNvSpPr>
            <a:spLocks noChangeShapeType="1"/>
          </p:cNvSpPr>
          <p:nvPr/>
        </p:nvSpPr>
        <p:spPr bwMode="auto">
          <a:xfrm flipV="1">
            <a:off x="48006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5" name="Line 25"/>
          <p:cNvSpPr>
            <a:spLocks noChangeShapeType="1"/>
          </p:cNvSpPr>
          <p:nvPr/>
        </p:nvSpPr>
        <p:spPr bwMode="auto">
          <a:xfrm>
            <a:off x="50292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6" name="Line 26"/>
          <p:cNvSpPr>
            <a:spLocks noChangeShapeType="1"/>
          </p:cNvSpPr>
          <p:nvPr/>
        </p:nvSpPr>
        <p:spPr bwMode="auto">
          <a:xfrm>
            <a:off x="50292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27"/>
          <p:cNvSpPr>
            <a:spLocks noChangeShapeType="1"/>
          </p:cNvSpPr>
          <p:nvPr/>
        </p:nvSpPr>
        <p:spPr bwMode="auto">
          <a:xfrm flipV="1">
            <a:off x="48006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Oval 28"/>
          <p:cNvSpPr>
            <a:spLocks noChangeArrowheads="1"/>
          </p:cNvSpPr>
          <p:nvPr/>
        </p:nvSpPr>
        <p:spPr bwMode="auto">
          <a:xfrm>
            <a:off x="52578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Oval 29"/>
          <p:cNvSpPr>
            <a:spLocks noChangeArrowheads="1"/>
          </p:cNvSpPr>
          <p:nvPr/>
        </p:nvSpPr>
        <p:spPr bwMode="auto">
          <a:xfrm>
            <a:off x="52578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Line 30"/>
          <p:cNvSpPr>
            <a:spLocks noChangeShapeType="1"/>
          </p:cNvSpPr>
          <p:nvPr/>
        </p:nvSpPr>
        <p:spPr bwMode="auto">
          <a:xfrm flipV="1">
            <a:off x="54864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Line 31"/>
          <p:cNvSpPr>
            <a:spLocks noChangeShapeType="1"/>
          </p:cNvSpPr>
          <p:nvPr/>
        </p:nvSpPr>
        <p:spPr bwMode="auto">
          <a:xfrm>
            <a:off x="57150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2" name="Line 32"/>
          <p:cNvSpPr>
            <a:spLocks noChangeShapeType="1"/>
          </p:cNvSpPr>
          <p:nvPr/>
        </p:nvSpPr>
        <p:spPr bwMode="auto">
          <a:xfrm>
            <a:off x="57150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3" name="Line 33"/>
          <p:cNvSpPr>
            <a:spLocks noChangeShapeType="1"/>
          </p:cNvSpPr>
          <p:nvPr/>
        </p:nvSpPr>
        <p:spPr bwMode="auto">
          <a:xfrm flipV="1">
            <a:off x="54864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4" name="Oval 34"/>
          <p:cNvSpPr>
            <a:spLocks noChangeArrowheads="1"/>
          </p:cNvSpPr>
          <p:nvPr/>
        </p:nvSpPr>
        <p:spPr bwMode="auto">
          <a:xfrm>
            <a:off x="59436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5" name="Oval 35"/>
          <p:cNvSpPr>
            <a:spLocks noChangeArrowheads="1"/>
          </p:cNvSpPr>
          <p:nvPr/>
        </p:nvSpPr>
        <p:spPr bwMode="auto">
          <a:xfrm>
            <a:off x="59436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6" name="Line 36"/>
          <p:cNvSpPr>
            <a:spLocks noChangeShapeType="1"/>
          </p:cNvSpPr>
          <p:nvPr/>
        </p:nvSpPr>
        <p:spPr bwMode="auto">
          <a:xfrm flipV="1">
            <a:off x="61722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7" name="Line 37"/>
          <p:cNvSpPr>
            <a:spLocks noChangeShapeType="1"/>
          </p:cNvSpPr>
          <p:nvPr/>
        </p:nvSpPr>
        <p:spPr bwMode="auto">
          <a:xfrm>
            <a:off x="64008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8" name="Line 38"/>
          <p:cNvSpPr>
            <a:spLocks noChangeShapeType="1"/>
          </p:cNvSpPr>
          <p:nvPr/>
        </p:nvSpPr>
        <p:spPr bwMode="auto">
          <a:xfrm>
            <a:off x="64008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9" name="Line 39"/>
          <p:cNvSpPr>
            <a:spLocks noChangeShapeType="1"/>
          </p:cNvSpPr>
          <p:nvPr/>
        </p:nvSpPr>
        <p:spPr bwMode="auto">
          <a:xfrm flipV="1">
            <a:off x="61722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0" name="Oval 40"/>
          <p:cNvSpPr>
            <a:spLocks noChangeArrowheads="1"/>
          </p:cNvSpPr>
          <p:nvPr/>
        </p:nvSpPr>
        <p:spPr bwMode="auto">
          <a:xfrm>
            <a:off x="66294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1" name="Oval 41"/>
          <p:cNvSpPr>
            <a:spLocks noChangeArrowheads="1"/>
          </p:cNvSpPr>
          <p:nvPr/>
        </p:nvSpPr>
        <p:spPr bwMode="auto">
          <a:xfrm>
            <a:off x="66294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2" name="Line 42"/>
          <p:cNvSpPr>
            <a:spLocks noChangeShapeType="1"/>
          </p:cNvSpPr>
          <p:nvPr/>
        </p:nvSpPr>
        <p:spPr bwMode="auto">
          <a:xfrm flipV="1">
            <a:off x="68580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3" name="Line 43"/>
          <p:cNvSpPr>
            <a:spLocks noChangeShapeType="1"/>
          </p:cNvSpPr>
          <p:nvPr/>
        </p:nvSpPr>
        <p:spPr bwMode="auto">
          <a:xfrm>
            <a:off x="70866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4" name="Line 44"/>
          <p:cNvSpPr>
            <a:spLocks noChangeShapeType="1"/>
          </p:cNvSpPr>
          <p:nvPr/>
        </p:nvSpPr>
        <p:spPr bwMode="auto">
          <a:xfrm>
            <a:off x="70866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5" name="Line 45"/>
          <p:cNvSpPr>
            <a:spLocks noChangeShapeType="1"/>
          </p:cNvSpPr>
          <p:nvPr/>
        </p:nvSpPr>
        <p:spPr bwMode="auto">
          <a:xfrm flipV="1">
            <a:off x="68580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6" name="Oval 46"/>
          <p:cNvSpPr>
            <a:spLocks noChangeArrowheads="1"/>
          </p:cNvSpPr>
          <p:nvPr/>
        </p:nvSpPr>
        <p:spPr bwMode="auto">
          <a:xfrm>
            <a:off x="73152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7" name="Oval 47"/>
          <p:cNvSpPr>
            <a:spLocks noChangeArrowheads="1"/>
          </p:cNvSpPr>
          <p:nvPr/>
        </p:nvSpPr>
        <p:spPr bwMode="auto">
          <a:xfrm>
            <a:off x="73152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8" name="Line 48"/>
          <p:cNvSpPr>
            <a:spLocks noChangeShapeType="1"/>
          </p:cNvSpPr>
          <p:nvPr/>
        </p:nvSpPr>
        <p:spPr bwMode="auto">
          <a:xfrm flipV="1">
            <a:off x="75438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9" name="Line 49"/>
          <p:cNvSpPr>
            <a:spLocks noChangeShapeType="1"/>
          </p:cNvSpPr>
          <p:nvPr/>
        </p:nvSpPr>
        <p:spPr bwMode="auto">
          <a:xfrm flipV="1">
            <a:off x="75438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0" name="Oval 50"/>
          <p:cNvSpPr>
            <a:spLocks noChangeArrowheads="1"/>
          </p:cNvSpPr>
          <p:nvPr/>
        </p:nvSpPr>
        <p:spPr bwMode="auto">
          <a:xfrm>
            <a:off x="25146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1" name="Oval 51"/>
          <p:cNvSpPr>
            <a:spLocks noChangeArrowheads="1"/>
          </p:cNvSpPr>
          <p:nvPr/>
        </p:nvSpPr>
        <p:spPr bwMode="auto">
          <a:xfrm>
            <a:off x="25146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2" name="Line 52"/>
          <p:cNvSpPr>
            <a:spLocks noChangeShapeType="1"/>
          </p:cNvSpPr>
          <p:nvPr/>
        </p:nvSpPr>
        <p:spPr bwMode="auto">
          <a:xfrm flipV="1">
            <a:off x="27432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3" name="Line 53"/>
          <p:cNvSpPr>
            <a:spLocks noChangeShapeType="1"/>
          </p:cNvSpPr>
          <p:nvPr/>
        </p:nvSpPr>
        <p:spPr bwMode="auto">
          <a:xfrm>
            <a:off x="29718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4" name="Line 54"/>
          <p:cNvSpPr>
            <a:spLocks noChangeShapeType="1"/>
          </p:cNvSpPr>
          <p:nvPr/>
        </p:nvSpPr>
        <p:spPr bwMode="auto">
          <a:xfrm>
            <a:off x="29718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5" name="Line 55"/>
          <p:cNvSpPr>
            <a:spLocks noChangeShapeType="1"/>
          </p:cNvSpPr>
          <p:nvPr/>
        </p:nvSpPr>
        <p:spPr bwMode="auto">
          <a:xfrm flipV="1">
            <a:off x="27432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6" name="Oval 56"/>
          <p:cNvSpPr>
            <a:spLocks noChangeArrowheads="1"/>
          </p:cNvSpPr>
          <p:nvPr/>
        </p:nvSpPr>
        <p:spPr bwMode="auto">
          <a:xfrm>
            <a:off x="32004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7" name="Oval 57"/>
          <p:cNvSpPr>
            <a:spLocks noChangeArrowheads="1"/>
          </p:cNvSpPr>
          <p:nvPr/>
        </p:nvSpPr>
        <p:spPr bwMode="auto">
          <a:xfrm>
            <a:off x="32004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8" name="Line 58"/>
          <p:cNvSpPr>
            <a:spLocks noChangeShapeType="1"/>
          </p:cNvSpPr>
          <p:nvPr/>
        </p:nvSpPr>
        <p:spPr bwMode="auto">
          <a:xfrm flipV="1">
            <a:off x="34290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9" name="Line 59"/>
          <p:cNvSpPr>
            <a:spLocks noChangeShapeType="1"/>
          </p:cNvSpPr>
          <p:nvPr/>
        </p:nvSpPr>
        <p:spPr bwMode="auto">
          <a:xfrm>
            <a:off x="36576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0" name="Line 60"/>
          <p:cNvSpPr>
            <a:spLocks noChangeShapeType="1"/>
          </p:cNvSpPr>
          <p:nvPr/>
        </p:nvSpPr>
        <p:spPr bwMode="auto">
          <a:xfrm>
            <a:off x="36576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1" name="Line 61"/>
          <p:cNvSpPr>
            <a:spLocks noChangeShapeType="1"/>
          </p:cNvSpPr>
          <p:nvPr/>
        </p:nvSpPr>
        <p:spPr bwMode="auto">
          <a:xfrm flipV="1">
            <a:off x="34290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2" name="Oval 62"/>
          <p:cNvSpPr>
            <a:spLocks noChangeArrowheads="1"/>
          </p:cNvSpPr>
          <p:nvPr/>
        </p:nvSpPr>
        <p:spPr bwMode="auto">
          <a:xfrm>
            <a:off x="38862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3" name="Oval 63"/>
          <p:cNvSpPr>
            <a:spLocks noChangeArrowheads="1"/>
          </p:cNvSpPr>
          <p:nvPr/>
        </p:nvSpPr>
        <p:spPr bwMode="auto">
          <a:xfrm>
            <a:off x="3886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4" name="Line 64"/>
          <p:cNvSpPr>
            <a:spLocks noChangeShapeType="1"/>
          </p:cNvSpPr>
          <p:nvPr/>
        </p:nvSpPr>
        <p:spPr bwMode="auto">
          <a:xfrm flipV="1">
            <a:off x="41148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5" name="Line 65"/>
          <p:cNvSpPr>
            <a:spLocks noChangeShapeType="1"/>
          </p:cNvSpPr>
          <p:nvPr/>
        </p:nvSpPr>
        <p:spPr bwMode="auto">
          <a:xfrm>
            <a:off x="43434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6" name="Line 66"/>
          <p:cNvSpPr>
            <a:spLocks noChangeShapeType="1"/>
          </p:cNvSpPr>
          <p:nvPr/>
        </p:nvSpPr>
        <p:spPr bwMode="auto">
          <a:xfrm>
            <a:off x="43434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7" name="Line 67"/>
          <p:cNvSpPr>
            <a:spLocks noChangeShapeType="1"/>
          </p:cNvSpPr>
          <p:nvPr/>
        </p:nvSpPr>
        <p:spPr bwMode="auto">
          <a:xfrm flipV="1">
            <a:off x="41148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8" name="Oval 68"/>
          <p:cNvSpPr>
            <a:spLocks noChangeArrowheads="1"/>
          </p:cNvSpPr>
          <p:nvPr/>
        </p:nvSpPr>
        <p:spPr bwMode="auto">
          <a:xfrm>
            <a:off x="45720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9" name="Oval 69"/>
          <p:cNvSpPr>
            <a:spLocks noChangeArrowheads="1"/>
          </p:cNvSpPr>
          <p:nvPr/>
        </p:nvSpPr>
        <p:spPr bwMode="auto">
          <a:xfrm>
            <a:off x="45720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0" name="Line 70"/>
          <p:cNvSpPr>
            <a:spLocks noChangeShapeType="1"/>
          </p:cNvSpPr>
          <p:nvPr/>
        </p:nvSpPr>
        <p:spPr bwMode="auto">
          <a:xfrm flipV="1">
            <a:off x="48006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1" name="Line 71"/>
          <p:cNvSpPr>
            <a:spLocks noChangeShapeType="1"/>
          </p:cNvSpPr>
          <p:nvPr/>
        </p:nvSpPr>
        <p:spPr bwMode="auto">
          <a:xfrm>
            <a:off x="50292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2" name="Line 72"/>
          <p:cNvSpPr>
            <a:spLocks noChangeShapeType="1"/>
          </p:cNvSpPr>
          <p:nvPr/>
        </p:nvSpPr>
        <p:spPr bwMode="auto">
          <a:xfrm>
            <a:off x="50292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3" name="Line 73"/>
          <p:cNvSpPr>
            <a:spLocks noChangeShapeType="1"/>
          </p:cNvSpPr>
          <p:nvPr/>
        </p:nvSpPr>
        <p:spPr bwMode="auto">
          <a:xfrm flipV="1">
            <a:off x="48006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4" name="Oval 74"/>
          <p:cNvSpPr>
            <a:spLocks noChangeArrowheads="1"/>
          </p:cNvSpPr>
          <p:nvPr/>
        </p:nvSpPr>
        <p:spPr bwMode="auto">
          <a:xfrm>
            <a:off x="52578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5" name="Oval 75"/>
          <p:cNvSpPr>
            <a:spLocks noChangeArrowheads="1"/>
          </p:cNvSpPr>
          <p:nvPr/>
        </p:nvSpPr>
        <p:spPr bwMode="auto">
          <a:xfrm>
            <a:off x="52578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6" name="Line 76"/>
          <p:cNvSpPr>
            <a:spLocks noChangeShapeType="1"/>
          </p:cNvSpPr>
          <p:nvPr/>
        </p:nvSpPr>
        <p:spPr bwMode="auto">
          <a:xfrm flipV="1">
            <a:off x="54864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7" name="Line 77"/>
          <p:cNvSpPr>
            <a:spLocks noChangeShapeType="1"/>
          </p:cNvSpPr>
          <p:nvPr/>
        </p:nvSpPr>
        <p:spPr bwMode="auto">
          <a:xfrm>
            <a:off x="57150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8" name="Line 78"/>
          <p:cNvSpPr>
            <a:spLocks noChangeShapeType="1"/>
          </p:cNvSpPr>
          <p:nvPr/>
        </p:nvSpPr>
        <p:spPr bwMode="auto">
          <a:xfrm>
            <a:off x="57150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9" name="Line 79"/>
          <p:cNvSpPr>
            <a:spLocks noChangeShapeType="1"/>
          </p:cNvSpPr>
          <p:nvPr/>
        </p:nvSpPr>
        <p:spPr bwMode="auto">
          <a:xfrm flipV="1">
            <a:off x="54864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0" name="Oval 80"/>
          <p:cNvSpPr>
            <a:spLocks noChangeArrowheads="1"/>
          </p:cNvSpPr>
          <p:nvPr/>
        </p:nvSpPr>
        <p:spPr bwMode="auto">
          <a:xfrm>
            <a:off x="59436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1" name="Oval 81"/>
          <p:cNvSpPr>
            <a:spLocks noChangeArrowheads="1"/>
          </p:cNvSpPr>
          <p:nvPr/>
        </p:nvSpPr>
        <p:spPr bwMode="auto">
          <a:xfrm>
            <a:off x="59436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2" name="Line 82"/>
          <p:cNvSpPr>
            <a:spLocks noChangeShapeType="1"/>
          </p:cNvSpPr>
          <p:nvPr/>
        </p:nvSpPr>
        <p:spPr bwMode="auto">
          <a:xfrm flipV="1">
            <a:off x="61722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3" name="Line 83"/>
          <p:cNvSpPr>
            <a:spLocks noChangeShapeType="1"/>
          </p:cNvSpPr>
          <p:nvPr/>
        </p:nvSpPr>
        <p:spPr bwMode="auto">
          <a:xfrm>
            <a:off x="64008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4" name="Line 84"/>
          <p:cNvSpPr>
            <a:spLocks noChangeShapeType="1"/>
          </p:cNvSpPr>
          <p:nvPr/>
        </p:nvSpPr>
        <p:spPr bwMode="auto">
          <a:xfrm>
            <a:off x="64008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5" name="Line 85"/>
          <p:cNvSpPr>
            <a:spLocks noChangeShapeType="1"/>
          </p:cNvSpPr>
          <p:nvPr/>
        </p:nvSpPr>
        <p:spPr bwMode="auto">
          <a:xfrm flipV="1">
            <a:off x="61722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6" name="Oval 86"/>
          <p:cNvSpPr>
            <a:spLocks noChangeArrowheads="1"/>
          </p:cNvSpPr>
          <p:nvPr/>
        </p:nvSpPr>
        <p:spPr bwMode="auto">
          <a:xfrm>
            <a:off x="66294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7" name="Oval 87"/>
          <p:cNvSpPr>
            <a:spLocks noChangeArrowheads="1"/>
          </p:cNvSpPr>
          <p:nvPr/>
        </p:nvSpPr>
        <p:spPr bwMode="auto">
          <a:xfrm>
            <a:off x="6629400" y="3352800"/>
            <a:ext cx="457200" cy="4572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8" name="Line 88"/>
          <p:cNvSpPr>
            <a:spLocks noChangeShapeType="1"/>
          </p:cNvSpPr>
          <p:nvPr/>
        </p:nvSpPr>
        <p:spPr bwMode="auto">
          <a:xfrm flipV="1">
            <a:off x="68580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9" name="Line 89"/>
          <p:cNvSpPr>
            <a:spLocks noChangeShapeType="1"/>
          </p:cNvSpPr>
          <p:nvPr/>
        </p:nvSpPr>
        <p:spPr bwMode="auto">
          <a:xfrm>
            <a:off x="70866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0" name="Line 90"/>
          <p:cNvSpPr>
            <a:spLocks noChangeShapeType="1"/>
          </p:cNvSpPr>
          <p:nvPr/>
        </p:nvSpPr>
        <p:spPr bwMode="auto">
          <a:xfrm>
            <a:off x="70866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1" name="Line 91"/>
          <p:cNvSpPr>
            <a:spLocks noChangeShapeType="1"/>
          </p:cNvSpPr>
          <p:nvPr/>
        </p:nvSpPr>
        <p:spPr bwMode="auto">
          <a:xfrm flipV="1">
            <a:off x="68580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2" name="Oval 92"/>
          <p:cNvSpPr>
            <a:spLocks noChangeArrowheads="1"/>
          </p:cNvSpPr>
          <p:nvPr/>
        </p:nvSpPr>
        <p:spPr bwMode="auto">
          <a:xfrm>
            <a:off x="73152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3" name="Oval 93"/>
          <p:cNvSpPr>
            <a:spLocks noChangeArrowheads="1"/>
          </p:cNvSpPr>
          <p:nvPr/>
        </p:nvSpPr>
        <p:spPr bwMode="auto">
          <a:xfrm>
            <a:off x="7315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4" name="Line 94"/>
          <p:cNvSpPr>
            <a:spLocks noChangeShapeType="1"/>
          </p:cNvSpPr>
          <p:nvPr/>
        </p:nvSpPr>
        <p:spPr bwMode="auto">
          <a:xfrm flipV="1">
            <a:off x="75438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5" name="Line 95"/>
          <p:cNvSpPr>
            <a:spLocks noChangeShapeType="1"/>
          </p:cNvSpPr>
          <p:nvPr/>
        </p:nvSpPr>
        <p:spPr bwMode="auto">
          <a:xfrm flipV="1">
            <a:off x="75438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6" name="Oval 96"/>
          <p:cNvSpPr>
            <a:spLocks noChangeArrowheads="1"/>
          </p:cNvSpPr>
          <p:nvPr/>
        </p:nvSpPr>
        <p:spPr bwMode="auto">
          <a:xfrm>
            <a:off x="25146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7" name="Oval 97"/>
          <p:cNvSpPr>
            <a:spLocks noChangeArrowheads="1"/>
          </p:cNvSpPr>
          <p:nvPr/>
        </p:nvSpPr>
        <p:spPr bwMode="auto">
          <a:xfrm>
            <a:off x="25146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8" name="Line 98"/>
          <p:cNvSpPr>
            <a:spLocks noChangeShapeType="1"/>
          </p:cNvSpPr>
          <p:nvPr/>
        </p:nvSpPr>
        <p:spPr bwMode="auto">
          <a:xfrm flipV="1">
            <a:off x="27432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9" name="Line 99"/>
          <p:cNvSpPr>
            <a:spLocks noChangeShapeType="1"/>
          </p:cNvSpPr>
          <p:nvPr/>
        </p:nvSpPr>
        <p:spPr bwMode="auto">
          <a:xfrm>
            <a:off x="29718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0" name="Line 100"/>
          <p:cNvSpPr>
            <a:spLocks noChangeShapeType="1"/>
          </p:cNvSpPr>
          <p:nvPr/>
        </p:nvSpPr>
        <p:spPr bwMode="auto">
          <a:xfrm>
            <a:off x="29718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1" name="Oval 101"/>
          <p:cNvSpPr>
            <a:spLocks noChangeArrowheads="1"/>
          </p:cNvSpPr>
          <p:nvPr/>
        </p:nvSpPr>
        <p:spPr bwMode="auto">
          <a:xfrm>
            <a:off x="32004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2" name="Oval 102"/>
          <p:cNvSpPr>
            <a:spLocks noChangeArrowheads="1"/>
          </p:cNvSpPr>
          <p:nvPr/>
        </p:nvSpPr>
        <p:spPr bwMode="auto">
          <a:xfrm>
            <a:off x="32004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3" name="Line 103"/>
          <p:cNvSpPr>
            <a:spLocks noChangeShapeType="1"/>
          </p:cNvSpPr>
          <p:nvPr/>
        </p:nvSpPr>
        <p:spPr bwMode="auto">
          <a:xfrm flipV="1">
            <a:off x="34290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4" name="Line 104"/>
          <p:cNvSpPr>
            <a:spLocks noChangeShapeType="1"/>
          </p:cNvSpPr>
          <p:nvPr/>
        </p:nvSpPr>
        <p:spPr bwMode="auto">
          <a:xfrm>
            <a:off x="36576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5" name="Line 105"/>
          <p:cNvSpPr>
            <a:spLocks noChangeShapeType="1"/>
          </p:cNvSpPr>
          <p:nvPr/>
        </p:nvSpPr>
        <p:spPr bwMode="auto">
          <a:xfrm>
            <a:off x="36576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6" name="Oval 106"/>
          <p:cNvSpPr>
            <a:spLocks noChangeArrowheads="1"/>
          </p:cNvSpPr>
          <p:nvPr/>
        </p:nvSpPr>
        <p:spPr bwMode="auto">
          <a:xfrm>
            <a:off x="38862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7" name="Oval 107"/>
          <p:cNvSpPr>
            <a:spLocks noChangeArrowheads="1"/>
          </p:cNvSpPr>
          <p:nvPr/>
        </p:nvSpPr>
        <p:spPr bwMode="auto">
          <a:xfrm>
            <a:off x="38862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8" name="Line 108"/>
          <p:cNvSpPr>
            <a:spLocks noChangeShapeType="1"/>
          </p:cNvSpPr>
          <p:nvPr/>
        </p:nvSpPr>
        <p:spPr bwMode="auto">
          <a:xfrm flipV="1">
            <a:off x="41148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9" name="Line 109"/>
          <p:cNvSpPr>
            <a:spLocks noChangeShapeType="1"/>
          </p:cNvSpPr>
          <p:nvPr/>
        </p:nvSpPr>
        <p:spPr bwMode="auto">
          <a:xfrm>
            <a:off x="43434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0" name="Line 110"/>
          <p:cNvSpPr>
            <a:spLocks noChangeShapeType="1"/>
          </p:cNvSpPr>
          <p:nvPr/>
        </p:nvSpPr>
        <p:spPr bwMode="auto">
          <a:xfrm>
            <a:off x="43434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1" name="Oval 111"/>
          <p:cNvSpPr>
            <a:spLocks noChangeArrowheads="1"/>
          </p:cNvSpPr>
          <p:nvPr/>
        </p:nvSpPr>
        <p:spPr bwMode="auto">
          <a:xfrm>
            <a:off x="45720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2" name="Oval 112"/>
          <p:cNvSpPr>
            <a:spLocks noChangeArrowheads="1"/>
          </p:cNvSpPr>
          <p:nvPr/>
        </p:nvSpPr>
        <p:spPr bwMode="auto">
          <a:xfrm>
            <a:off x="45720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3" name="Line 113"/>
          <p:cNvSpPr>
            <a:spLocks noChangeShapeType="1"/>
          </p:cNvSpPr>
          <p:nvPr/>
        </p:nvSpPr>
        <p:spPr bwMode="auto">
          <a:xfrm flipV="1">
            <a:off x="48006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4" name="Line 114"/>
          <p:cNvSpPr>
            <a:spLocks noChangeShapeType="1"/>
          </p:cNvSpPr>
          <p:nvPr/>
        </p:nvSpPr>
        <p:spPr bwMode="auto">
          <a:xfrm>
            <a:off x="50292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5" name="Line 115"/>
          <p:cNvSpPr>
            <a:spLocks noChangeShapeType="1"/>
          </p:cNvSpPr>
          <p:nvPr/>
        </p:nvSpPr>
        <p:spPr bwMode="auto">
          <a:xfrm>
            <a:off x="50292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6" name="Oval 116"/>
          <p:cNvSpPr>
            <a:spLocks noChangeArrowheads="1"/>
          </p:cNvSpPr>
          <p:nvPr/>
        </p:nvSpPr>
        <p:spPr bwMode="auto">
          <a:xfrm>
            <a:off x="52578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7" name="Oval 117"/>
          <p:cNvSpPr>
            <a:spLocks noChangeArrowheads="1"/>
          </p:cNvSpPr>
          <p:nvPr/>
        </p:nvSpPr>
        <p:spPr bwMode="auto">
          <a:xfrm>
            <a:off x="52578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8" name="Line 118"/>
          <p:cNvSpPr>
            <a:spLocks noChangeShapeType="1"/>
          </p:cNvSpPr>
          <p:nvPr/>
        </p:nvSpPr>
        <p:spPr bwMode="auto">
          <a:xfrm flipV="1">
            <a:off x="54864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9" name="Line 119"/>
          <p:cNvSpPr>
            <a:spLocks noChangeShapeType="1"/>
          </p:cNvSpPr>
          <p:nvPr/>
        </p:nvSpPr>
        <p:spPr bwMode="auto">
          <a:xfrm>
            <a:off x="57150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0" name="Line 120"/>
          <p:cNvSpPr>
            <a:spLocks noChangeShapeType="1"/>
          </p:cNvSpPr>
          <p:nvPr/>
        </p:nvSpPr>
        <p:spPr bwMode="auto">
          <a:xfrm>
            <a:off x="57150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1" name="Oval 121"/>
          <p:cNvSpPr>
            <a:spLocks noChangeArrowheads="1"/>
          </p:cNvSpPr>
          <p:nvPr/>
        </p:nvSpPr>
        <p:spPr bwMode="auto">
          <a:xfrm>
            <a:off x="59436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2" name="Oval 122"/>
          <p:cNvSpPr>
            <a:spLocks noChangeArrowheads="1"/>
          </p:cNvSpPr>
          <p:nvPr/>
        </p:nvSpPr>
        <p:spPr bwMode="auto">
          <a:xfrm>
            <a:off x="59436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3" name="Line 123"/>
          <p:cNvSpPr>
            <a:spLocks noChangeShapeType="1"/>
          </p:cNvSpPr>
          <p:nvPr/>
        </p:nvSpPr>
        <p:spPr bwMode="auto">
          <a:xfrm flipV="1">
            <a:off x="61722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4" name="Line 124"/>
          <p:cNvSpPr>
            <a:spLocks noChangeShapeType="1"/>
          </p:cNvSpPr>
          <p:nvPr/>
        </p:nvSpPr>
        <p:spPr bwMode="auto">
          <a:xfrm>
            <a:off x="64008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5" name="Line 125"/>
          <p:cNvSpPr>
            <a:spLocks noChangeShapeType="1"/>
          </p:cNvSpPr>
          <p:nvPr/>
        </p:nvSpPr>
        <p:spPr bwMode="auto">
          <a:xfrm>
            <a:off x="64008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6" name="Oval 126"/>
          <p:cNvSpPr>
            <a:spLocks noChangeArrowheads="1"/>
          </p:cNvSpPr>
          <p:nvPr/>
        </p:nvSpPr>
        <p:spPr bwMode="auto">
          <a:xfrm>
            <a:off x="66294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7" name="Oval 127"/>
          <p:cNvSpPr>
            <a:spLocks noChangeArrowheads="1"/>
          </p:cNvSpPr>
          <p:nvPr/>
        </p:nvSpPr>
        <p:spPr bwMode="auto">
          <a:xfrm>
            <a:off x="66294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8" name="Line 128"/>
          <p:cNvSpPr>
            <a:spLocks noChangeShapeType="1"/>
          </p:cNvSpPr>
          <p:nvPr/>
        </p:nvSpPr>
        <p:spPr bwMode="auto">
          <a:xfrm flipV="1">
            <a:off x="68580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9" name="Line 129"/>
          <p:cNvSpPr>
            <a:spLocks noChangeShapeType="1"/>
          </p:cNvSpPr>
          <p:nvPr/>
        </p:nvSpPr>
        <p:spPr bwMode="auto">
          <a:xfrm>
            <a:off x="70866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0" name="Line 130"/>
          <p:cNvSpPr>
            <a:spLocks noChangeShapeType="1"/>
          </p:cNvSpPr>
          <p:nvPr/>
        </p:nvSpPr>
        <p:spPr bwMode="auto">
          <a:xfrm>
            <a:off x="70866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1" name="Oval 131"/>
          <p:cNvSpPr>
            <a:spLocks noChangeArrowheads="1"/>
          </p:cNvSpPr>
          <p:nvPr/>
        </p:nvSpPr>
        <p:spPr bwMode="auto">
          <a:xfrm>
            <a:off x="73152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2" name="Oval 132"/>
          <p:cNvSpPr>
            <a:spLocks noChangeArrowheads="1"/>
          </p:cNvSpPr>
          <p:nvPr/>
        </p:nvSpPr>
        <p:spPr bwMode="auto">
          <a:xfrm>
            <a:off x="73152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3" name="Line 133"/>
          <p:cNvSpPr>
            <a:spLocks noChangeShapeType="1"/>
          </p:cNvSpPr>
          <p:nvPr/>
        </p:nvSpPr>
        <p:spPr bwMode="auto">
          <a:xfrm flipV="1">
            <a:off x="75438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4" name="AutoShape 134"/>
          <p:cNvSpPr>
            <a:spLocks noChangeArrowheads="1"/>
          </p:cNvSpPr>
          <p:nvPr/>
        </p:nvSpPr>
        <p:spPr bwMode="auto">
          <a:xfrm>
            <a:off x="533400" y="4114800"/>
            <a:ext cx="3733800" cy="2514600"/>
          </a:xfrm>
          <a:prstGeom prst="wedgeRoundRectCallout">
            <a:avLst>
              <a:gd name="adj1" fmla="val 119556"/>
              <a:gd name="adj2" fmla="val -71213"/>
              <a:gd name="adj3" fmla="val 16667"/>
            </a:avLst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The weights </a:t>
            </a:r>
          </a:p>
          <a:p>
            <a:pPr algn="ctr"/>
            <a:r>
              <a:rPr lang="en-US" sz="2800" dirty="0"/>
              <a:t>of the winner unit </a:t>
            </a:r>
          </a:p>
          <a:p>
            <a:pPr algn="ctr"/>
            <a:r>
              <a:rPr lang="en-US" sz="2800" dirty="0"/>
              <a:t>are updated </a:t>
            </a:r>
          </a:p>
          <a:p>
            <a:pPr algn="ctr"/>
            <a:r>
              <a:rPr lang="en-US" sz="2800" dirty="0"/>
              <a:t>together with the weights of </a:t>
            </a:r>
          </a:p>
          <a:p>
            <a:pPr algn="ctr"/>
            <a:r>
              <a:rPr lang="en-US" sz="2800" dirty="0"/>
              <a:t>its neighborhoods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48C8DE-6972-4323-91F8-F77D460EBE47}" type="datetime1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Intelligent Systems and Soft Computing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2CA5D3-6DA6-4B12-BF50-AF938EE19274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990600" y="217488"/>
            <a:ext cx="7151688" cy="6715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Feature-mapping </a:t>
            </a:r>
            <a:r>
              <a:rPr lang="en-US" sz="3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Kohonen</a:t>
            </a:r>
            <a:r>
              <a:rPr lang="en-US" sz="3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model</a:t>
            </a:r>
          </a:p>
        </p:txBody>
      </p:sp>
      <p:pic>
        <p:nvPicPr>
          <p:cNvPr id="24582" name="Picture 5" descr="Slide08-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113" y="957263"/>
            <a:ext cx="8370887" cy="563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2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447800"/>
            <a:ext cx="91440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4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62000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/>
              <a:t>KOHENON MAPS :</a:t>
            </a:r>
          </a:p>
          <a:p>
            <a:pPr fontAlgn="base"/>
            <a:endParaRPr lang="en-US" sz="3200" dirty="0"/>
          </a:p>
          <a:p>
            <a:pPr fontAlgn="base"/>
            <a:r>
              <a:rPr lang="en-US" sz="3200" dirty="0"/>
              <a:t>The basic units are </a:t>
            </a:r>
            <a:r>
              <a:rPr lang="en-US" sz="3200" b="1" dirty="0"/>
              <a:t>neurons</a:t>
            </a:r>
            <a:r>
              <a:rPr lang="en-US" sz="3200" dirty="0"/>
              <a:t>, and they are organized into two layers: the </a:t>
            </a:r>
            <a:r>
              <a:rPr lang="en-US" sz="3200" b="1" dirty="0"/>
              <a:t>input layer</a:t>
            </a:r>
            <a:r>
              <a:rPr lang="en-US" sz="3200" dirty="0"/>
              <a:t> and the </a:t>
            </a:r>
            <a:r>
              <a:rPr lang="en-US" sz="3200" b="1" dirty="0"/>
              <a:t>output layer</a:t>
            </a:r>
            <a:r>
              <a:rPr lang="en-US" sz="3200" dirty="0"/>
              <a:t> (also called the </a:t>
            </a:r>
            <a:r>
              <a:rPr lang="en-US" sz="3200" b="1" dirty="0"/>
              <a:t>output map</a:t>
            </a:r>
            <a:r>
              <a:rPr lang="en-US" sz="3200" dirty="0"/>
              <a:t>). </a:t>
            </a:r>
          </a:p>
          <a:p>
            <a:pPr fontAlgn="base"/>
            <a:endParaRPr lang="en-US" sz="3200" dirty="0"/>
          </a:p>
          <a:p>
            <a:pPr fontAlgn="base"/>
            <a:r>
              <a:rPr lang="en-US" sz="3200" dirty="0"/>
              <a:t>All of the input neurons are connected to all of the output neurons, and these connections have </a:t>
            </a:r>
            <a:r>
              <a:rPr lang="en-US" sz="3200" b="1" dirty="0"/>
              <a:t>strengths</a:t>
            </a:r>
            <a:r>
              <a:rPr lang="en-US" sz="3200" dirty="0"/>
              <a:t>, or </a:t>
            </a:r>
            <a:r>
              <a:rPr lang="en-US" sz="3200" b="1" dirty="0"/>
              <a:t>weights</a:t>
            </a:r>
            <a:r>
              <a:rPr lang="en-US" sz="3200" dirty="0"/>
              <a:t>, associated with them. </a:t>
            </a:r>
          </a:p>
          <a:p>
            <a:pPr fontAlgn="base"/>
            <a:endParaRPr lang="en-US" sz="3200" dirty="0"/>
          </a:p>
          <a:p>
            <a:pPr fontAlgn="base"/>
            <a:r>
              <a:rPr lang="en-US" sz="3200" dirty="0"/>
              <a:t>The output map is a one/two-dimensional grid of neurons, with no connections between the units.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490" name="Picture 2" descr="The structure of a Kohonen netwo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7086600" y="0"/>
            <a:ext cx="2057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one dimensional map will just have a single row (or a single column) in the computational layer.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/>
              <a:t>Initially, all weights are random. </a:t>
            </a:r>
          </a:p>
          <a:p>
            <a:pPr fontAlgn="base"/>
            <a:endParaRPr lang="en-US" sz="2400" b="1" dirty="0"/>
          </a:p>
          <a:p>
            <a:pPr fontAlgn="base"/>
            <a:r>
              <a:rPr lang="en-US" sz="2400" b="1" dirty="0"/>
              <a:t>Upon giving input ,weights of </a:t>
            </a:r>
            <a:r>
              <a:rPr lang="en-US" sz="2400" b="1" dirty="0">
                <a:solidFill>
                  <a:srgbClr val="FF0000"/>
                </a:solidFill>
              </a:rPr>
              <a:t>winning node </a:t>
            </a:r>
            <a:r>
              <a:rPr lang="en-US" sz="2400" b="1" dirty="0"/>
              <a:t>along with those of other nearby units, collectively referred to as a </a:t>
            </a:r>
            <a:r>
              <a:rPr lang="en-US" sz="2400" b="1" dirty="0">
                <a:solidFill>
                  <a:srgbClr val="FF0000"/>
                </a:solidFill>
              </a:rPr>
              <a:t>neighborhood</a:t>
            </a:r>
            <a:r>
              <a:rPr lang="en-US" sz="2400" b="1" dirty="0"/>
              <a:t> are adjusted</a:t>
            </a:r>
          </a:p>
          <a:p>
            <a:pPr fontAlgn="base"/>
            <a:endParaRPr lang="en-US" sz="2400" b="1" dirty="0"/>
          </a:p>
          <a:p>
            <a:pPr fontAlgn="base"/>
            <a:r>
              <a:rPr lang="en-US" sz="2400" b="1" dirty="0"/>
              <a:t> All of the input records are shown, and weights are updated accordingly. </a:t>
            </a:r>
          </a:p>
          <a:p>
            <a:pPr fontAlgn="base"/>
            <a:endParaRPr lang="en-US" sz="2400" b="1" dirty="0"/>
          </a:p>
          <a:p>
            <a:pPr fontAlgn="base"/>
            <a:r>
              <a:rPr lang="en-US" sz="2400" b="1" dirty="0"/>
              <a:t>This process is repeated many times until the changes become very small. </a:t>
            </a:r>
          </a:p>
          <a:p>
            <a:pPr fontAlgn="base"/>
            <a:endParaRPr lang="en-US" sz="2400" b="1" dirty="0"/>
          </a:p>
          <a:p>
            <a:pPr fontAlgn="base"/>
            <a:r>
              <a:rPr lang="en-US" sz="2400" b="1" dirty="0"/>
              <a:t>As training proceeds, the weights on the grid units are adjusted so that they form a two-dimensional "map" of the clusters (hence the term self-organizing map).</a:t>
            </a:r>
          </a:p>
          <a:p>
            <a:pPr fontAlgn="base"/>
            <a:endParaRPr lang="en-US" sz="2400" b="1" dirty="0"/>
          </a:p>
          <a:p>
            <a:pPr fontAlgn="base"/>
            <a:r>
              <a:rPr lang="en-US" sz="2400" b="1" dirty="0"/>
              <a:t>When the network is fully trained</a:t>
            </a:r>
            <a:r>
              <a:rPr lang="en-US" sz="2400" b="1" i="1" dirty="0">
                <a:solidFill>
                  <a:srgbClr val="FF0000"/>
                </a:solidFill>
              </a:rPr>
              <a:t>, records that are similar should be close together on the output map, whereas records that are vastly different will be far apart.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1" y="1066800"/>
            <a:ext cx="855106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610C8A6-B1E8-4CBD-93AD-095167D2C442}" type="datetime1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Intelligent Systems and Soft Computing</a:t>
            </a:r>
          </a:p>
        </p:txBody>
      </p:sp>
      <p:sp>
        <p:nvSpPr>
          <p:cNvPr id="3686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6A0043-7E4D-41F1-B849-0EA6BEB0218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990600" y="104775"/>
            <a:ext cx="70866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FBFE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Initial random weights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004888" y="769938"/>
            <a:ext cx="7129462" cy="5649912"/>
            <a:chOff x="633" y="485"/>
            <a:chExt cx="4491" cy="3559"/>
          </a:xfrm>
        </p:grpSpPr>
        <p:pic>
          <p:nvPicPr>
            <p:cNvPr id="40967" name="Picture 10" descr="Slide08-3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3" y="485"/>
              <a:ext cx="4491" cy="3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968" name="Text Box 6"/>
            <p:cNvSpPr txBox="1">
              <a:spLocks noChangeAspect="1" noChangeArrowheads="1"/>
            </p:cNvSpPr>
            <p:nvPr/>
          </p:nvSpPr>
          <p:spPr bwMode="auto">
            <a:xfrm rot="-5400000">
              <a:off x="600" y="2035"/>
              <a:ext cx="432" cy="2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500" dirty="0">
                  <a:solidFill>
                    <a:srgbClr val="FF0000"/>
                  </a:solidFill>
                  <a:latin typeface="Times New Roman" pitchFamily="18" charset="0"/>
                </a:rPr>
                <a:t>W(2,j)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2808" y="3792"/>
              <a:ext cx="432" cy="2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500" dirty="0">
                  <a:solidFill>
                    <a:srgbClr val="FF0000"/>
                  </a:solidFill>
                  <a:latin typeface="Times New Roman" pitchFamily="18" charset="0"/>
                </a:rPr>
                <a:t>W(1,j)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0" y="3048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nodes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68CC64-4BF9-4EED-A170-861E8E0C5D6D}" type="datetime1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251E1-2D32-4666-BB4C-E234E4CBE8FB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1066800" y="104775"/>
            <a:ext cx="70104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FBFE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Network after 100 iterations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017588" y="762000"/>
            <a:ext cx="7121525" cy="5643563"/>
            <a:chOff x="641" y="480"/>
            <a:chExt cx="4486" cy="3555"/>
          </a:xfrm>
        </p:grpSpPr>
        <p:pic>
          <p:nvPicPr>
            <p:cNvPr id="41991" name="Picture 12" descr="Slide08-3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1" y="480"/>
              <a:ext cx="4486" cy="3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992" name="Rectangle 7"/>
            <p:cNvSpPr>
              <a:spLocks noChangeArrowheads="1"/>
            </p:cNvSpPr>
            <p:nvPr/>
          </p:nvSpPr>
          <p:spPr bwMode="auto">
            <a:xfrm rot="16200000">
              <a:off x="647" y="1793"/>
              <a:ext cx="624" cy="49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b="1" dirty="0">
                  <a:solidFill>
                    <a:srgbClr val="FF0000"/>
                  </a:solidFill>
                  <a:latin typeface="Times New Roman" pitchFamily="18" charset="0"/>
                </a:rPr>
                <a:t>W(2,</a:t>
              </a:r>
              <a:r>
                <a:rPr lang="en-US" sz="1500" dirty="0">
                  <a:solidFill>
                    <a:srgbClr val="FF0000"/>
                  </a:solidFill>
                  <a:latin typeface="Times New Roman" pitchFamily="18" charset="0"/>
                </a:rPr>
                <a:t>j)</a:t>
              </a:r>
            </a:p>
            <a:p>
              <a:pPr>
                <a:spcBef>
                  <a:spcPct val="50000"/>
                </a:spcBef>
              </a:pPr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41993" name="Text Box 11"/>
            <p:cNvSpPr txBox="1">
              <a:spLocks noChangeArrowheads="1"/>
            </p:cNvSpPr>
            <p:nvPr/>
          </p:nvSpPr>
          <p:spPr bwMode="auto">
            <a:xfrm>
              <a:off x="2793" y="3792"/>
              <a:ext cx="516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Times New Roman" pitchFamily="18" charset="0"/>
                </a:rPr>
                <a:t>W(1,j)</a:t>
              </a:r>
            </a:p>
          </p:txBody>
        </p:sp>
      </p:grp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66B082C-D080-4810-A3D1-A5AA41087800}" type="datetime1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Intelligent Systems and Soft Computing</a:t>
            </a:r>
          </a:p>
        </p:txBody>
      </p:sp>
      <p:sp>
        <p:nvSpPr>
          <p:cNvPr id="3891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B2A84-A11E-49DF-BC9A-D40125DF8268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990600" y="103188"/>
            <a:ext cx="71628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FBFE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Network after 1000 iterations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14413" y="790575"/>
            <a:ext cx="7121525" cy="5643563"/>
            <a:chOff x="639" y="498"/>
            <a:chExt cx="4486" cy="3555"/>
          </a:xfrm>
        </p:grpSpPr>
        <p:pic>
          <p:nvPicPr>
            <p:cNvPr id="43015" name="Picture 9" descr="Slide08-3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9" y="498"/>
              <a:ext cx="4486" cy="3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16" name="Text Box 4"/>
            <p:cNvSpPr txBox="1">
              <a:spLocks noChangeArrowheads="1"/>
            </p:cNvSpPr>
            <p:nvPr/>
          </p:nvSpPr>
          <p:spPr bwMode="auto">
            <a:xfrm rot="-5400000">
              <a:off x="563" y="2065"/>
              <a:ext cx="432" cy="2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500">
                  <a:solidFill>
                    <a:schemeClr val="bg2"/>
                  </a:solidFill>
                  <a:latin typeface="Times New Roman" pitchFamily="18" charset="0"/>
                </a:rPr>
                <a:t>W(2,j)</a:t>
              </a:r>
            </a:p>
          </p:txBody>
        </p:sp>
        <p:sp>
          <p:nvSpPr>
            <p:cNvPr id="43017" name="Text Box 8"/>
            <p:cNvSpPr txBox="1">
              <a:spLocks noChangeArrowheads="1"/>
            </p:cNvSpPr>
            <p:nvPr/>
          </p:nvSpPr>
          <p:spPr bwMode="auto">
            <a:xfrm>
              <a:off x="2814" y="3795"/>
              <a:ext cx="432" cy="2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500">
                  <a:solidFill>
                    <a:schemeClr val="bg2"/>
                  </a:solidFill>
                  <a:latin typeface="Times New Roman" pitchFamily="18" charset="0"/>
                </a:rPr>
                <a:t>W(1,j)</a:t>
              </a:r>
            </a:p>
          </p:txBody>
        </p:sp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C089DA9-15B4-4342-88D9-63A6842EA390}" type="datetime1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Intelligent Systems and Soft Computing</a:t>
            </a:r>
          </a:p>
        </p:txBody>
      </p:sp>
      <p:sp>
        <p:nvSpPr>
          <p:cNvPr id="3993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D3AFF-D0FD-4FAD-8156-E7C583E00963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990600" y="104775"/>
            <a:ext cx="71628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FBFE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Network after 10,000 iterations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14413" y="790575"/>
            <a:ext cx="7121525" cy="5643563"/>
            <a:chOff x="639" y="498"/>
            <a:chExt cx="4486" cy="3555"/>
          </a:xfrm>
        </p:grpSpPr>
        <p:pic>
          <p:nvPicPr>
            <p:cNvPr id="44039" name="Picture 6" descr="Slide08-3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9" y="498"/>
              <a:ext cx="4486" cy="3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040" name="Text Box 4"/>
            <p:cNvSpPr txBox="1">
              <a:spLocks noChangeArrowheads="1"/>
            </p:cNvSpPr>
            <p:nvPr/>
          </p:nvSpPr>
          <p:spPr bwMode="auto">
            <a:xfrm rot="-5400000">
              <a:off x="596" y="2077"/>
              <a:ext cx="432" cy="2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500">
                  <a:solidFill>
                    <a:schemeClr val="bg2"/>
                  </a:solidFill>
                  <a:latin typeface="Times New Roman" pitchFamily="18" charset="0"/>
                </a:rPr>
                <a:t>W(2,j)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4041" name="Rectangle 7"/>
            <p:cNvSpPr>
              <a:spLocks noChangeArrowheads="1"/>
            </p:cNvSpPr>
            <p:nvPr/>
          </p:nvSpPr>
          <p:spPr bwMode="auto">
            <a:xfrm>
              <a:off x="2853" y="3845"/>
              <a:ext cx="432" cy="2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500">
                  <a:solidFill>
                    <a:schemeClr val="bg2"/>
                  </a:solidFill>
                  <a:latin typeface="Times New Roman" pitchFamily="18" charset="0"/>
                </a:rPr>
                <a:t>W(1,j)</a:t>
              </a: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FE10986-CB1D-4BBE-8044-DB62C317838C}" type="datetime1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1966F-A936-40B1-A8FD-AF0B4851D77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457200"/>
            <a:ext cx="9144000" cy="584775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The basic idea of </a:t>
            </a:r>
            <a:r>
              <a:rPr lang="en-US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competitive learning </a:t>
            </a:r>
            <a:r>
              <a:rPr lang="en-US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was introduced in the early 1970s.</a:t>
            </a:r>
          </a:p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 the late 1980s, </a:t>
            </a:r>
            <a:r>
              <a:rPr lang="en-US" sz="4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Teuvo</a:t>
            </a:r>
            <a:r>
              <a:rPr lang="en-US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4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Kohonen</a:t>
            </a:r>
            <a:r>
              <a:rPr lang="en-US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introduced a special class of artificial neural networks called   </a:t>
            </a:r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self-organizing feature maps </a:t>
            </a:r>
            <a:r>
              <a:rPr lang="en-US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based on competitive learning.</a:t>
            </a:r>
            <a:r>
              <a:rPr lang="en-US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91401" y="1143000"/>
            <a:ext cx="17525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Each cell represents a node in the lattice.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34340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 SOM shown in Figure has a default lattice size of 40 X 40. </a:t>
            </a:r>
          </a:p>
          <a:p>
            <a:r>
              <a:rPr lang="en-US" sz="2400" b="1" dirty="0"/>
              <a:t>Each node in the lattice has three weights, one for each element of the input vector: red, green and blue. </a:t>
            </a:r>
          </a:p>
          <a:p>
            <a:r>
              <a:rPr lang="en-US" sz="2400" b="1" dirty="0"/>
              <a:t>Each node is represented by a rectangular cell when drawn to your display. </a:t>
            </a:r>
          </a:p>
          <a:p>
            <a:r>
              <a:rPr lang="en-US" sz="2400" b="1" dirty="0"/>
              <a:t>Figure  shows the cells rendered with black outlines so you can clearly see each node.</a:t>
            </a:r>
          </a:p>
        </p:txBody>
      </p:sp>
      <p:pic>
        <p:nvPicPr>
          <p:cNvPr id="257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73533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 SOM does not need a target output to be specified unlike many other types of network. </a:t>
            </a:r>
          </a:p>
          <a:p>
            <a:endParaRPr lang="en-US" sz="2400" b="1" dirty="0"/>
          </a:p>
          <a:p>
            <a:r>
              <a:rPr lang="en-US" sz="2400" b="1" dirty="0"/>
              <a:t>Instead, where the node weights match the input vector, that area of the lattice is selectively optimized to more closely resemble the data for the class the input vector is a member of. </a:t>
            </a:r>
          </a:p>
          <a:p>
            <a:endParaRPr lang="en-US" sz="2400" b="1" dirty="0"/>
          </a:p>
          <a:p>
            <a:r>
              <a:rPr lang="en-US" sz="2400" b="1" dirty="0"/>
              <a:t>From an initial distribution of random weights, and over many iterations, the SOM eventually settles into a map of stable zones. </a:t>
            </a:r>
          </a:p>
          <a:p>
            <a:endParaRPr lang="en-US" sz="2400" b="1" dirty="0"/>
          </a:p>
          <a:p>
            <a:r>
              <a:rPr lang="en-US" sz="2400" b="1" dirty="0"/>
              <a:t>Each zone is effectively a feature classifier, so you can think of the graphical output as a type of feature map of the input space. 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The blocks of similar </a:t>
            </a:r>
            <a:r>
              <a:rPr lang="en-US" sz="2400" b="1" dirty="0" err="1"/>
              <a:t>colour</a:t>
            </a:r>
            <a:r>
              <a:rPr lang="en-US" sz="2400" b="1" dirty="0"/>
              <a:t> represent  the individual zones. Any new, previously unseen input vectors presented to the network will stimulate nodes in the zone with similar weight vectors.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9065759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41" y="0"/>
            <a:ext cx="905587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40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1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438508"/>
            <a:ext cx="9144000" cy="341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0"/>
            <a:ext cx="474795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55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495800"/>
            <a:ext cx="5105400" cy="109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593467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Inner product </a:t>
            </a:r>
            <a:r>
              <a:rPr lang="en-US" sz="2800" dirty="0"/>
              <a:t>is computed as product of the length of vectors times the cosine of angle between them to produce scalar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5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5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192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FF0000"/>
                </a:solidFill>
              </a:rPr>
              <a:t>small y</a:t>
            </a:r>
            <a:r>
              <a:rPr lang="en-US" sz="3200" b="1" dirty="0"/>
              <a:t> means that the input is almost perpendicular to w (cosine of 90 degrees is 0), i.e. </a:t>
            </a:r>
            <a:r>
              <a:rPr lang="en-US" sz="3200" b="1" dirty="0">
                <a:solidFill>
                  <a:srgbClr val="FF0000"/>
                </a:solidFill>
              </a:rPr>
              <a:t>x and w are far apart.</a:t>
            </a:r>
          </a:p>
          <a:p>
            <a:endParaRPr lang="en-US" sz="3200" b="1" dirty="0"/>
          </a:p>
          <a:p>
            <a:r>
              <a:rPr lang="en-US" sz="3200" b="1" dirty="0"/>
              <a:t> So the </a:t>
            </a:r>
            <a:r>
              <a:rPr lang="en-US" sz="3200" b="1" dirty="0">
                <a:solidFill>
                  <a:srgbClr val="FF0000"/>
                </a:solidFill>
              </a:rPr>
              <a:t>magnitude of y measures similarity between the input x and the weight w</a:t>
            </a:r>
            <a:r>
              <a:rPr lang="en-US" sz="3200" b="1" dirty="0"/>
              <a:t> using the inner product as </a:t>
            </a:r>
            <a:r>
              <a:rPr lang="en-US" sz="3200" b="1" dirty="0">
                <a:solidFill>
                  <a:srgbClr val="FF0000"/>
                </a:solidFill>
              </a:rPr>
              <a:t>the similarity measure</a:t>
            </a:r>
            <a:r>
              <a:rPr lang="en-US" sz="3200" b="1" dirty="0"/>
              <a:t>. </a:t>
            </a:r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4400" b="1" dirty="0"/>
              <a:t>This is a very </a:t>
            </a:r>
            <a:r>
              <a:rPr lang="en-US" sz="4400" b="1" dirty="0">
                <a:solidFill>
                  <a:srgbClr val="FF0000"/>
                </a:solidFill>
              </a:rPr>
              <a:t>powerful interpretation</a:t>
            </a:r>
            <a:r>
              <a:rPr lang="en-US" sz="3200" b="1" dirty="0"/>
              <a:t>. </a:t>
            </a:r>
          </a:p>
          <a:p>
            <a:endParaRPr lang="en-US" sz="2800" b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0"/>
            <a:ext cx="404041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28834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Assuming </a:t>
            </a:r>
            <a:r>
              <a:rPr lang="en-US" sz="3200" b="1" dirty="0">
                <a:solidFill>
                  <a:srgbClr val="FF0000"/>
                </a:solidFill>
              </a:rPr>
              <a:t>normalized inputs and weights</a:t>
            </a:r>
            <a:r>
              <a:rPr lang="en-US" sz="3200" b="1" dirty="0"/>
              <a:t>, large ‘y’ means that input ‘x’ is  close to the direction of weight vector, i.e. x is in neighborhood of w</a:t>
            </a:r>
          </a:p>
        </p:txBody>
      </p:sp>
      <p:pic>
        <p:nvPicPr>
          <p:cNvPr id="522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077200" cy="522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5166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5257800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of clustering in 3D with </a:t>
            </a:r>
            <a:r>
              <a:rPr lang="en-US" sz="2400" b="1" dirty="0" err="1"/>
              <a:t>normalised</a:t>
            </a:r>
            <a:r>
              <a:rPr lang="en-US" sz="2400" b="1" dirty="0"/>
              <a:t> vectors, which lie on the unity sphere.</a:t>
            </a:r>
          </a:p>
          <a:p>
            <a:r>
              <a:rPr lang="en-US" sz="2400" b="1" dirty="0"/>
              <a:t>Weights are rotated towards the </a:t>
            </a:r>
            <a:r>
              <a:rPr lang="en-US" sz="2400" b="1" dirty="0" err="1"/>
              <a:t>centres</a:t>
            </a:r>
            <a:r>
              <a:rPr lang="en-US" sz="2400" b="1" dirty="0"/>
              <a:t> of gravity of all three different input clusters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976858-D88E-4550-8CC0-49F9A2BF0F1C}" type="datetime1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Intelligent Systems and Soft Computing</a:t>
            </a:r>
          </a:p>
        </p:txBody>
      </p:sp>
      <p:sp>
        <p:nvSpPr>
          <p:cNvPr id="1741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3785A4-BA55-4154-8EFC-1AA1D42E5C54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1143000"/>
            <a:ext cx="9144000" cy="51706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 competitive learning, neurons compete among themselves to be activated.</a:t>
            </a:r>
          </a:p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endParaRPr lang="en-US" sz="30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While in </a:t>
            </a:r>
            <a:r>
              <a:rPr lang="en-US" sz="3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Hebbian</a:t>
            </a: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learning, several output neurons  can be activated simultaneously, in competitive learning, only a single output neuron is active at     any time.</a:t>
            </a:r>
          </a:p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endParaRPr lang="en-US" sz="30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The output neuron that wins the “competition” is called the </a:t>
            </a:r>
            <a:r>
              <a:rPr lang="en-US" sz="3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winner-takes-all</a:t>
            </a:r>
            <a:r>
              <a:rPr lang="en-US" sz="30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neuron.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2243138" y="233363"/>
            <a:ext cx="4656137" cy="68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Competitive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build="p"/>
      <p:bldP spid="12288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567" y="685800"/>
            <a:ext cx="7487433" cy="506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66800"/>
            <a:ext cx="914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Instead of finding nearness by inner product( calculating y=</a:t>
            </a:r>
            <a:r>
              <a:rPr lang="en-US" sz="4000" dirty="0" err="1"/>
              <a:t>wx</a:t>
            </a:r>
            <a:r>
              <a:rPr lang="en-US" sz="4000" dirty="0"/>
              <a:t>), distance between weight and input is calculated, and weight vector is rotated towards the input, means weight is made  closer to INPUT, </a:t>
            </a:r>
            <a:r>
              <a:rPr lang="en-US" sz="4000" dirty="0" err="1"/>
              <a:t>i.e</a:t>
            </a:r>
            <a:r>
              <a:rPr lang="en-US" sz="4000" dirty="0"/>
              <a:t> </a:t>
            </a:r>
          </a:p>
          <a:p>
            <a:endParaRPr lang="en-US" sz="4000" dirty="0"/>
          </a:p>
          <a:p>
            <a:r>
              <a:rPr lang="en-US" sz="4000" dirty="0"/>
              <a:t>Weights of the winner are updated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333AD5E-4667-4001-88DC-FF7D478FD4BE}" type="datetime1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Intelligent Systems and Soft Computing</a:t>
            </a:r>
          </a:p>
        </p:txBody>
      </p:sp>
      <p:sp>
        <p:nvSpPr>
          <p:cNvPr id="2662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8AD5C-8203-47B3-B325-6E432289AD04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85750" y="239713"/>
            <a:ext cx="8491538" cy="6035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The overall effect of the competitive learning rule resides in moving the synaptic weight vector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</a:t>
            </a:r>
            <a:r>
              <a:rPr lang="en-US" sz="3000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j</a:t>
            </a:r>
            <a:r>
              <a:rPr lang="en-US" sz="3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of the winning neuron </a:t>
            </a:r>
            <a:r>
              <a:rPr lang="en-US" sz="3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j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towards the input pattern 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 The matching criterion is equivalent to the   minimum 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Euclidean distance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between vectors.</a:t>
            </a:r>
          </a:p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The Euclidean distance between a pair of </a:t>
            </a:r>
            <a:r>
              <a:rPr lang="en-US" sz="3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-by-1 vectors </a:t>
            </a:r>
            <a:r>
              <a:rPr lang="en-US" sz="3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 </a:t>
            </a: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and </a:t>
            </a:r>
            <a:r>
              <a:rPr lang="en-US" sz="3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</a:t>
            </a:r>
            <a:r>
              <a:rPr lang="en-US" sz="3000" i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j</a:t>
            </a:r>
            <a:r>
              <a:rPr lang="en-US" sz="3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is defined by</a:t>
            </a:r>
          </a:p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en-US" sz="30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en-US" sz="30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where </a:t>
            </a:r>
            <a:r>
              <a:rPr lang="en-US" sz="3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</a:t>
            </a:r>
            <a:r>
              <a:rPr lang="en-US" sz="30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n-US" sz="3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and </a:t>
            </a:r>
            <a:r>
              <a:rPr lang="en-US" sz="30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</a:t>
            </a:r>
            <a:r>
              <a:rPr lang="en-US" sz="3000" i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ij</a:t>
            </a:r>
            <a:r>
              <a:rPr lang="en-US" sz="3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are the </a:t>
            </a:r>
            <a:r>
              <a:rPr lang="en-US" sz="30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n-US" sz="3000" i="1" baseline="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th</a:t>
            </a: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elements of the vectors  </a:t>
            </a:r>
            <a:r>
              <a:rPr lang="en-US" sz="3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 </a:t>
            </a: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and </a:t>
            </a:r>
            <a:r>
              <a:rPr lang="en-US" sz="3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</a:t>
            </a:r>
            <a:r>
              <a:rPr lang="en-US" sz="3000" i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j</a:t>
            </a: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 respectively.</a:t>
            </a:r>
          </a:p>
        </p:txBody>
      </p:sp>
      <p:pic>
        <p:nvPicPr>
          <p:cNvPr id="30726" name="Picture 3" descr="Slide08-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0" y="3873500"/>
            <a:ext cx="4600575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71FEE4B-FECE-4735-9818-9A6EE83C4C3D}" type="datetime1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Intelligent Systems and Soft Computing</a:t>
            </a: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318E3D-60F2-42C0-B248-771E5110970B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282575" y="211138"/>
            <a:ext cx="8382000" cy="588622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85763" indent="-385763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Shruti" pitchFamily="34" charset="0"/>
                <a:cs typeface="Shruti" pitchFamily="34" charset="0"/>
              </a:rPr>
              <a:t>In the</a:t>
            </a:r>
            <a:r>
              <a:rPr lang="en-US" sz="3000" dirty="0">
                <a:effectLst>
                  <a:outerShdw blurRad="38100" dist="38100" dir="2700000" algn="tl">
                    <a:srgbClr val="FFFFFF"/>
                  </a:outerShdw>
                </a:effectLst>
                <a:latin typeface="Shruti" pitchFamily="34" charset="0"/>
                <a:cs typeface="Shruti" pitchFamily="34" charset="0"/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Shruti" pitchFamily="34" charset="0"/>
                <a:cs typeface="Shruti" pitchFamily="34" charset="0"/>
              </a:rPr>
              <a:t>Kohonen</a:t>
            </a: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Shruti" pitchFamily="34" charset="0"/>
                <a:cs typeface="Shruti" pitchFamily="34" charset="0"/>
              </a:rPr>
              <a:t> network, a neuron learns by shifting its weights from inactive connections to active ones. Only the winning neuron and its </a:t>
            </a:r>
            <a:r>
              <a:rPr lang="en-US" sz="3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Shruti" pitchFamily="34" charset="0"/>
                <a:cs typeface="Shruti" pitchFamily="34" charset="0"/>
              </a:rPr>
              <a:t>neighbourhood</a:t>
            </a: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Shruti" pitchFamily="34" charset="0"/>
                <a:cs typeface="Shruti" pitchFamily="34" charset="0"/>
              </a:rPr>
              <a:t> are allowed to learn. </a:t>
            </a:r>
          </a:p>
          <a:p>
            <a:pPr marL="385763" indent="-385763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Shruti" pitchFamily="34" charset="0"/>
                <a:cs typeface="Shruti" pitchFamily="34" charset="0"/>
              </a:rPr>
              <a:t>If a neuron   does not respond to a given input pattern, then learning cannot occur in that particular neuron.</a:t>
            </a:r>
          </a:p>
          <a:p>
            <a:pPr marL="385763" indent="-385763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The 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competitive learning rule </a:t>
            </a: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defines the change </a:t>
            </a:r>
            <a:r>
              <a:rPr lang="en-US" sz="3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D</a:t>
            </a:r>
            <a:r>
              <a:rPr lang="en-US" sz="30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</a:t>
            </a:r>
            <a:r>
              <a:rPr lang="en-US" sz="3000" i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ij</a:t>
            </a:r>
            <a:r>
              <a:rPr lang="en-US" sz="3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applied to synaptic weight </a:t>
            </a:r>
            <a:r>
              <a:rPr lang="en-US" sz="30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</a:t>
            </a:r>
            <a:r>
              <a:rPr lang="en-US" sz="3000" i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ij</a:t>
            </a:r>
            <a:r>
              <a:rPr lang="en-US" sz="3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as  </a:t>
            </a:r>
          </a:p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en-US" sz="30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</a:t>
            </a: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685800" y="5334000"/>
            <a:ext cx="7629525" cy="962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where </a:t>
            </a:r>
            <a:r>
              <a:rPr lang="en-US" sz="3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</a:t>
            </a:r>
            <a:r>
              <a:rPr lang="en-US" sz="30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n-US" sz="3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is the input signal and </a:t>
            </a:r>
            <a:r>
              <a:rPr lang="en-US" sz="3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3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,Italic" charset="0"/>
              </a:rPr>
              <a:t> </a:t>
            </a: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is the </a:t>
            </a:r>
            <a:r>
              <a:rPr lang="en-US" sz="3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learning rate </a:t>
            </a: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parameter.</a:t>
            </a:r>
          </a:p>
        </p:txBody>
      </p:sp>
      <p:pic>
        <p:nvPicPr>
          <p:cNvPr id="29703" name="Picture 12" descr="Slide08-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267200"/>
            <a:ext cx="7496175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Training steps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Each node's weights are initialized.</a:t>
            </a:r>
          </a:p>
          <a:p>
            <a:pPr marL="342900" indent="-342900">
              <a:buFont typeface="+mj-lt"/>
              <a:buAutoNum type="arabicPeriod"/>
            </a:pPr>
            <a:endParaRPr lang="en-US" sz="2800" b="1" dirty="0"/>
          </a:p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A vector is chosen at random from the set of training data and presented to the lattice.</a:t>
            </a:r>
          </a:p>
          <a:p>
            <a:pPr marL="342900" indent="-342900">
              <a:buFont typeface="+mj-lt"/>
              <a:buAutoNum type="arabicPeriod"/>
            </a:pPr>
            <a:endParaRPr lang="en-US" sz="2800" b="1" dirty="0"/>
          </a:p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Every node is examined to calculate </a:t>
            </a:r>
            <a:r>
              <a:rPr lang="en-US" sz="2800" b="1" i="1" dirty="0">
                <a:solidFill>
                  <a:srgbClr val="FF0000"/>
                </a:solidFill>
              </a:rPr>
              <a:t>which one's weights are most like the input vector</a:t>
            </a:r>
            <a:r>
              <a:rPr lang="en-US" sz="2800" b="1" dirty="0"/>
              <a:t>. The winning node is commonly known as the </a:t>
            </a:r>
            <a:r>
              <a:rPr lang="en-US" sz="2800" b="1" dirty="0">
                <a:solidFill>
                  <a:srgbClr val="FF0000"/>
                </a:solidFill>
              </a:rPr>
              <a:t>Best Matching Unit (BMU).</a:t>
            </a:r>
          </a:p>
          <a:p>
            <a:pPr marL="342900" indent="-342900">
              <a:buFont typeface="+mj-lt"/>
              <a:buAutoNum type="arabicPeriod"/>
            </a:pPr>
            <a:endParaRPr lang="en-US" sz="2800" b="1" dirty="0"/>
          </a:p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The radius of the </a:t>
            </a:r>
            <a:r>
              <a:rPr lang="en-US" sz="2800" b="1" dirty="0" err="1"/>
              <a:t>neighbourhood</a:t>
            </a:r>
            <a:r>
              <a:rPr lang="en-US" sz="2800" b="1" dirty="0"/>
              <a:t> of the BMU is now calculated. This is a value that starts large, typically set to the 'radius' of the lattice,  but diminishes each time-step. Any nodes found within this radius are deemed to be inside the BMU's </a:t>
            </a:r>
            <a:r>
              <a:rPr lang="en-US" sz="2800" b="1" dirty="0" err="1"/>
              <a:t>neighbourhood</a:t>
            </a:r>
            <a:r>
              <a:rPr lang="en-US" sz="28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71600"/>
            <a:ext cx="91440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dirty="0"/>
              <a:t>Weights of BMU and  </a:t>
            </a:r>
            <a:r>
              <a:rPr lang="en-US" sz="3200" b="1" dirty="0" err="1"/>
              <a:t>neighbouring</a:t>
            </a:r>
            <a:r>
              <a:rPr lang="en-US" sz="3200" b="1" dirty="0"/>
              <a:t> nodes  of the winner node  are adjusted to make them more like the input vector. </a:t>
            </a:r>
          </a:p>
          <a:p>
            <a:pPr marL="342900" indent="-342900">
              <a:buFont typeface="+mj-lt"/>
              <a:buAutoNum type="arabicPeriod"/>
            </a:pPr>
            <a:endParaRPr lang="en-US" sz="3200" b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dirty="0"/>
              <a:t>The closer a node is to the BMU, the more its weights get altered.</a:t>
            </a:r>
          </a:p>
          <a:p>
            <a:pPr marL="342900" indent="-342900">
              <a:buFont typeface="+mj-lt"/>
              <a:buAutoNum type="arabicPeriod"/>
            </a:pPr>
            <a:endParaRPr lang="en-US" sz="3200" b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dirty="0"/>
              <a:t>Repeat step 2 onwards for N iterations.</a:t>
            </a:r>
            <a:endParaRPr lang="en-US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205" name="Picture 5"/>
          <p:cNvPicPr>
            <a:picLocks noChangeAspect="1" noChangeArrowheads="1"/>
          </p:cNvPicPr>
          <p:nvPr/>
        </p:nvPicPr>
        <p:blipFill>
          <a:blip r:embed="rId3" cstate="print">
            <a:lum bright="-18000"/>
          </a:blip>
          <a:srcRect/>
          <a:stretch>
            <a:fillRect/>
          </a:stretch>
        </p:blipFill>
        <p:spPr bwMode="auto">
          <a:xfrm>
            <a:off x="2133600" y="3452169"/>
            <a:ext cx="7010400" cy="3405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07937" name="Object 1"/>
          <p:cNvGraphicFramePr>
            <a:graphicFrameLocks noChangeAspect="1"/>
          </p:cNvGraphicFramePr>
          <p:nvPr/>
        </p:nvGraphicFramePr>
        <p:xfrm>
          <a:off x="0" y="3505200"/>
          <a:ext cx="2191542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72" name="Equation" r:id="rId4" imgW="711000" imgH="939600" progId="Equation.DSMT4">
                  <p:embed/>
                </p:oleObj>
              </mc:Choice>
              <mc:Fallback>
                <p:oleObj name="Equation" r:id="rId4" imgW="711000" imgH="939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05200"/>
                        <a:ext cx="2191542" cy="289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-1"/>
            <a:ext cx="7696200" cy="344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7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7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5791200" cy="311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5120" y="0"/>
            <a:ext cx="2468880" cy="224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590389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4: Input vector s(1) is closest to o/p node 2, so </a:t>
            </a:r>
            <a:r>
              <a:rPr lang="en-US" sz="2800" dirty="0">
                <a:solidFill>
                  <a:srgbClr val="FF0000"/>
                </a:solidFill>
              </a:rPr>
              <a:t>j=2 is winner node and weights associated with node 2 are updated</a:t>
            </a:r>
          </a:p>
        </p:txBody>
      </p:sp>
      <p:graphicFrame>
        <p:nvGraphicFramePr>
          <p:cNvPr id="180226" name="Object 2"/>
          <p:cNvGraphicFramePr>
            <a:graphicFrameLocks noChangeAspect="1"/>
          </p:cNvGraphicFramePr>
          <p:nvPr/>
        </p:nvGraphicFramePr>
        <p:xfrm>
          <a:off x="609600" y="4094163"/>
          <a:ext cx="7389813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02" name="Equation" r:id="rId5" imgW="2133360" imgH="545760" progId="Equation.DSMT4">
                  <p:embed/>
                </p:oleObj>
              </mc:Choice>
              <mc:Fallback>
                <p:oleObj name="Equation" r:id="rId5" imgW="2133360" imgH="5457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94163"/>
                        <a:ext cx="7389813" cy="189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5" name="Object 2"/>
          <p:cNvGraphicFramePr>
            <a:graphicFrameLocks noChangeAspect="1"/>
          </p:cNvGraphicFramePr>
          <p:nvPr/>
        </p:nvGraphicFramePr>
        <p:xfrm>
          <a:off x="5715000" y="381000"/>
          <a:ext cx="1556586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03" name="Equation" r:id="rId7" imgW="711000" imgH="939600" progId="Equation.DSMT4">
                  <p:embed/>
                </p:oleObj>
              </mc:Choice>
              <mc:Fallback>
                <p:oleObj name="Equation" r:id="rId7" imgW="711000" imgH="939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81000"/>
                        <a:ext cx="1556586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09600" y="3048000"/>
          <a:ext cx="7072312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04" name="Equation" r:id="rId9" imgW="3263760" imgH="482400" progId="Equation.DSMT4">
                  <p:embed/>
                </p:oleObj>
              </mc:Choice>
              <mc:Fallback>
                <p:oleObj name="Equation" r:id="rId9" imgW="326376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0"/>
                        <a:ext cx="7072312" cy="1046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876800" y="2362200"/>
          <a:ext cx="3541059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05" name="Equation" r:id="rId11" imgW="2006280" imgH="431640" progId="Equation.DSMT4">
                  <p:embed/>
                </p:oleObj>
              </mc:Choice>
              <mc:Fallback>
                <p:oleObj name="Equation" r:id="rId11" imgW="200628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362200"/>
                        <a:ext cx="3541059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5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5225" y="0"/>
            <a:ext cx="16287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71600" y="1600200"/>
          <a:ext cx="54864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20" name="Equation" r:id="rId4" imgW="1854000" imgH="914400" progId="Equation.3">
                  <p:embed/>
                </p:oleObj>
              </mc:Choice>
              <mc:Fallback>
                <p:oleObj name="Equation" r:id="rId4" imgW="185400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00200"/>
                        <a:ext cx="5486400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0589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33800" y="4006888"/>
            <a:ext cx="5410200" cy="285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70866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19200" y="12192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Calculate new weights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811012"/>
            <a:ext cx="388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Remember it is not absolute difference Input is 1100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w</a:t>
            </a:r>
            <a:r>
              <a:rPr lang="en-US" sz="2400" b="1" baseline="-25000" dirty="0">
                <a:solidFill>
                  <a:srgbClr val="FF0000"/>
                </a:solidFill>
              </a:rPr>
              <a:t>12</a:t>
            </a:r>
            <a:r>
              <a:rPr lang="en-US" sz="2400" b="1" dirty="0">
                <a:solidFill>
                  <a:srgbClr val="FF0000"/>
                </a:solidFill>
              </a:rPr>
              <a:t> and  w</a:t>
            </a:r>
            <a:r>
              <a:rPr lang="en-US" sz="2400" b="1" baseline="-25000" dirty="0">
                <a:solidFill>
                  <a:srgbClr val="FF0000"/>
                </a:solidFill>
              </a:rPr>
              <a:t>22</a:t>
            </a:r>
            <a:r>
              <a:rPr lang="en-US" sz="2400" b="1" dirty="0">
                <a:solidFill>
                  <a:srgbClr val="FF0000"/>
                </a:solidFill>
              </a:rPr>
              <a:t> have increased, so distance will decrease 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w</a:t>
            </a:r>
            <a:r>
              <a:rPr lang="en-US" sz="2400" b="1" baseline="-25000" dirty="0">
                <a:solidFill>
                  <a:srgbClr val="FF0000"/>
                </a:solidFill>
              </a:rPr>
              <a:t>32</a:t>
            </a:r>
            <a:r>
              <a:rPr lang="en-US" sz="2400" b="1" dirty="0">
                <a:solidFill>
                  <a:srgbClr val="FF0000"/>
                </a:solidFill>
              </a:rPr>
              <a:t> and  w</a:t>
            </a:r>
            <a:r>
              <a:rPr lang="en-US" sz="2400" b="1" baseline="-25000" dirty="0">
                <a:solidFill>
                  <a:srgbClr val="FF0000"/>
                </a:solidFill>
              </a:rPr>
              <a:t>42</a:t>
            </a:r>
            <a:r>
              <a:rPr lang="en-US" sz="2400" b="1" dirty="0">
                <a:solidFill>
                  <a:srgbClr val="FF0000"/>
                </a:solidFill>
              </a:rPr>
              <a:t> decreased so distance will increase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5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5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5146" y="0"/>
            <a:ext cx="183885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72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124200"/>
            <a:ext cx="554264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601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1905000"/>
            <a:ext cx="771071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26018" name="Object 2"/>
          <p:cNvGraphicFramePr>
            <a:graphicFrameLocks noChangeAspect="1"/>
          </p:cNvGraphicFramePr>
          <p:nvPr/>
        </p:nvGraphicFramePr>
        <p:xfrm>
          <a:off x="0" y="4572000"/>
          <a:ext cx="3581400" cy="1766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46" name="Equation" r:id="rId6" imgW="1854000" imgH="914400" progId="Equation.3">
                  <p:embed/>
                </p:oleObj>
              </mc:Choice>
              <mc:Fallback>
                <p:oleObj name="Equation" r:id="rId6" imgW="185400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0"/>
                        <a:ext cx="3581400" cy="17661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6019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2540" y="2743200"/>
            <a:ext cx="282146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39624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Calculate new weights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44463" y="-17463"/>
          <a:ext cx="6994525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47" name="Equation" r:id="rId9" imgW="2450880" imgH="545760" progId="Equation.DSMT4">
                  <p:embed/>
                </p:oleObj>
              </mc:Choice>
              <mc:Fallback>
                <p:oleObj name="Equation" r:id="rId9" imgW="2450880" imgH="5457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-17463"/>
                        <a:ext cx="6994525" cy="156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810000" y="4965174"/>
            <a:ext cx="533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Input  0 0 0 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w</a:t>
            </a:r>
            <a:r>
              <a:rPr lang="en-US" sz="2400" b="1" baseline="-25000" dirty="0">
                <a:solidFill>
                  <a:srgbClr val="FF0000"/>
                </a:solidFill>
              </a:rPr>
              <a:t>11</a:t>
            </a:r>
            <a:r>
              <a:rPr lang="en-US" sz="2400" b="1" dirty="0">
                <a:solidFill>
                  <a:srgbClr val="FF0000"/>
                </a:solidFill>
              </a:rPr>
              <a:t> and  w</a:t>
            </a:r>
            <a:r>
              <a:rPr lang="en-US" sz="2400" b="1" baseline="-25000" dirty="0">
                <a:solidFill>
                  <a:srgbClr val="FF0000"/>
                </a:solidFill>
              </a:rPr>
              <a:t>21</a:t>
            </a:r>
            <a:r>
              <a:rPr lang="en-US" sz="2400" b="1" dirty="0">
                <a:solidFill>
                  <a:srgbClr val="FF0000"/>
                </a:solidFill>
              </a:rPr>
              <a:t> and w</a:t>
            </a:r>
            <a:r>
              <a:rPr lang="en-US" sz="2400" b="1" baseline="-25000" dirty="0">
                <a:solidFill>
                  <a:srgbClr val="FF0000"/>
                </a:solidFill>
              </a:rPr>
              <a:t>31  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have decreased</a:t>
            </a:r>
            <a:r>
              <a:rPr lang="en-US" sz="2400" b="1" baseline="-25000" dirty="0">
                <a:solidFill>
                  <a:srgbClr val="FF0000"/>
                </a:solidFill>
              </a:rPr>
              <a:t>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w</a:t>
            </a:r>
            <a:r>
              <a:rPr lang="en-US" sz="2400" b="1" baseline="-25000" dirty="0">
                <a:solidFill>
                  <a:srgbClr val="FF0000"/>
                </a:solidFill>
              </a:rPr>
              <a:t>41 </a:t>
            </a:r>
            <a:r>
              <a:rPr lang="en-US" sz="2400" b="1" dirty="0">
                <a:solidFill>
                  <a:srgbClr val="FF0000"/>
                </a:solidFill>
              </a:rPr>
              <a:t>increased(distance between 1 and weight decreases), 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6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6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6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6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Self Organizing map (SOM), sometimes also called a </a:t>
            </a:r>
            <a:r>
              <a:rPr lang="en-US" sz="3200" b="1" dirty="0" err="1"/>
              <a:t>Kohonen</a:t>
            </a:r>
            <a:r>
              <a:rPr lang="en-US" sz="3200" b="1" dirty="0"/>
              <a:t> map use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unsupervised,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competitive learning </a:t>
            </a:r>
          </a:p>
          <a:p>
            <a:r>
              <a:rPr lang="en-US" sz="3200" b="1" dirty="0"/>
              <a:t>to produce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low dimensional, </a:t>
            </a:r>
          </a:p>
          <a:p>
            <a:r>
              <a:rPr lang="en-US" sz="3200" b="1" dirty="0" err="1">
                <a:solidFill>
                  <a:srgbClr val="FF0000"/>
                </a:solidFill>
              </a:rPr>
              <a:t>discretized</a:t>
            </a:r>
            <a:r>
              <a:rPr lang="en-US" sz="3200" b="1" dirty="0">
                <a:solidFill>
                  <a:srgbClr val="FF0000"/>
                </a:solidFill>
              </a:rPr>
              <a:t> representation of  high dimensional data</a:t>
            </a:r>
            <a:r>
              <a:rPr lang="en-US" sz="3200" b="1" dirty="0"/>
              <a:t>,</a:t>
            </a:r>
          </a:p>
          <a:p>
            <a:r>
              <a:rPr lang="en-US" sz="3200" b="1" dirty="0"/>
              <a:t> </a:t>
            </a:r>
          </a:p>
          <a:p>
            <a:r>
              <a:rPr lang="en-US" sz="3200" b="1" dirty="0"/>
              <a:t>while simultaneously </a:t>
            </a:r>
            <a:r>
              <a:rPr lang="en-US" sz="3200" b="1" dirty="0">
                <a:solidFill>
                  <a:srgbClr val="FF0000"/>
                </a:solidFill>
              </a:rPr>
              <a:t>preserving similarity relations </a:t>
            </a:r>
            <a:r>
              <a:rPr lang="en-US" sz="3200" b="1" dirty="0"/>
              <a:t>between the presented data items. </a:t>
            </a:r>
          </a:p>
          <a:p>
            <a:endParaRPr lang="en-US" sz="3200" b="1" dirty="0"/>
          </a:p>
          <a:p>
            <a:r>
              <a:rPr lang="en-US" sz="3200" b="1" dirty="0"/>
              <a:t>Such low dimensional representation is called a </a:t>
            </a:r>
            <a:r>
              <a:rPr lang="en-US" sz="3200" b="1" dirty="0">
                <a:solidFill>
                  <a:srgbClr val="FF0000"/>
                </a:solidFill>
              </a:rPr>
              <a:t>feature map, hence map in the name</a:t>
            </a:r>
            <a:r>
              <a:rPr lang="en-US" sz="3200" b="1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6832" y="0"/>
            <a:ext cx="225716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2971800"/>
            <a:ext cx="5338879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883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371600"/>
            <a:ext cx="64960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88836" name="Object 4"/>
          <p:cNvGraphicFramePr>
            <a:graphicFrameLocks noChangeAspect="1"/>
          </p:cNvGraphicFramePr>
          <p:nvPr/>
        </p:nvGraphicFramePr>
        <p:xfrm>
          <a:off x="31750" y="3962400"/>
          <a:ext cx="49530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70" name="Equation" r:id="rId6" imgW="1981080" imgH="914400" progId="Equation.3">
                  <p:embed/>
                </p:oleObj>
              </mc:Choice>
              <mc:Fallback>
                <p:oleObj name="Equation" r:id="rId6" imgW="198108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" y="3962400"/>
                        <a:ext cx="4953000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883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55121" y="4114800"/>
            <a:ext cx="268887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14300" y="-15875"/>
          <a:ext cx="6296025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71" name="Equation" r:id="rId9" imgW="2450880" imgH="545760" progId="Equation.DSMT4">
                  <p:embed/>
                </p:oleObj>
              </mc:Choice>
              <mc:Fallback>
                <p:oleObj name="Equation" r:id="rId9" imgW="2450880" imgH="5457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-15875"/>
                        <a:ext cx="6296025" cy="1404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W</a:t>
            </a:r>
            <a:r>
              <a:rPr lang="en-US" baseline="-25000" dirty="0">
                <a:solidFill>
                  <a:srgbClr val="FF0000"/>
                </a:solidFill>
              </a:rPr>
              <a:t>12</a:t>
            </a:r>
            <a:r>
              <a:rPr lang="en-US" dirty="0">
                <a:solidFill>
                  <a:srgbClr val="FF0000"/>
                </a:solidFill>
              </a:rPr>
              <a:t> increased and all others decreased </a:t>
            </a:r>
            <a:r>
              <a:rPr lang="en-US" baseline="-25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Input  1 0 0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8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8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8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8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8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88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2649" y="0"/>
            <a:ext cx="209135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98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828800"/>
            <a:ext cx="750638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399" y="2971800"/>
            <a:ext cx="511628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89860" name="Object 4"/>
          <p:cNvGraphicFramePr>
            <a:graphicFrameLocks noChangeAspect="1"/>
          </p:cNvGraphicFramePr>
          <p:nvPr/>
        </p:nvGraphicFramePr>
        <p:xfrm>
          <a:off x="0" y="3962400"/>
          <a:ext cx="4648200" cy="2118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296" name="Equation" r:id="rId6" imgW="2006280" imgH="914400" progId="Equation.3">
                  <p:embed/>
                </p:oleObj>
              </mc:Choice>
              <mc:Fallback>
                <p:oleObj name="Equation" r:id="rId6" imgW="200628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62400"/>
                        <a:ext cx="4648200" cy="21181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986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19800" y="3124200"/>
            <a:ext cx="2838450" cy="2495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794250" y="5778500"/>
          <a:ext cx="43497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297" name="Equation" r:id="rId9" imgW="1739880" imgH="431640" progId="Equation.3">
                  <p:embed/>
                </p:oleObj>
              </mc:Choice>
              <mc:Fallback>
                <p:oleObj name="Equation" r:id="rId9" imgW="17398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5778500"/>
                        <a:ext cx="434975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14300" y="-15875"/>
          <a:ext cx="6657975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298" name="Equation" r:id="rId11" imgW="2590560" imgH="545760" progId="Equation.DSMT4">
                  <p:embed/>
                </p:oleObj>
              </mc:Choice>
              <mc:Fallback>
                <p:oleObj name="Equation" r:id="rId11" imgW="2590560" imgH="5457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-15875"/>
                        <a:ext cx="6657975" cy="1404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5943600"/>
            <a:ext cx="388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</a:t>
            </a:r>
            <a:r>
              <a:rPr lang="en-US" b="1" baseline="-25000" dirty="0">
                <a:solidFill>
                  <a:srgbClr val="FF0000"/>
                </a:solidFill>
              </a:rPr>
              <a:t>11</a:t>
            </a:r>
            <a:r>
              <a:rPr lang="en-US" b="1" dirty="0">
                <a:solidFill>
                  <a:srgbClr val="FF0000"/>
                </a:solidFill>
              </a:rPr>
              <a:t> and  w</a:t>
            </a:r>
            <a:r>
              <a:rPr lang="en-US" b="1" baseline="-25000" dirty="0">
                <a:solidFill>
                  <a:srgbClr val="FF0000"/>
                </a:solidFill>
              </a:rPr>
              <a:t>21</a:t>
            </a:r>
            <a:r>
              <a:rPr lang="en-US" b="1" dirty="0">
                <a:solidFill>
                  <a:srgbClr val="FF0000"/>
                </a:solidFill>
              </a:rPr>
              <a:t> decreased </a:t>
            </a:r>
          </a:p>
          <a:p>
            <a:r>
              <a:rPr lang="en-US" b="1" dirty="0">
                <a:solidFill>
                  <a:srgbClr val="FF0000"/>
                </a:solidFill>
              </a:rPr>
              <a:t> w</a:t>
            </a:r>
            <a:r>
              <a:rPr lang="en-US" b="1" baseline="-25000" dirty="0">
                <a:solidFill>
                  <a:srgbClr val="FF0000"/>
                </a:solidFill>
              </a:rPr>
              <a:t>41 </a:t>
            </a:r>
            <a:r>
              <a:rPr lang="en-US" b="1" dirty="0">
                <a:solidFill>
                  <a:srgbClr val="FF0000"/>
                </a:solidFill>
              </a:rPr>
              <a:t> and  w</a:t>
            </a:r>
            <a:r>
              <a:rPr lang="en-US" b="1" baseline="-25000" dirty="0">
                <a:solidFill>
                  <a:srgbClr val="FF0000"/>
                </a:solidFill>
              </a:rPr>
              <a:t>31   </a:t>
            </a:r>
            <a:r>
              <a:rPr lang="en-US" b="1" dirty="0">
                <a:solidFill>
                  <a:srgbClr val="FF0000"/>
                </a:solidFill>
              </a:rPr>
              <a:t>increased, </a:t>
            </a:r>
            <a:endParaRPr lang="en-US" b="1" baseline="-25000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Input  0 0 1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9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9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9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9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0"/>
            <a:ext cx="7520454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86200"/>
            <a:ext cx="724376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86104" y="0"/>
            <a:ext cx="605789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4572000"/>
            <a:ext cx="313741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40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81" y="0"/>
            <a:ext cx="9125819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0" y="3200400"/>
          <a:ext cx="5332412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92" name="Equation" r:id="rId4" imgW="2057400" imgH="545760" progId="Equation.DSMT4">
                  <p:embed/>
                </p:oleObj>
              </mc:Choice>
              <mc:Fallback>
                <p:oleObj name="Equation" r:id="rId4" imgW="2057400" imgH="5457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00400"/>
                        <a:ext cx="5332412" cy="1417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7797" name="Object 5"/>
          <p:cNvGraphicFramePr>
            <a:graphicFrameLocks noChangeAspect="1"/>
          </p:cNvGraphicFramePr>
          <p:nvPr/>
        </p:nvGraphicFramePr>
        <p:xfrm>
          <a:off x="7113587" y="533400"/>
          <a:ext cx="2030413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93" name="Equation" r:id="rId6" imgW="939600" imgH="888840" progId="Equation.3">
                  <p:embed/>
                </p:oleObj>
              </mc:Choice>
              <mc:Fallback>
                <p:oleObj name="Equation" r:id="rId6" imgW="93960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3587" y="533400"/>
                        <a:ext cx="2030413" cy="191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52578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 first iteration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211669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sz="2000" b="1" dirty="0"/>
              <a:t>After 100 iterations, distance from node 2  has decreased from 0.98 to 0.25, and distance from node 1 has increased from  1.86  to 3.25</a:t>
            </a:r>
          </a:p>
          <a:p>
            <a:endParaRPr lang="en-US" sz="2000" dirty="0"/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3765550" y="4860925"/>
          <a:ext cx="517525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94" name="Equation" r:id="rId8" imgW="2133360" imgH="545760" progId="Equation.DSMT4">
                  <p:embed/>
                </p:oleObj>
              </mc:Choice>
              <mc:Fallback>
                <p:oleObj name="Equation" r:id="rId8" imgW="2133360" imgH="5457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4860925"/>
                        <a:ext cx="5175250" cy="1327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62600" y="2438400"/>
            <a:ext cx="338311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4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4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7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7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0867" name="Object 3"/>
          <p:cNvGraphicFramePr>
            <a:graphicFrameLocks noChangeAspect="1"/>
          </p:cNvGraphicFramePr>
          <p:nvPr/>
        </p:nvGraphicFramePr>
        <p:xfrm>
          <a:off x="0" y="3886200"/>
          <a:ext cx="736600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18" name="Equation" r:id="rId3" imgW="2489040" imgH="990360" progId="Equation.3">
                  <p:embed/>
                </p:oleObj>
              </mc:Choice>
              <mc:Fallback>
                <p:oleObj name="Equation" r:id="rId3" imgW="2489040" imgH="990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86200"/>
                        <a:ext cx="7366000" cy="247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334000" y="1676400"/>
          <a:ext cx="349045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19" name="Equation" r:id="rId5" imgW="1803240" imgH="393480" progId="Equation.3">
                  <p:embed/>
                </p:oleObj>
              </mc:Choice>
              <mc:Fallback>
                <p:oleObj name="Equation" r:id="rId5" imgW="18032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76400"/>
                        <a:ext cx="3490452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0869" name="Object 5"/>
          <p:cNvGraphicFramePr>
            <a:graphicFrameLocks noChangeAspect="1"/>
          </p:cNvGraphicFramePr>
          <p:nvPr/>
        </p:nvGraphicFramePr>
        <p:xfrm>
          <a:off x="228600" y="3200400"/>
          <a:ext cx="82438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20" name="Equation" r:id="rId7" imgW="2603160" imgH="228600" progId="Equation.3">
                  <p:embed/>
                </p:oleObj>
              </mc:Choice>
              <mc:Fallback>
                <p:oleObj name="Equation" r:id="rId7" imgW="260316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200400"/>
                        <a:ext cx="824388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72200" y="26670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s(1)=(1,1,0,0)</a:t>
            </a:r>
          </a:p>
        </p:txBody>
      </p:sp>
      <p:graphicFrame>
        <p:nvGraphicFramePr>
          <p:cNvPr id="1060870" name="Object 5"/>
          <p:cNvGraphicFramePr>
            <a:graphicFrameLocks noChangeAspect="1"/>
          </p:cNvGraphicFramePr>
          <p:nvPr/>
        </p:nvGraphicFramePr>
        <p:xfrm>
          <a:off x="228600" y="1219200"/>
          <a:ext cx="2030413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21" name="Equation" r:id="rId9" imgW="939600" imgH="888840" progId="Equation.3">
                  <p:embed/>
                </p:oleObj>
              </mc:Choice>
              <mc:Fallback>
                <p:oleObj name="Equation" r:id="rId9" imgW="93960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19200"/>
                        <a:ext cx="2030413" cy="191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31939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weights do not change ,s1 is in cluster 2</a:t>
            </a:r>
          </a:p>
        </p:txBody>
      </p:sp>
      <p:pic>
        <p:nvPicPr>
          <p:cNvPr id="1060871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95600" y="0"/>
            <a:ext cx="20478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239000" y="6027003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1100(s1) is in cluster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0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0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0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0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52400" y="2133600"/>
          <a:ext cx="7481888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38" name="Equation" r:id="rId3" imgW="3124080" imgH="698400" progId="Equation.3">
                  <p:embed/>
                </p:oleObj>
              </mc:Choice>
              <mc:Fallback>
                <p:oleObj name="Equation" r:id="rId3" imgW="3124080" imgH="698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133600"/>
                        <a:ext cx="7481888" cy="167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38862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Winner is Node 1,weights do not change( </a:t>
            </a:r>
            <a:r>
              <a:rPr lang="el-GR" sz="2800" dirty="0">
                <a:latin typeface="Cambria"/>
              </a:rPr>
              <a:t>α</a:t>
            </a:r>
            <a:r>
              <a:rPr lang="en-US" sz="2800" dirty="0">
                <a:latin typeface="Cambria"/>
              </a:rPr>
              <a:t> too small</a:t>
            </a:r>
            <a:r>
              <a:rPr lang="en-US" sz="2800" dirty="0">
                <a:solidFill>
                  <a:srgbClr val="FF0000"/>
                </a:solidFill>
                <a:latin typeface="Cambria"/>
              </a:rPr>
              <a:t>)</a:t>
            </a:r>
            <a:r>
              <a:rPr lang="en-US" sz="2800" dirty="0">
                <a:solidFill>
                  <a:srgbClr val="FF0000"/>
                </a:solidFill>
              </a:rPr>
              <a:t>, input 2 is in cluster 1</a:t>
            </a:r>
          </a:p>
        </p:txBody>
      </p:sp>
      <p:graphicFrame>
        <p:nvGraphicFramePr>
          <p:cNvPr id="1124355" name="Object 5"/>
          <p:cNvGraphicFramePr>
            <a:graphicFrameLocks noChangeAspect="1"/>
          </p:cNvGraphicFramePr>
          <p:nvPr/>
        </p:nvGraphicFramePr>
        <p:xfrm>
          <a:off x="2362200" y="4724400"/>
          <a:ext cx="2030413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39" name="Equation" r:id="rId5" imgW="939600" imgH="888840" progId="Equation.3">
                  <p:embed/>
                </p:oleObj>
              </mc:Choice>
              <mc:Fallback>
                <p:oleObj name="Equation" r:id="rId5" imgW="93960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24400"/>
                        <a:ext cx="2030413" cy="191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435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96125" y="0"/>
            <a:ext cx="20478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20675" y="3779838"/>
          <a:ext cx="7451725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62" name="Equation" r:id="rId3" imgW="3111480" imgH="698400" progId="Equation.3">
                  <p:embed/>
                </p:oleObj>
              </mc:Choice>
              <mc:Fallback>
                <p:oleObj name="Equation" r:id="rId3" imgW="3111480" imgH="698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3779838"/>
                        <a:ext cx="7451725" cy="167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5486400"/>
            <a:ext cx="609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Winner is Node 2,weights do not change, </a:t>
            </a:r>
            <a:r>
              <a:rPr lang="en-US" sz="3200" dirty="0">
                <a:solidFill>
                  <a:srgbClr val="FF0000"/>
                </a:solidFill>
              </a:rPr>
              <a:t>input 3 is in cluster 2</a:t>
            </a:r>
          </a:p>
        </p:txBody>
      </p:sp>
      <p:graphicFrame>
        <p:nvGraphicFramePr>
          <p:cNvPr id="1124355" name="Object 5"/>
          <p:cNvGraphicFramePr>
            <a:graphicFrameLocks noChangeAspect="1"/>
          </p:cNvGraphicFramePr>
          <p:nvPr/>
        </p:nvGraphicFramePr>
        <p:xfrm>
          <a:off x="6858000" y="1143000"/>
          <a:ext cx="2030413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63" name="Equation" r:id="rId5" imgW="939600" imgH="888840" progId="Equation.3">
                  <p:embed/>
                </p:oleObj>
              </mc:Choice>
              <mc:Fallback>
                <p:oleObj name="Equation" r:id="rId5" imgW="93960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143000"/>
                        <a:ext cx="2030413" cy="191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4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19400" y="533400"/>
            <a:ext cx="20478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50838" y="3779838"/>
          <a:ext cx="7391400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86" name="Equation" r:id="rId3" imgW="3085920" imgH="698400" progId="Equation.3">
                  <p:embed/>
                </p:oleObj>
              </mc:Choice>
              <mc:Fallback>
                <p:oleObj name="Equation" r:id="rId3" imgW="3085920" imgH="698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3779838"/>
                        <a:ext cx="7391400" cy="167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5486400"/>
            <a:ext cx="609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Winner is Node 1,weights do not change, </a:t>
            </a:r>
            <a:r>
              <a:rPr lang="en-US" sz="3200" dirty="0">
                <a:solidFill>
                  <a:srgbClr val="FF0000"/>
                </a:solidFill>
              </a:rPr>
              <a:t>input 4 is in cluster 1</a:t>
            </a:r>
          </a:p>
        </p:txBody>
      </p:sp>
      <p:graphicFrame>
        <p:nvGraphicFramePr>
          <p:cNvPr id="1124355" name="Object 5"/>
          <p:cNvGraphicFramePr>
            <a:graphicFrameLocks noChangeAspect="1"/>
          </p:cNvGraphicFramePr>
          <p:nvPr/>
        </p:nvGraphicFramePr>
        <p:xfrm>
          <a:off x="6858000" y="1143000"/>
          <a:ext cx="2030413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87" name="Equation" r:id="rId5" imgW="939600" imgH="888840" progId="Equation.DSMT4">
                  <p:embed/>
                </p:oleObj>
              </mc:Choice>
              <mc:Fallback>
                <p:oleObj name="Equation" r:id="rId5" imgW="939600" imgH="888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143000"/>
                        <a:ext cx="2030413" cy="191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84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20478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96000" y="3429000"/>
          <a:ext cx="2030412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56" name="Equation" r:id="rId3" imgW="939600" imgH="888840" progId="Equation.3">
                  <p:embed/>
                </p:oleObj>
              </mc:Choice>
              <mc:Fallback>
                <p:oleObj name="Equation" r:id="rId3" imgW="93960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429000"/>
                        <a:ext cx="2030412" cy="191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4876800"/>
            <a:ext cx="381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Avg</a:t>
            </a:r>
            <a:r>
              <a:rPr lang="en-US" sz="2800" dirty="0"/>
              <a:t> of vectors in c1 : 0,0,0.5,1</a:t>
            </a:r>
          </a:p>
          <a:p>
            <a:r>
              <a:rPr lang="en-US" sz="2800" dirty="0" err="1"/>
              <a:t>Avg</a:t>
            </a:r>
            <a:r>
              <a:rPr lang="en-US" sz="2800" dirty="0"/>
              <a:t> of vectors in c2 : 1,0.5,0,0</a:t>
            </a:r>
          </a:p>
          <a:p>
            <a:endParaRPr lang="en-US" sz="2800" dirty="0"/>
          </a:p>
        </p:txBody>
      </p:sp>
      <p:pic>
        <p:nvPicPr>
          <p:cNvPr id="98406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181" y="0"/>
            <a:ext cx="9125819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406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505200"/>
            <a:ext cx="3833566" cy="145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1200" y="1295400"/>
            <a:ext cx="338311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6601" y="5594230"/>
            <a:ext cx="5486400" cy="1035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4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4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84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84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23266" name="Object 5"/>
          <p:cNvGraphicFramePr>
            <a:graphicFrameLocks noChangeAspect="1"/>
          </p:cNvGraphicFramePr>
          <p:nvPr/>
        </p:nvGraphicFramePr>
        <p:xfrm>
          <a:off x="7113587" y="0"/>
          <a:ext cx="2030413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00" name="Equation" r:id="rId4" imgW="939600" imgH="888840" progId="Equation.DSMT4">
                  <p:embed/>
                </p:oleObj>
              </mc:Choice>
              <mc:Fallback>
                <p:oleObj name="Equation" r:id="rId4" imgW="939600" imgH="888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3587" y="0"/>
                        <a:ext cx="2030413" cy="191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AutoShape 2" descr="Image result for Professor Teuvo Kohon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148" name="AutoShape 4" descr="Image result for Professor Teuvo Kohon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150" name="AutoShape 6" descr="Image result for Professor Teuvo Kohon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4152" name="Picture 8" descr="Image result for Professor Teuvo Kohon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242560" cy="6858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257800" y="0"/>
            <a:ext cx="3886200" cy="772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Among numerous neural network architectures, particularly interesting architecture was introduced by </a:t>
            </a:r>
            <a:r>
              <a:rPr lang="en-US" sz="3200" b="1" i="1" dirty="0">
                <a:solidFill>
                  <a:srgbClr val="FF0000"/>
                </a:solidFill>
              </a:rPr>
              <a:t>Finish Professor </a:t>
            </a:r>
            <a:r>
              <a:rPr lang="en-US" sz="3200" b="1" i="1" dirty="0" err="1">
                <a:solidFill>
                  <a:srgbClr val="FF0000"/>
                </a:solidFill>
              </a:rPr>
              <a:t>Teuvo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Kohonen</a:t>
            </a:r>
            <a:r>
              <a:rPr lang="en-US" sz="3200" b="1" i="1" dirty="0">
                <a:solidFill>
                  <a:srgbClr val="FF0000"/>
                </a:solidFill>
              </a:rPr>
              <a:t> in the 1980s</a:t>
            </a:r>
          </a:p>
          <a:p>
            <a:endParaRPr lang="en-US" sz="3200" b="1" i="1" dirty="0">
              <a:solidFill>
                <a:srgbClr val="FF0000"/>
              </a:solidFill>
            </a:endParaRPr>
          </a:p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FF0000"/>
                </a:solidFill>
              </a:rPr>
              <a:t>competitive learning process </a:t>
            </a:r>
            <a:r>
              <a:rPr lang="en-US" sz="3200" b="1" dirty="0"/>
              <a:t>is realized in this kind of networks. </a:t>
            </a:r>
          </a:p>
          <a:p>
            <a:endParaRPr lang="en-US" sz="2400" b="1" i="1" dirty="0">
              <a:solidFill>
                <a:srgbClr val="FF0000"/>
              </a:solidFill>
            </a:endParaRPr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5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19400"/>
            <a:ext cx="8991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</a:t>
            </a:r>
            <a:r>
              <a:rPr lang="en-US" sz="2800" b="1" dirty="0" err="1"/>
              <a:t>Kohonen</a:t>
            </a:r>
            <a:r>
              <a:rPr lang="en-US" sz="2800" b="1" dirty="0"/>
              <a:t> SOM is used to cluster four vectors given by  :</a:t>
            </a:r>
          </a:p>
          <a:p>
            <a:r>
              <a:rPr lang="en-US" sz="2800" b="1" dirty="0"/>
              <a:t>(1,1,1,0) ; ( 0,0,0,1)  ; (1,1,0,0) ; ( 0,0,1,1) </a:t>
            </a:r>
          </a:p>
          <a:p>
            <a:r>
              <a:rPr lang="en-US" sz="2800" b="1" dirty="0"/>
              <a:t>The maximum number of clusters to be formed is </a:t>
            </a:r>
            <a:r>
              <a:rPr lang="en-US" sz="2800" b="1" dirty="0">
                <a:solidFill>
                  <a:srgbClr val="FF0000"/>
                </a:solidFill>
              </a:rPr>
              <a:t>3</a:t>
            </a:r>
            <a:r>
              <a:rPr lang="en-US" sz="2800" b="1" dirty="0"/>
              <a:t>. learning rate is given by</a:t>
            </a:r>
          </a:p>
          <a:p>
            <a:r>
              <a:rPr lang="en-US" sz="2800" b="1" dirty="0">
                <a:sym typeface="Symbol"/>
              </a:rPr>
              <a:t>(0)=0.3</a:t>
            </a:r>
          </a:p>
          <a:p>
            <a:r>
              <a:rPr lang="en-US" sz="2800" b="1" dirty="0">
                <a:sym typeface="Symbol"/>
              </a:rPr>
              <a:t>(t+1)=0.2(t)</a:t>
            </a:r>
          </a:p>
          <a:p>
            <a:endParaRPr lang="en-US" b="1" dirty="0">
              <a:sym typeface="Symbo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0"/>
            <a:ext cx="419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Initial Weight matrix is </a:t>
            </a:r>
          </a:p>
          <a:p>
            <a:endParaRPr lang="en-US" sz="20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05400" y="304800"/>
          <a:ext cx="22860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08" name="Equation" r:id="rId3" imgW="1028520" imgH="914400" progId="Equation.3">
                  <p:embed/>
                </p:oleObj>
              </mc:Choice>
              <mc:Fallback>
                <p:oleObj name="Equation" r:id="rId3" imgW="102852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04800"/>
                        <a:ext cx="2286000" cy="203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2209800"/>
            <a:ext cx="9144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1</a:t>
            </a:r>
            <a:r>
              <a:rPr lang="en-US" sz="2800" b="1" dirty="0"/>
              <a:t>: begin training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Step 2: For first input vector </a:t>
            </a:r>
            <a:r>
              <a:rPr lang="en-US" sz="2800" b="1" dirty="0"/>
              <a:t>x</a:t>
            </a:r>
            <a:r>
              <a:rPr lang="en-US" sz="2800" b="1" baseline="-25000" dirty="0"/>
              <a:t>   </a:t>
            </a:r>
            <a:r>
              <a:rPr lang="en-US" sz="2800" b="1" dirty="0"/>
              <a:t>  = (1,1,1,0) do steps 3-5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Step 3 :</a:t>
            </a:r>
          </a:p>
          <a:p>
            <a:r>
              <a:rPr lang="en-US" sz="2800" b="1" dirty="0"/>
              <a:t>L(1)=(1-0.2)</a:t>
            </a:r>
            <a:r>
              <a:rPr lang="en-US" sz="2800" b="1" baseline="30000" dirty="0"/>
              <a:t>2</a:t>
            </a:r>
            <a:r>
              <a:rPr lang="en-US" sz="2800" b="1" dirty="0"/>
              <a:t> + (1-0.3)</a:t>
            </a:r>
            <a:r>
              <a:rPr lang="en-US" sz="2800" b="1" baseline="30000" dirty="0"/>
              <a:t>2</a:t>
            </a:r>
            <a:r>
              <a:rPr lang="en-US" sz="2800" b="1" dirty="0"/>
              <a:t> + (1-0.5)</a:t>
            </a:r>
            <a:r>
              <a:rPr lang="en-US" sz="2800" b="1" baseline="30000" dirty="0"/>
              <a:t>2</a:t>
            </a:r>
            <a:r>
              <a:rPr lang="en-US" sz="2800" b="1" dirty="0"/>
              <a:t> + (0-0.1)</a:t>
            </a:r>
            <a:r>
              <a:rPr lang="en-US" sz="2800" b="1" baseline="30000" dirty="0"/>
              <a:t>2</a:t>
            </a:r>
            <a:r>
              <a:rPr lang="en-US" sz="2800" b="1" dirty="0"/>
              <a:t>  = 1.39</a:t>
            </a:r>
            <a:endParaRPr lang="en-US" sz="2800" b="1" baseline="30000" dirty="0"/>
          </a:p>
          <a:p>
            <a:r>
              <a:rPr lang="en-US" sz="2800" b="1" dirty="0"/>
              <a:t>L(2)=(1-0.4)</a:t>
            </a:r>
            <a:r>
              <a:rPr lang="en-US" sz="2800" b="1" baseline="30000" dirty="0"/>
              <a:t>2</a:t>
            </a:r>
            <a:r>
              <a:rPr lang="en-US" sz="2800" b="1" dirty="0"/>
              <a:t> + (1-0.2)</a:t>
            </a:r>
            <a:r>
              <a:rPr lang="en-US" sz="2800" b="1" baseline="30000" dirty="0"/>
              <a:t>2</a:t>
            </a:r>
            <a:r>
              <a:rPr lang="en-US" sz="2800" b="1" dirty="0"/>
              <a:t> + (1-0.3)</a:t>
            </a:r>
            <a:r>
              <a:rPr lang="en-US" sz="2800" b="1" baseline="30000" dirty="0"/>
              <a:t>2</a:t>
            </a:r>
            <a:r>
              <a:rPr lang="en-US" sz="2800" b="1" dirty="0"/>
              <a:t> + (0-0.1)</a:t>
            </a:r>
            <a:r>
              <a:rPr lang="en-US" sz="2800" b="1" baseline="30000" dirty="0"/>
              <a:t>2       </a:t>
            </a:r>
            <a:r>
              <a:rPr lang="en-US" sz="2800" b="1" dirty="0"/>
              <a:t>=1.5</a:t>
            </a:r>
          </a:p>
          <a:p>
            <a:r>
              <a:rPr lang="en-US" sz="2800" b="1" dirty="0"/>
              <a:t>L(3)=(1-0.1)</a:t>
            </a:r>
            <a:r>
              <a:rPr lang="en-US" sz="2800" b="1" baseline="30000" dirty="0"/>
              <a:t>2</a:t>
            </a:r>
            <a:r>
              <a:rPr lang="en-US" sz="2800" b="1" dirty="0"/>
              <a:t> + (1-0.2)</a:t>
            </a:r>
            <a:r>
              <a:rPr lang="en-US" sz="2800" b="1" baseline="30000" dirty="0"/>
              <a:t>2</a:t>
            </a:r>
            <a:r>
              <a:rPr lang="en-US" sz="2800" b="1" dirty="0"/>
              <a:t> + (1-0.5)</a:t>
            </a:r>
            <a:r>
              <a:rPr lang="en-US" sz="2800" b="1" baseline="30000" dirty="0"/>
              <a:t>2</a:t>
            </a:r>
            <a:r>
              <a:rPr lang="en-US" sz="2800" b="1" dirty="0"/>
              <a:t> + (0-0.1)</a:t>
            </a:r>
            <a:r>
              <a:rPr lang="en-US" sz="2800" b="1" baseline="30000" dirty="0"/>
              <a:t>2       </a:t>
            </a:r>
            <a:r>
              <a:rPr lang="en-US" sz="2800" b="1" dirty="0"/>
              <a:t>=1.71</a:t>
            </a:r>
          </a:p>
          <a:p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042118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4 : </a:t>
            </a:r>
            <a:r>
              <a:rPr lang="en-US" sz="2800" b="1" dirty="0"/>
              <a:t>Input Vector is closest to output node 1. Thus NODE 1 is winner. Weights for node 1 is to be updated</a:t>
            </a:r>
          </a:p>
          <a:p>
            <a:endParaRPr lang="en-US" sz="2800" b="1" dirty="0"/>
          </a:p>
          <a:p>
            <a:r>
              <a:rPr lang="en-US" sz="2800" b="1" dirty="0">
                <a:solidFill>
                  <a:srgbClr val="FF0000"/>
                </a:solidFill>
              </a:rPr>
              <a:t>Step 5 :</a:t>
            </a:r>
            <a:r>
              <a:rPr lang="en-US" sz="2800" b="1" dirty="0"/>
              <a:t> weights on winning node are updated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30250" y="2286000"/>
          <a:ext cx="69437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36" name="Equation" r:id="rId3" imgW="2717640" imgH="685800" progId="Equation.3">
                  <p:embed/>
                </p:oleObj>
              </mc:Choice>
              <mc:Fallback>
                <p:oleObj name="Equation" r:id="rId3" imgW="2717640" imgH="685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2286000"/>
                        <a:ext cx="6943725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07" name="Object 3"/>
          <p:cNvGraphicFramePr>
            <a:graphicFrameLocks noChangeAspect="1"/>
          </p:cNvGraphicFramePr>
          <p:nvPr/>
        </p:nvGraphicFramePr>
        <p:xfrm>
          <a:off x="2819400" y="4332987"/>
          <a:ext cx="3048000" cy="252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37" name="Equation" r:id="rId5" imgW="1104840" imgH="914400" progId="Equation.3">
                  <p:embed/>
                </p:oleObj>
              </mc:Choice>
              <mc:Fallback>
                <p:oleObj name="Equation" r:id="rId5" imgW="110484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332987"/>
                        <a:ext cx="3048000" cy="252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885" name="Object 5"/>
          <p:cNvGraphicFramePr>
            <a:graphicFrameLocks noChangeAspect="1"/>
          </p:cNvGraphicFramePr>
          <p:nvPr/>
        </p:nvGraphicFramePr>
        <p:xfrm>
          <a:off x="5867400" y="228600"/>
          <a:ext cx="2935288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38" name="Equation" r:id="rId7" imgW="1320480" imgH="914400" progId="Equation.3">
                  <p:embed/>
                </p:oleObj>
              </mc:Choice>
              <mc:Fallback>
                <p:oleObj name="Equation" r:id="rId7" imgW="1320480" imgH="914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28600"/>
                        <a:ext cx="2935288" cy="203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304800"/>
            <a:ext cx="55340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First input vector </a:t>
            </a:r>
            <a:r>
              <a:rPr lang="en-US" sz="3200" b="1" dirty="0"/>
              <a:t>x</a:t>
            </a:r>
            <a:r>
              <a:rPr lang="en-US" sz="3200" b="1" baseline="-25000" dirty="0"/>
              <a:t>   </a:t>
            </a:r>
            <a:r>
              <a:rPr lang="en-US" sz="3200" b="1" dirty="0"/>
              <a:t>  = (1,1,1,0)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0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0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86000"/>
            <a:ext cx="9144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2:  For Second input vector </a:t>
            </a:r>
            <a:r>
              <a:rPr lang="en-US" sz="2800" b="1" dirty="0"/>
              <a:t>x</a:t>
            </a:r>
            <a:r>
              <a:rPr lang="en-US" sz="2800" b="1" baseline="-25000" dirty="0"/>
              <a:t>   </a:t>
            </a:r>
            <a:r>
              <a:rPr lang="en-US" sz="2800" b="1" dirty="0"/>
              <a:t>  = (0,0,0,1) do steps 3-5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Step 3</a:t>
            </a:r>
            <a:r>
              <a:rPr lang="en-US" sz="2800" b="1" dirty="0"/>
              <a:t> :</a:t>
            </a:r>
          </a:p>
          <a:p>
            <a:r>
              <a:rPr lang="en-US" sz="2800" b="1" dirty="0"/>
              <a:t>L(1)=(0-0.44)</a:t>
            </a:r>
            <a:r>
              <a:rPr lang="en-US" sz="2800" b="1" baseline="30000" dirty="0"/>
              <a:t>2</a:t>
            </a:r>
            <a:r>
              <a:rPr lang="en-US" sz="2800" b="1" dirty="0"/>
              <a:t> + (0-0.51)</a:t>
            </a:r>
            <a:r>
              <a:rPr lang="en-US" sz="2800" b="1" baseline="30000" dirty="0"/>
              <a:t>2</a:t>
            </a:r>
            <a:r>
              <a:rPr lang="en-US" sz="2800" b="1" dirty="0"/>
              <a:t> + (0-0.65)</a:t>
            </a:r>
            <a:r>
              <a:rPr lang="en-US" sz="2800" b="1" baseline="30000" dirty="0"/>
              <a:t>2</a:t>
            </a:r>
            <a:r>
              <a:rPr lang="en-US" sz="2800" b="1" dirty="0"/>
              <a:t> + (1-0.37)</a:t>
            </a:r>
            <a:r>
              <a:rPr lang="en-US" sz="2800" b="1" baseline="30000" dirty="0"/>
              <a:t>2</a:t>
            </a:r>
            <a:r>
              <a:rPr lang="en-US" sz="2800" b="1" dirty="0"/>
              <a:t>  =1.2731</a:t>
            </a:r>
            <a:endParaRPr lang="en-US" sz="2800" b="1" baseline="30000" dirty="0"/>
          </a:p>
          <a:p>
            <a:r>
              <a:rPr lang="en-US" sz="2800" b="1" dirty="0"/>
              <a:t>L(2)=(0-0.4)</a:t>
            </a:r>
            <a:r>
              <a:rPr lang="en-US" sz="2800" b="1" baseline="30000" dirty="0"/>
              <a:t>2</a:t>
            </a:r>
            <a:r>
              <a:rPr lang="en-US" sz="2800" b="1" dirty="0"/>
              <a:t> + (0-0.2)</a:t>
            </a:r>
            <a:r>
              <a:rPr lang="en-US" sz="2800" b="1" baseline="30000" dirty="0"/>
              <a:t>2</a:t>
            </a:r>
            <a:r>
              <a:rPr lang="en-US" sz="2800" b="1" dirty="0"/>
              <a:t> + (0-0.3)</a:t>
            </a:r>
            <a:r>
              <a:rPr lang="en-US" sz="2800" b="1" baseline="30000" dirty="0"/>
              <a:t>2</a:t>
            </a:r>
            <a:r>
              <a:rPr lang="en-US" sz="2800" b="1" dirty="0"/>
              <a:t> + (1-0.1)</a:t>
            </a:r>
            <a:r>
              <a:rPr lang="en-US" sz="2800" b="1" baseline="30000" dirty="0"/>
              <a:t>2       </a:t>
            </a:r>
            <a:r>
              <a:rPr lang="en-US" sz="2800" b="1" dirty="0"/>
              <a:t>=1.1</a:t>
            </a:r>
          </a:p>
          <a:p>
            <a:r>
              <a:rPr lang="en-US" sz="2800" b="1" dirty="0"/>
              <a:t>L(3)=(0-0.1)</a:t>
            </a:r>
            <a:r>
              <a:rPr lang="en-US" sz="2800" b="1" baseline="30000" dirty="0"/>
              <a:t>2</a:t>
            </a:r>
            <a:r>
              <a:rPr lang="en-US" sz="2800" b="1" dirty="0"/>
              <a:t> + (0-0.2)</a:t>
            </a:r>
            <a:r>
              <a:rPr lang="en-US" sz="2800" b="1" baseline="30000" dirty="0"/>
              <a:t>2</a:t>
            </a:r>
            <a:r>
              <a:rPr lang="en-US" sz="2800" b="1" dirty="0"/>
              <a:t> + (0-0.5)</a:t>
            </a:r>
            <a:r>
              <a:rPr lang="en-US" sz="2800" b="1" baseline="30000" dirty="0"/>
              <a:t>2</a:t>
            </a:r>
            <a:r>
              <a:rPr lang="en-US" sz="2800" b="1" dirty="0"/>
              <a:t> + (1-0.1)</a:t>
            </a:r>
            <a:r>
              <a:rPr lang="en-US" sz="2800" b="1" baseline="30000" dirty="0"/>
              <a:t>2       </a:t>
            </a:r>
            <a:r>
              <a:rPr lang="en-US" sz="2800" b="1" dirty="0"/>
              <a:t>=1.11</a:t>
            </a: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800600"/>
            <a:ext cx="8991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4</a:t>
            </a:r>
            <a:r>
              <a:rPr lang="en-US" sz="2800" b="1" dirty="0"/>
              <a:t> : Input Vector is closest to output node 2. Thus NODE 2 is winner. Weights for node 2 is to be updated</a:t>
            </a:r>
          </a:p>
          <a:p>
            <a:endParaRPr lang="en-US" sz="2800" b="1" dirty="0"/>
          </a:p>
          <a:p>
            <a:r>
              <a:rPr lang="en-US" sz="2800" b="1" dirty="0">
                <a:solidFill>
                  <a:srgbClr val="FF0000"/>
                </a:solidFill>
              </a:rPr>
              <a:t>Step 5</a:t>
            </a:r>
            <a:r>
              <a:rPr lang="en-US" sz="2800" b="1" dirty="0"/>
              <a:t> : weights on winning node 2 are updated </a:t>
            </a:r>
          </a:p>
        </p:txBody>
      </p:sp>
      <p:graphicFrame>
        <p:nvGraphicFramePr>
          <p:cNvPr id="276483" name="Object 3"/>
          <p:cNvGraphicFramePr>
            <a:graphicFrameLocks noChangeAspect="1"/>
          </p:cNvGraphicFramePr>
          <p:nvPr/>
        </p:nvGraphicFramePr>
        <p:xfrm>
          <a:off x="3006724" y="228600"/>
          <a:ext cx="2936875" cy="1924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56" name="Equation" r:id="rId3" imgW="1396800" imgH="914400" progId="Equation.3">
                  <p:embed/>
                </p:oleObj>
              </mc:Choice>
              <mc:Fallback>
                <p:oleObj name="Equation" r:id="rId3" imgW="139680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4" y="228600"/>
                        <a:ext cx="2936875" cy="19248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481" name="Object 1"/>
          <p:cNvGraphicFramePr>
            <a:graphicFrameLocks noChangeAspect="1"/>
          </p:cNvGraphicFramePr>
          <p:nvPr/>
        </p:nvGraphicFramePr>
        <p:xfrm>
          <a:off x="533400" y="2438400"/>
          <a:ext cx="7696200" cy="178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84" name="Equation" r:id="rId3" imgW="2958840" imgH="685800" progId="Equation.3">
                  <p:embed/>
                </p:oleObj>
              </mc:Choice>
              <mc:Fallback>
                <p:oleObj name="Equation" r:id="rId3" imgW="2958840" imgH="685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438400"/>
                        <a:ext cx="7696200" cy="178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2" name="Object 2"/>
          <p:cNvGraphicFramePr>
            <a:graphicFrameLocks noChangeAspect="1"/>
          </p:cNvGraphicFramePr>
          <p:nvPr/>
        </p:nvGraphicFramePr>
        <p:xfrm>
          <a:off x="2743200" y="4495800"/>
          <a:ext cx="3124200" cy="2420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85" name="Equation" r:id="rId5" imgW="1180800" imgH="914400" progId="Equation.3">
                  <p:embed/>
                </p:oleObj>
              </mc:Choice>
              <mc:Fallback>
                <p:oleObj name="Equation" r:id="rId5" imgW="11808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95800"/>
                        <a:ext cx="3124200" cy="24208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0"/>
            <a:ext cx="518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Second input vector </a:t>
            </a:r>
            <a:r>
              <a:rPr lang="en-US" sz="2800" b="1" dirty="0"/>
              <a:t>x</a:t>
            </a:r>
            <a:r>
              <a:rPr lang="en-US" sz="2800" b="1" baseline="-25000" dirty="0"/>
              <a:t>   </a:t>
            </a:r>
            <a:r>
              <a:rPr lang="en-US" sz="2800" b="1" dirty="0"/>
              <a:t>  = (0,0,0,1) </a:t>
            </a:r>
            <a:endParaRPr lang="en-US" sz="2800" dirty="0"/>
          </a:p>
        </p:txBody>
      </p:sp>
      <p:graphicFrame>
        <p:nvGraphicFramePr>
          <p:cNvPr id="891909" name="Object 5"/>
          <p:cNvGraphicFramePr>
            <a:graphicFrameLocks noChangeAspect="1"/>
          </p:cNvGraphicFramePr>
          <p:nvPr/>
        </p:nvGraphicFramePr>
        <p:xfrm>
          <a:off x="5943600" y="228600"/>
          <a:ext cx="2936875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86" name="Equation" r:id="rId7" imgW="1396800" imgH="914400" progId="Equation.3">
                  <p:embed/>
                </p:oleObj>
              </mc:Choice>
              <mc:Fallback>
                <p:oleObj name="Equation" r:id="rId7" imgW="1396800" imgH="914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28600"/>
                        <a:ext cx="2936875" cy="192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1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1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286000"/>
            <a:ext cx="9144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2: For Third input vector x</a:t>
            </a:r>
            <a:r>
              <a:rPr lang="en-US" sz="2800" b="1" baseline="-25000" dirty="0"/>
              <a:t>   </a:t>
            </a:r>
            <a:r>
              <a:rPr lang="en-US" sz="2800" b="1" dirty="0"/>
              <a:t>  = (1,1,0,0) do steps 3-5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Step 3 :</a:t>
            </a:r>
          </a:p>
          <a:p>
            <a:r>
              <a:rPr lang="en-US" sz="2800" b="1" dirty="0"/>
              <a:t>L(1)=(1-0.44)</a:t>
            </a:r>
            <a:r>
              <a:rPr lang="en-US" sz="2800" b="1" baseline="30000" dirty="0"/>
              <a:t>2</a:t>
            </a:r>
            <a:r>
              <a:rPr lang="en-US" sz="2800" b="1" dirty="0"/>
              <a:t> + (1-0.51)</a:t>
            </a:r>
            <a:r>
              <a:rPr lang="en-US" sz="2800" b="1" baseline="30000" dirty="0"/>
              <a:t>2</a:t>
            </a:r>
            <a:r>
              <a:rPr lang="en-US" sz="2800" b="1" dirty="0"/>
              <a:t> + (0-0.65)</a:t>
            </a:r>
            <a:r>
              <a:rPr lang="en-US" sz="2800" b="1" baseline="30000" dirty="0"/>
              <a:t>2</a:t>
            </a:r>
            <a:r>
              <a:rPr lang="en-US" sz="2800" b="1" dirty="0"/>
              <a:t> + (0-0.37)</a:t>
            </a:r>
            <a:r>
              <a:rPr lang="en-US" sz="2800" b="1" baseline="30000" dirty="0"/>
              <a:t>2</a:t>
            </a:r>
            <a:r>
              <a:rPr lang="en-US" sz="2800" b="1" dirty="0"/>
              <a:t>  =1.1131</a:t>
            </a:r>
            <a:endParaRPr lang="en-US" sz="2800" b="1" baseline="30000" dirty="0"/>
          </a:p>
          <a:p>
            <a:r>
              <a:rPr lang="en-US" sz="2800" b="1" dirty="0"/>
              <a:t>L(2)=(1-0.28)</a:t>
            </a:r>
            <a:r>
              <a:rPr lang="en-US" sz="2800" b="1" baseline="30000" dirty="0"/>
              <a:t>2</a:t>
            </a:r>
            <a:r>
              <a:rPr lang="en-US" sz="2800" b="1" dirty="0"/>
              <a:t> + (1-0.14)</a:t>
            </a:r>
            <a:r>
              <a:rPr lang="en-US" sz="2800" b="1" baseline="30000" dirty="0"/>
              <a:t>2</a:t>
            </a:r>
            <a:r>
              <a:rPr lang="en-US" sz="2800" b="1" dirty="0"/>
              <a:t> + (0-0.21)</a:t>
            </a:r>
            <a:r>
              <a:rPr lang="en-US" sz="2800" b="1" baseline="30000" dirty="0"/>
              <a:t>2</a:t>
            </a:r>
            <a:r>
              <a:rPr lang="en-US" sz="2800" b="1" dirty="0"/>
              <a:t> + (0-0.37)</a:t>
            </a:r>
            <a:r>
              <a:rPr lang="en-US" sz="2800" b="1" baseline="30000" dirty="0"/>
              <a:t>2       </a:t>
            </a:r>
            <a:r>
              <a:rPr lang="en-US" sz="2800" b="1" dirty="0"/>
              <a:t>=1.439</a:t>
            </a:r>
          </a:p>
          <a:p>
            <a:r>
              <a:rPr lang="en-US" sz="2800" b="1" dirty="0"/>
              <a:t>L(3)=(1-0.1)</a:t>
            </a:r>
            <a:r>
              <a:rPr lang="en-US" sz="2800" b="1" baseline="30000" dirty="0"/>
              <a:t>2</a:t>
            </a:r>
            <a:r>
              <a:rPr lang="en-US" sz="2800" b="1" dirty="0"/>
              <a:t> + (1-0.2)</a:t>
            </a:r>
            <a:r>
              <a:rPr lang="en-US" sz="2800" b="1" baseline="30000" dirty="0"/>
              <a:t>2</a:t>
            </a:r>
            <a:r>
              <a:rPr lang="en-US" sz="2800" b="1" dirty="0"/>
              <a:t> + (0-0.5)</a:t>
            </a:r>
            <a:r>
              <a:rPr lang="en-US" sz="2800" b="1" baseline="30000" dirty="0"/>
              <a:t>2</a:t>
            </a:r>
            <a:r>
              <a:rPr lang="en-US" sz="2800" b="1" dirty="0"/>
              <a:t> + (0-0.1)</a:t>
            </a:r>
            <a:r>
              <a:rPr lang="en-US" sz="2800" b="1" baseline="30000" dirty="0"/>
              <a:t>2       </a:t>
            </a:r>
            <a:r>
              <a:rPr lang="en-US" sz="2800" b="1" dirty="0"/>
              <a:t>=1.71</a:t>
            </a:r>
          </a:p>
          <a:p>
            <a:endParaRPr lang="en-US" sz="2400" dirty="0"/>
          </a:p>
        </p:txBody>
      </p:sp>
      <p:graphicFrame>
        <p:nvGraphicFramePr>
          <p:cNvPr id="275457" name="Object 1"/>
          <p:cNvGraphicFramePr>
            <a:graphicFrameLocks noChangeAspect="1"/>
          </p:cNvGraphicFramePr>
          <p:nvPr/>
        </p:nvGraphicFramePr>
        <p:xfrm>
          <a:off x="2971800" y="1"/>
          <a:ext cx="2895600" cy="2243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04" name="Equation" r:id="rId3" imgW="1180800" imgH="914400" progId="Equation.3">
                  <p:embed/>
                </p:oleObj>
              </mc:Choice>
              <mc:Fallback>
                <p:oleObj name="Equation" r:id="rId3" imgW="118080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"/>
                        <a:ext cx="2895600" cy="22437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472440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4 : </a:t>
            </a:r>
            <a:r>
              <a:rPr lang="en-US" sz="2800" b="1" dirty="0"/>
              <a:t>Input Vector is closest to output node 1. Thus NODE 1 is winner. Weights for node 1 is to be updated</a:t>
            </a:r>
          </a:p>
          <a:p>
            <a:endParaRPr lang="en-US" sz="2800" b="1" dirty="0"/>
          </a:p>
          <a:p>
            <a:r>
              <a:rPr lang="en-US" sz="2800" b="1" dirty="0">
                <a:solidFill>
                  <a:srgbClr val="FF0000"/>
                </a:solidFill>
              </a:rPr>
              <a:t>Step 5 : </a:t>
            </a:r>
            <a:r>
              <a:rPr lang="en-US" sz="2800" b="1" dirty="0"/>
              <a:t>weights on winning node 1 are updated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458" name="Object 2"/>
          <p:cNvGraphicFramePr>
            <a:graphicFrameLocks noChangeAspect="1"/>
          </p:cNvGraphicFramePr>
          <p:nvPr/>
        </p:nvGraphicFramePr>
        <p:xfrm>
          <a:off x="0" y="1447800"/>
          <a:ext cx="8686800" cy="1706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30" name="Equation" r:id="rId3" imgW="3492360" imgH="685800" progId="Equation.3">
                  <p:embed/>
                </p:oleObj>
              </mc:Choice>
              <mc:Fallback>
                <p:oleObj name="Equation" r:id="rId3" imgW="3492360" imgH="685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47800"/>
                        <a:ext cx="8686800" cy="17069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59" name="Object 3"/>
          <p:cNvGraphicFramePr>
            <a:graphicFrameLocks noChangeAspect="1"/>
          </p:cNvGraphicFramePr>
          <p:nvPr/>
        </p:nvGraphicFramePr>
        <p:xfrm>
          <a:off x="1905000" y="3962400"/>
          <a:ext cx="324553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31" name="Equation" r:id="rId5" imgW="1257120" imgH="914400" progId="Equation.3">
                  <p:embed/>
                </p:oleObj>
              </mc:Choice>
              <mc:Fallback>
                <p:oleObj name="Equation" r:id="rId5" imgW="125712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62400"/>
                        <a:ext cx="3245535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" y="304800"/>
            <a:ext cx="4976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Third input vector x</a:t>
            </a:r>
            <a:r>
              <a:rPr lang="en-US" sz="2800" b="1" baseline="-25000" dirty="0"/>
              <a:t>   </a:t>
            </a:r>
            <a:r>
              <a:rPr lang="en-US" sz="2800" b="1" dirty="0"/>
              <a:t>  = (1,1,0,0)</a:t>
            </a:r>
            <a:r>
              <a:rPr lang="en-US" b="1" dirty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433" name="Object 1"/>
          <p:cNvGraphicFramePr>
            <a:graphicFrameLocks noChangeAspect="1"/>
          </p:cNvGraphicFramePr>
          <p:nvPr/>
        </p:nvGraphicFramePr>
        <p:xfrm>
          <a:off x="2235199" y="0"/>
          <a:ext cx="348304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52" name="Equation" r:id="rId3" imgW="1549080" imgH="914400" progId="Equation.3">
                  <p:embed/>
                </p:oleObj>
              </mc:Choice>
              <mc:Fallback>
                <p:oleObj name="Equation" r:id="rId3" imgW="154908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199" y="0"/>
                        <a:ext cx="3483045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2209800"/>
            <a:ext cx="9144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2: For Fourth input vector x</a:t>
            </a:r>
            <a:r>
              <a:rPr lang="en-US" sz="2800" b="1" baseline="-25000" dirty="0">
                <a:solidFill>
                  <a:srgbClr val="FF0000"/>
                </a:solidFill>
              </a:rPr>
              <a:t>   </a:t>
            </a:r>
            <a:r>
              <a:rPr lang="en-US" sz="2800" b="1" dirty="0">
                <a:solidFill>
                  <a:srgbClr val="FF0000"/>
                </a:solidFill>
              </a:rPr>
              <a:t>  </a:t>
            </a:r>
            <a:r>
              <a:rPr lang="en-US" sz="2800" b="1" dirty="0"/>
              <a:t>= (0,0,1,1) do steps 3-5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Step 3 :</a:t>
            </a:r>
          </a:p>
          <a:p>
            <a:r>
              <a:rPr lang="en-US" sz="2800" b="1" dirty="0"/>
              <a:t>L(1)=(0-0.608)</a:t>
            </a:r>
            <a:r>
              <a:rPr lang="en-US" sz="2800" b="1" baseline="30000" dirty="0"/>
              <a:t>2</a:t>
            </a:r>
            <a:r>
              <a:rPr lang="en-US" sz="2800" b="1" dirty="0"/>
              <a:t> + (0-0.657)</a:t>
            </a:r>
            <a:r>
              <a:rPr lang="en-US" sz="2800" b="1" baseline="30000" dirty="0"/>
              <a:t>2</a:t>
            </a:r>
            <a:r>
              <a:rPr lang="en-US" sz="2800" b="1" dirty="0"/>
              <a:t> + (1-0.455)</a:t>
            </a:r>
            <a:r>
              <a:rPr lang="en-US" sz="2800" b="1" baseline="30000" dirty="0"/>
              <a:t>2</a:t>
            </a:r>
            <a:r>
              <a:rPr lang="en-US" sz="2800" b="1" dirty="0"/>
              <a:t> + (1-0.259)</a:t>
            </a:r>
            <a:r>
              <a:rPr lang="en-US" sz="2800" b="1" baseline="30000" dirty="0"/>
              <a:t>2</a:t>
            </a:r>
            <a:r>
              <a:rPr lang="en-US" sz="2800" b="1" dirty="0"/>
              <a:t>  =1.647</a:t>
            </a:r>
            <a:endParaRPr lang="en-US" sz="2800" b="1" baseline="30000" dirty="0"/>
          </a:p>
          <a:p>
            <a:r>
              <a:rPr lang="en-US" sz="2800" b="1" dirty="0"/>
              <a:t>L(2)=(0-0.28)</a:t>
            </a:r>
            <a:r>
              <a:rPr lang="en-US" sz="2800" b="1" baseline="30000" dirty="0"/>
              <a:t>2</a:t>
            </a:r>
            <a:r>
              <a:rPr lang="en-US" sz="2800" b="1" dirty="0"/>
              <a:t> + (0-0.14)</a:t>
            </a:r>
            <a:r>
              <a:rPr lang="en-US" sz="2800" b="1" baseline="30000" dirty="0"/>
              <a:t>2</a:t>
            </a:r>
            <a:r>
              <a:rPr lang="en-US" sz="2800" b="1" dirty="0"/>
              <a:t> + (1-0.21)</a:t>
            </a:r>
            <a:r>
              <a:rPr lang="en-US" sz="2800" b="1" baseline="30000" dirty="0"/>
              <a:t>2</a:t>
            </a:r>
            <a:r>
              <a:rPr lang="en-US" sz="2800" b="1" dirty="0"/>
              <a:t> + (1-0.37)</a:t>
            </a:r>
            <a:r>
              <a:rPr lang="en-US" sz="2800" b="1" baseline="30000" dirty="0"/>
              <a:t>2       </a:t>
            </a:r>
            <a:r>
              <a:rPr lang="en-US" sz="2800" b="1" dirty="0"/>
              <a:t>=1.119</a:t>
            </a:r>
          </a:p>
          <a:p>
            <a:r>
              <a:rPr lang="en-US" sz="2800" b="1" dirty="0"/>
              <a:t>L(3)=(0-0.1)</a:t>
            </a:r>
            <a:r>
              <a:rPr lang="en-US" sz="2800" b="1" baseline="30000" dirty="0"/>
              <a:t>2</a:t>
            </a:r>
            <a:r>
              <a:rPr lang="en-US" sz="2800" b="1" dirty="0"/>
              <a:t> + (0-0.2)</a:t>
            </a:r>
            <a:r>
              <a:rPr lang="en-US" sz="2800" b="1" baseline="30000" dirty="0"/>
              <a:t>2</a:t>
            </a:r>
            <a:r>
              <a:rPr lang="en-US" sz="2800" b="1" dirty="0"/>
              <a:t> + (1-0.5)</a:t>
            </a:r>
            <a:r>
              <a:rPr lang="en-US" sz="2800" b="1" baseline="30000" dirty="0"/>
              <a:t>2</a:t>
            </a:r>
            <a:r>
              <a:rPr lang="en-US" sz="2800" b="1" dirty="0"/>
              <a:t> + (1-0.1)</a:t>
            </a:r>
            <a:r>
              <a:rPr lang="en-US" sz="2800" b="1" baseline="30000" dirty="0"/>
              <a:t>2       </a:t>
            </a:r>
            <a:r>
              <a:rPr lang="en-US" sz="2800" b="1" dirty="0"/>
              <a:t>=1.11</a:t>
            </a: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8006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Step 4 : </a:t>
            </a:r>
            <a:r>
              <a:rPr lang="en-US" sz="2400" b="1" dirty="0"/>
              <a:t>Input Vector is closest to output node  3. Thus NODE  3 is winner. Weights for node  3 is to be updated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Step 5 : </a:t>
            </a:r>
            <a:r>
              <a:rPr lang="en-US" sz="2400" b="1" dirty="0"/>
              <a:t>weights on winning node 3 are updated 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433" name="Object 1"/>
          <p:cNvGraphicFramePr>
            <a:graphicFrameLocks noChangeAspect="1"/>
          </p:cNvGraphicFramePr>
          <p:nvPr/>
        </p:nvGraphicFramePr>
        <p:xfrm>
          <a:off x="5867400" y="0"/>
          <a:ext cx="2967038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80" name="Equation" r:id="rId3" imgW="1549080" imgH="914400" progId="Equation.3">
                  <p:embed/>
                </p:oleObj>
              </mc:Choice>
              <mc:Fallback>
                <p:oleObj name="Equation" r:id="rId3" imgW="1549080" imgH="914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0"/>
                        <a:ext cx="2967038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4" name="Object 2"/>
          <p:cNvGraphicFramePr>
            <a:graphicFrameLocks noChangeAspect="1"/>
          </p:cNvGraphicFramePr>
          <p:nvPr/>
        </p:nvGraphicFramePr>
        <p:xfrm>
          <a:off x="0" y="1600200"/>
          <a:ext cx="7075487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81" name="Equation" r:id="rId5" imgW="2844720" imgH="685800" progId="Equation.3">
                  <p:embed/>
                </p:oleObj>
              </mc:Choice>
              <mc:Fallback>
                <p:oleObj name="Equation" r:id="rId5" imgW="2844720" imgH="685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00200"/>
                        <a:ext cx="7075487" cy="170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5" name="Object 3"/>
          <p:cNvGraphicFramePr>
            <a:graphicFrameLocks noChangeAspect="1"/>
          </p:cNvGraphicFramePr>
          <p:nvPr/>
        </p:nvGraphicFramePr>
        <p:xfrm>
          <a:off x="2438400" y="3352800"/>
          <a:ext cx="3657600" cy="2058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82" name="Equation" r:id="rId7" imgW="1625400" imgH="914400" progId="Equation.3">
                  <p:embed/>
                </p:oleObj>
              </mc:Choice>
              <mc:Fallback>
                <p:oleObj name="Equation" r:id="rId7" imgW="16254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352800"/>
                        <a:ext cx="3657600" cy="20580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584233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EPOCH 1 is complete. Reduce the learning rate :</a:t>
            </a:r>
          </a:p>
          <a:p>
            <a:r>
              <a:rPr lang="en-US" sz="2000" b="1" dirty="0">
                <a:sym typeface="Symbol"/>
              </a:rPr>
              <a:t>(t+1)=0.2 (t)=0.2(0.3)=0.06 and repeat from start for new epochs until </a:t>
            </a:r>
            <a:r>
              <a:rPr lang="el-GR" sz="2000" b="1" dirty="0">
                <a:sym typeface="Symbol"/>
              </a:rPr>
              <a:t>Δ</a:t>
            </a:r>
            <a:r>
              <a:rPr lang="en-US" sz="2000" b="1" dirty="0">
                <a:sym typeface="Symbol"/>
              </a:rPr>
              <a:t>w  becomes steady for  all input patterns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28600" y="304800"/>
            <a:ext cx="5099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Fourth input vector x</a:t>
            </a:r>
            <a:r>
              <a:rPr lang="en-US" sz="2800" b="1" baseline="-25000" dirty="0">
                <a:solidFill>
                  <a:srgbClr val="FF0000"/>
                </a:solidFill>
              </a:rPr>
              <a:t>   </a:t>
            </a:r>
            <a:r>
              <a:rPr lang="en-US" sz="2800" b="1" dirty="0">
                <a:solidFill>
                  <a:srgbClr val="FF0000"/>
                </a:solidFill>
              </a:rPr>
              <a:t>  </a:t>
            </a:r>
            <a:r>
              <a:rPr lang="en-US" sz="2800" b="1" dirty="0"/>
              <a:t>= (0,0,1,1</a:t>
            </a:r>
            <a:r>
              <a:rPr lang="en-US" b="1" dirty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4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4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4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2819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Image result for Professor Teuvo Kohon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032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766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800" b="1" dirty="0"/>
              <a:t>In Unsupervised training,  networks learn to from their own classifications of the training data without external help. 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The main difference between Self-organizing networks and conventional models is that the correct output cannot be defined a priori, and therefore a </a:t>
            </a:r>
            <a:r>
              <a:rPr lang="en-US" sz="2800" b="1" dirty="0">
                <a:solidFill>
                  <a:srgbClr val="FF0000"/>
                </a:solidFill>
              </a:rPr>
              <a:t>numerical measure of the magnitude of the mapping error </a:t>
            </a:r>
            <a:r>
              <a:rPr lang="en-US" sz="2800" b="1" dirty="0"/>
              <a:t>cannot be used. 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Assume that class membership is broadly defined by the input patterns sharing common features, and that the </a:t>
            </a:r>
            <a:r>
              <a:rPr lang="en-US" sz="2800" b="1" i="1" dirty="0">
                <a:solidFill>
                  <a:srgbClr val="FF0000"/>
                </a:solidFill>
              </a:rPr>
              <a:t>network is able to identify those features across the range of input patterns</a:t>
            </a:r>
            <a:r>
              <a:rPr lang="en-US" sz="2800" b="1" dirty="0"/>
              <a:t>. </a:t>
            </a:r>
          </a:p>
          <a:p>
            <a:endParaRPr lang="en-US" sz="28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/>
              <a:t>One particularly interesting class of unsupervised system is based on </a:t>
            </a:r>
            <a:r>
              <a:rPr lang="en-US" sz="3600" b="1" dirty="0">
                <a:solidFill>
                  <a:srgbClr val="FF0000"/>
                </a:solidFill>
              </a:rPr>
              <a:t>competitive learning</a:t>
            </a:r>
            <a:r>
              <a:rPr lang="en-US" sz="3200" b="1" dirty="0"/>
              <a:t>, in which the output neurons compete amongst themselves to be activated, with the result that only one is activated at any one time. </a:t>
            </a:r>
          </a:p>
          <a:p>
            <a:pPr algn="just"/>
            <a:endParaRPr lang="en-US" sz="3200" b="1" dirty="0"/>
          </a:p>
          <a:p>
            <a:pPr algn="just"/>
            <a:r>
              <a:rPr lang="en-US" sz="3200" b="1" dirty="0"/>
              <a:t>This activated neuron is called a </a:t>
            </a:r>
            <a:r>
              <a:rPr lang="en-US" sz="3200" b="1" dirty="0">
                <a:solidFill>
                  <a:srgbClr val="FF0000"/>
                </a:solidFill>
              </a:rPr>
              <a:t>winner-takes all neuron </a:t>
            </a:r>
            <a:r>
              <a:rPr lang="en-US" sz="3200" b="1" dirty="0"/>
              <a:t>or simply the </a:t>
            </a:r>
            <a:r>
              <a:rPr lang="en-US" sz="3200" b="1" dirty="0">
                <a:solidFill>
                  <a:srgbClr val="FF0000"/>
                </a:solidFill>
              </a:rPr>
              <a:t>winning neuron</a:t>
            </a:r>
            <a:r>
              <a:rPr lang="en-US" sz="3200" b="1" dirty="0"/>
              <a:t>. </a:t>
            </a:r>
          </a:p>
          <a:p>
            <a:pPr algn="just"/>
            <a:endParaRPr lang="en-US" sz="3200" b="1" dirty="0"/>
          </a:p>
          <a:p>
            <a:pPr algn="just"/>
            <a:r>
              <a:rPr lang="en-US" sz="3200" b="1" dirty="0"/>
              <a:t>The result is that the neurons are forced to </a:t>
            </a:r>
            <a:r>
              <a:rPr lang="en-US" sz="3200" b="1" dirty="0" err="1"/>
              <a:t>organise</a:t>
            </a:r>
            <a:r>
              <a:rPr lang="en-US" sz="3200" b="1" dirty="0"/>
              <a:t> themselves so  such a network is called a </a:t>
            </a:r>
            <a:r>
              <a:rPr lang="en-US" sz="3200" b="1" dirty="0">
                <a:solidFill>
                  <a:srgbClr val="FF0000"/>
                </a:solidFill>
              </a:rPr>
              <a:t>Self Organizing Map (SOM). </a:t>
            </a:r>
            <a:endParaRPr lang="en-US" sz="3200" b="1" dirty="0"/>
          </a:p>
          <a:p>
            <a:pPr algn="just"/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3004</TotalTime>
  <Words>2224</Words>
  <Application>Microsoft Office PowerPoint</Application>
  <PresentationFormat>On-screen Show (4:3)</PresentationFormat>
  <Paragraphs>258</Paragraphs>
  <Slides>69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0" baseType="lpstr">
      <vt:lpstr>Arial</vt:lpstr>
      <vt:lpstr>Calibri</vt:lpstr>
      <vt:lpstr>Cambria</vt:lpstr>
      <vt:lpstr>Shruti</vt:lpstr>
      <vt:lpstr>Symbol</vt:lpstr>
      <vt:lpstr>Symbol,Italic</vt:lpstr>
      <vt:lpstr>Tahoma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Self Organization</vt:lpstr>
      <vt:lpstr>S.O. Applications</vt:lpstr>
      <vt:lpstr>PowerPoint Presentation</vt:lpstr>
      <vt:lpstr>Types of Self-Organizing Networks</vt:lpstr>
      <vt:lpstr>PowerPoint Presentation</vt:lpstr>
      <vt:lpstr>Kohonen Maps</vt:lpstr>
      <vt:lpstr>Kohonen Maps</vt:lpstr>
      <vt:lpstr>Kohonen Maps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prof. surekha bhanot</dc:creator>
  <cp:lastModifiedBy>Suvigya Vijay</cp:lastModifiedBy>
  <cp:revision>237</cp:revision>
  <dcterms:created xsi:type="dcterms:W3CDTF">2006-08-16T00:00:00Z</dcterms:created>
  <dcterms:modified xsi:type="dcterms:W3CDTF">2018-10-06T10:25:14Z</dcterms:modified>
</cp:coreProperties>
</file>