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676" r:id="rId2"/>
    <p:sldId id="695" r:id="rId3"/>
    <p:sldId id="696" r:id="rId4"/>
    <p:sldId id="702" r:id="rId5"/>
    <p:sldId id="697" r:id="rId6"/>
    <p:sldId id="687" r:id="rId7"/>
    <p:sldId id="688" r:id="rId8"/>
    <p:sldId id="689" r:id="rId9"/>
    <p:sldId id="690" r:id="rId10"/>
    <p:sldId id="691" r:id="rId11"/>
    <p:sldId id="692" r:id="rId12"/>
    <p:sldId id="693" r:id="rId13"/>
    <p:sldId id="694" r:id="rId14"/>
    <p:sldId id="570" r:id="rId15"/>
    <p:sldId id="652" r:id="rId16"/>
    <p:sldId id="576" r:id="rId17"/>
    <p:sldId id="655" r:id="rId18"/>
    <p:sldId id="597" r:id="rId19"/>
    <p:sldId id="598" r:id="rId20"/>
    <p:sldId id="705" r:id="rId21"/>
    <p:sldId id="656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2" r:id="rId34"/>
    <p:sldId id="616" r:id="rId35"/>
    <p:sldId id="701" r:id="rId36"/>
    <p:sldId id="698" r:id="rId37"/>
    <p:sldId id="675" r:id="rId38"/>
    <p:sldId id="649" r:id="rId39"/>
    <p:sldId id="647" r:id="rId40"/>
    <p:sldId id="630" r:id="rId41"/>
    <p:sldId id="631" r:id="rId42"/>
    <p:sldId id="632" r:id="rId43"/>
    <p:sldId id="633" r:id="rId44"/>
    <p:sldId id="634" r:id="rId45"/>
    <p:sldId id="635" r:id="rId46"/>
    <p:sldId id="636" r:id="rId47"/>
    <p:sldId id="637" r:id="rId48"/>
    <p:sldId id="653" r:id="rId49"/>
    <p:sldId id="638" r:id="rId50"/>
    <p:sldId id="639" r:id="rId51"/>
    <p:sldId id="640" r:id="rId52"/>
    <p:sldId id="654" r:id="rId53"/>
    <p:sldId id="642" r:id="rId54"/>
    <p:sldId id="643" r:id="rId55"/>
    <p:sldId id="644" r:id="rId56"/>
    <p:sldId id="645" r:id="rId57"/>
    <p:sldId id="646" r:id="rId58"/>
    <p:sldId id="673" r:id="rId59"/>
    <p:sldId id="674" r:id="rId60"/>
    <p:sldId id="618" r:id="rId61"/>
    <p:sldId id="617" r:id="rId62"/>
    <p:sldId id="619" r:id="rId63"/>
    <p:sldId id="681" r:id="rId64"/>
    <p:sldId id="622" r:id="rId65"/>
    <p:sldId id="623" r:id="rId66"/>
    <p:sldId id="624" r:id="rId67"/>
    <p:sldId id="625" r:id="rId68"/>
    <p:sldId id="626" r:id="rId69"/>
    <p:sldId id="627" r:id="rId70"/>
    <p:sldId id="628" r:id="rId71"/>
    <p:sldId id="682" r:id="rId72"/>
    <p:sldId id="683" r:id="rId73"/>
    <p:sldId id="684" r:id="rId74"/>
    <p:sldId id="685" r:id="rId75"/>
    <p:sldId id="703" r:id="rId76"/>
    <p:sldId id="704" r:id="rId77"/>
    <p:sldId id="648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5DD5-1B43-4A44-8A94-EFA0C4AF4C7F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DC2A-26DD-4EAB-B656-83FDA3E95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ical_conditioning" TargetMode="External"/><Relationship Id="rId2" Type="http://schemas.openxmlformats.org/officeDocument/2006/relationships/hyperlink" Target="https://en.wikipedia.org/wiki/Physiologis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hyperlink" Target="https://en.wikipedia.org/wiki/Nobel_Prize_for_Physiology_or_Medicin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6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/>
              <a:t>HEBB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Experiments on Behaviorist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sz="3600" b="1" dirty="0"/>
              <a:t>To demonstrate operation of associative learning rules, </a:t>
            </a:r>
            <a:r>
              <a:rPr lang="en-US" sz="3600" b="1" dirty="0">
                <a:solidFill>
                  <a:srgbClr val="FF0000"/>
                </a:solidFill>
              </a:rPr>
              <a:t>Ivan Pavlov</a:t>
            </a:r>
            <a:r>
              <a:rPr lang="en-US" sz="3600" b="1" dirty="0"/>
              <a:t>– Performed an experiment , in which he trained a dog to salivate at the sound of a bell, by ringing the bell whenever the food was presented (an example of </a:t>
            </a:r>
            <a:r>
              <a:rPr lang="en-US" sz="3600" b="1" dirty="0">
                <a:solidFill>
                  <a:srgbClr val="FF0000"/>
                </a:solidFill>
              </a:rPr>
              <a:t>classical conditioning</a:t>
            </a:r>
            <a:r>
              <a:rPr lang="en-US" sz="3600" b="1" dirty="0"/>
              <a:t>)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74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AutoShape 2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363915"/>
            <a:ext cx="3810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Ivan Pavlov, </a:t>
            </a:r>
            <a:r>
              <a:rPr lang="en-US" sz="3200" dirty="0"/>
              <a:t>Russian </a:t>
            </a:r>
            <a:r>
              <a:rPr lang="en-US" sz="3200" dirty="0">
                <a:hlinkClick r:id="rId2" tooltip="Physiologist"/>
              </a:rPr>
              <a:t>physiologist</a:t>
            </a:r>
            <a:endParaRPr lang="en-US" sz="3200" dirty="0"/>
          </a:p>
          <a:p>
            <a:r>
              <a:rPr lang="en-US" sz="3200" dirty="0"/>
              <a:t> known primarily for his work in </a:t>
            </a:r>
            <a:r>
              <a:rPr lang="en-US" sz="3200" u="sng" dirty="0">
                <a:hlinkClick r:id="rId3" tooltip="Classical conditioning"/>
              </a:rPr>
              <a:t>classical conditioning </a:t>
            </a:r>
            <a:endParaRPr lang="en-US" sz="3200" u="sng" dirty="0"/>
          </a:p>
          <a:p>
            <a:endParaRPr lang="en-US" sz="3200" u="sng" dirty="0"/>
          </a:p>
          <a:p>
            <a:r>
              <a:rPr lang="en-US" sz="3200" dirty="0"/>
              <a:t>Pavlov    won the </a:t>
            </a:r>
            <a:r>
              <a:rPr lang="en-US" sz="3200" dirty="0">
                <a:hlinkClick r:id="rId4" tooltip="Nobel Prize for Physiology or Medicine"/>
              </a:rPr>
              <a:t>Nobel Prize for Physiology or Medicine</a:t>
            </a:r>
            <a:r>
              <a:rPr lang="en-US" sz="3200" dirty="0"/>
              <a:t> in 1904 becoming the </a:t>
            </a:r>
            <a:r>
              <a:rPr lang="en-US" sz="3200" dirty="0">
                <a:solidFill>
                  <a:srgbClr val="FF0000"/>
                </a:solidFill>
              </a:rPr>
              <a:t>first Russian Nobel laureate.</a:t>
            </a:r>
          </a:p>
        </p:txBody>
      </p:sp>
      <p:pic>
        <p:nvPicPr>
          <p:cNvPr id="792582" name="Picture 6" descr="https://upload.wikimedia.org/wikipedia/commons/thumb/c/c2/Ivan_Pavlov_NLM2.jpg/220px-Ivan_Pavlov_NLM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519509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725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7150" y="3248025"/>
            <a:ext cx="92011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Classical conditioning can be modeled with a </a:t>
            </a:r>
            <a:r>
              <a:rPr lang="en-US" sz="4000" b="1" dirty="0" err="1"/>
              <a:t>Hebbian</a:t>
            </a:r>
            <a:r>
              <a:rPr lang="en-US" sz="4000" b="1" dirty="0"/>
              <a:t> synapse.</a:t>
            </a:r>
          </a:p>
          <a:p>
            <a:endParaRPr lang="en-US" sz="4000" b="1" dirty="0"/>
          </a:p>
          <a:p>
            <a:r>
              <a:rPr lang="en-US" sz="4000" b="1" dirty="0"/>
              <a:t> Consider an </a:t>
            </a:r>
            <a:r>
              <a:rPr lang="en-US" sz="4000" b="1" dirty="0">
                <a:solidFill>
                  <a:schemeClr val="accent1"/>
                </a:solidFill>
              </a:rPr>
              <a:t>unconditioned stimulus </a:t>
            </a:r>
            <a:r>
              <a:rPr lang="en-US" sz="4000" b="1" dirty="0">
                <a:solidFill>
                  <a:srgbClr val="FF0000"/>
                </a:solidFill>
              </a:rPr>
              <a:t>(food), </a:t>
            </a:r>
          </a:p>
          <a:p>
            <a:r>
              <a:rPr lang="en-US" sz="4000" b="1" dirty="0"/>
              <a:t>an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unconditioned response </a:t>
            </a:r>
            <a:r>
              <a:rPr lang="en-US" sz="4000" b="1" dirty="0">
                <a:solidFill>
                  <a:srgbClr val="FF0000"/>
                </a:solidFill>
              </a:rPr>
              <a:t>( salivate),</a:t>
            </a:r>
          </a:p>
          <a:p>
            <a:endParaRPr lang="en-US" sz="4000" b="1" dirty="0"/>
          </a:p>
          <a:p>
            <a:r>
              <a:rPr lang="en-US" sz="4000" b="1" dirty="0"/>
              <a:t> a </a:t>
            </a:r>
            <a:r>
              <a:rPr lang="en-US" sz="4000" b="1" dirty="0">
                <a:solidFill>
                  <a:schemeClr val="accent1"/>
                </a:solidFill>
              </a:rPr>
              <a:t>conditioned stimulus </a:t>
            </a:r>
            <a:r>
              <a:rPr lang="en-US" sz="4000" b="1" dirty="0">
                <a:solidFill>
                  <a:srgbClr val="FF0000"/>
                </a:solidFill>
              </a:rPr>
              <a:t>(bell) </a:t>
            </a:r>
            <a:r>
              <a:rPr lang="en-US" sz="4000" b="1" dirty="0"/>
              <a:t>and a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conditioned response</a:t>
            </a:r>
            <a:r>
              <a:rPr lang="en-US" sz="4000" b="1" dirty="0">
                <a:solidFill>
                  <a:srgbClr val="FF0000"/>
                </a:solidFill>
              </a:rPr>
              <a:t>(salivate)</a:t>
            </a:r>
            <a:r>
              <a:rPr lang="en-US" sz="4000" b="1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Classical conditioning can be modeled with a </a:t>
            </a:r>
            <a:r>
              <a:rPr lang="en-US" sz="4000" b="1" dirty="0" err="1"/>
              <a:t>Hebbian</a:t>
            </a:r>
            <a:r>
              <a:rPr lang="en-US" sz="4000" b="1" dirty="0"/>
              <a:t> synapse.</a:t>
            </a:r>
          </a:p>
          <a:p>
            <a:endParaRPr lang="en-US" sz="4000" b="1" dirty="0"/>
          </a:p>
          <a:p>
            <a:r>
              <a:rPr lang="en-US" sz="4000" b="1" dirty="0"/>
              <a:t> Consider an </a:t>
            </a:r>
            <a:r>
              <a:rPr lang="en-US" sz="4000" b="1" dirty="0">
                <a:solidFill>
                  <a:schemeClr val="accent1"/>
                </a:solidFill>
              </a:rPr>
              <a:t>unconditioned stimulus </a:t>
            </a:r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an </a:t>
            </a:r>
            <a:r>
              <a:rPr lang="en-US" sz="4000" b="1" dirty="0" err="1">
                <a:solidFill>
                  <a:srgbClr val="FF0000"/>
                </a:solidFill>
              </a:rPr>
              <a:t>airpuff</a:t>
            </a:r>
            <a:r>
              <a:rPr lang="en-US" sz="4000" b="1" dirty="0">
                <a:solidFill>
                  <a:srgbClr val="FF0000"/>
                </a:solidFill>
              </a:rPr>
              <a:t>), </a:t>
            </a:r>
          </a:p>
          <a:p>
            <a:r>
              <a:rPr lang="en-US" sz="4000" b="1" dirty="0"/>
              <a:t>an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unconditioned response </a:t>
            </a:r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eye blink</a:t>
            </a:r>
            <a:r>
              <a:rPr lang="en-US" sz="4000" b="1" dirty="0"/>
              <a:t>),</a:t>
            </a:r>
          </a:p>
          <a:p>
            <a:endParaRPr lang="en-US" sz="4000" b="1" dirty="0"/>
          </a:p>
          <a:p>
            <a:r>
              <a:rPr lang="en-US" sz="4000" b="1" dirty="0"/>
              <a:t> a </a:t>
            </a:r>
            <a:r>
              <a:rPr lang="en-US" sz="4000" b="1" dirty="0">
                <a:solidFill>
                  <a:schemeClr val="accent1"/>
                </a:solidFill>
              </a:rPr>
              <a:t>conditioned stimulus </a:t>
            </a:r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a tone</a:t>
            </a:r>
            <a:r>
              <a:rPr lang="en-US" sz="4000" b="1" dirty="0"/>
              <a:t>) and a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conditioned response</a:t>
            </a:r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eye blink</a:t>
            </a:r>
            <a:r>
              <a:rPr lang="en-US" sz="4000" b="1" dirty="0"/>
              <a:t>).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In </a:t>
            </a:r>
            <a:r>
              <a:rPr lang="en-US" sz="3600" b="1" dirty="0" err="1"/>
              <a:t>Hebbian</a:t>
            </a:r>
            <a:r>
              <a:rPr lang="en-US" sz="3600" b="1" dirty="0"/>
              <a:t> learning, increase weights that produce </a:t>
            </a:r>
            <a:r>
              <a:rPr lang="en-US" sz="3600" b="1" dirty="0">
                <a:solidFill>
                  <a:srgbClr val="FF0000"/>
                </a:solidFill>
              </a:rPr>
              <a:t>positive correlations between the inputs and outputs </a:t>
            </a:r>
            <a:r>
              <a:rPr lang="en-US" sz="3600" b="1" dirty="0"/>
              <a:t>of the network. </a:t>
            </a:r>
          </a:p>
          <a:p>
            <a:endParaRPr lang="en-US" sz="3600" b="1" dirty="0"/>
          </a:p>
          <a:p>
            <a:r>
              <a:rPr lang="en-US" sz="3600" b="1" dirty="0"/>
              <a:t>The neural substrate’s analog of this is to </a:t>
            </a:r>
            <a:r>
              <a:rPr lang="en-US" sz="3600" b="1" i="1" dirty="0">
                <a:solidFill>
                  <a:srgbClr val="002060"/>
                </a:solidFill>
              </a:rPr>
              <a:t>strengthen synapses that cause the inputs and outputs of the system to spike together </a:t>
            </a:r>
            <a:r>
              <a:rPr lang="en-US" sz="3600" b="1" dirty="0"/>
              <a:t>– i.e., </a:t>
            </a:r>
          </a:p>
          <a:p>
            <a:endParaRPr lang="en-US" sz="3600" b="1" dirty="0"/>
          </a:p>
          <a:p>
            <a:r>
              <a:rPr lang="en-US" sz="4400" b="1" dirty="0">
                <a:solidFill>
                  <a:srgbClr val="FF0000"/>
                </a:solidFill>
              </a:rPr>
              <a:t>“cells that fire together wire together.”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3429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Since its publication in 1949, D.O. </a:t>
            </a:r>
            <a:r>
              <a:rPr lang="en-US" sz="2400" b="1" dirty="0" err="1"/>
              <a:t>Hebb's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400" b="1" i="1" dirty="0">
                <a:solidFill>
                  <a:srgbClr val="FF0000"/>
                </a:solidFill>
              </a:rPr>
              <a:t>The Organization of Behavior</a:t>
            </a:r>
            <a:r>
              <a:rPr lang="en-US" sz="2400" b="1" dirty="0"/>
              <a:t> has been one of the most influential books in the fields of psychology and neuroscience. </a:t>
            </a:r>
          </a:p>
          <a:p>
            <a:endParaRPr lang="en-US" sz="2400" b="1" dirty="0"/>
          </a:p>
          <a:p>
            <a:r>
              <a:rPr lang="en-US" sz="2400" b="1" dirty="0"/>
              <a:t>However, the original edition has been unavailable since 1966, ensuring that </a:t>
            </a:r>
            <a:r>
              <a:rPr lang="en-US" sz="2400" b="1" dirty="0" err="1"/>
              <a:t>Hebb's</a:t>
            </a:r>
            <a:r>
              <a:rPr lang="en-US" sz="2400" b="1" dirty="0"/>
              <a:t> comment that a classic normally means </a:t>
            </a:r>
            <a:r>
              <a:rPr lang="en-US" sz="2400" b="1" dirty="0">
                <a:solidFill>
                  <a:srgbClr val="FF0000"/>
                </a:solidFill>
              </a:rPr>
              <a:t>"cited but not read" </a:t>
            </a:r>
            <a:r>
              <a:rPr lang="en-US" sz="2400" b="1" dirty="0"/>
              <a:t>is true in his case</a:t>
            </a:r>
          </a:p>
        </p:txBody>
      </p:sp>
      <p:pic>
        <p:nvPicPr>
          <p:cNvPr id="578562" name="Picture 2" descr="http://ecx.images-amazon.com/images/I/41pYYA7t09L._AC_UL320_SR196,32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1000"/>
            <a:ext cx="2520314" cy="4114800"/>
          </a:xfrm>
          <a:prstGeom prst="rect">
            <a:avLst/>
          </a:prstGeom>
          <a:noFill/>
        </p:spPr>
      </p:pic>
      <p:pic>
        <p:nvPicPr>
          <p:cNvPr id="578564" name="Picture 4" descr="http://williamcalvin.com/bk9/img/he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71600"/>
            <a:ext cx="3048000" cy="4743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8463DB-12BC-4E7E-A732-F640A8E80C31}" type="datetime1">
              <a:rPr lang="en-US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3ED41-5944-4999-9EE1-766581DCC4A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293688" y="233363"/>
            <a:ext cx="8382000" cy="66941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60375" indent="-460375">
              <a:spcBef>
                <a:spcPct val="50000"/>
              </a:spcBef>
              <a:tabLst>
                <a:tab pos="288925" algn="l"/>
              </a:tabLst>
              <a:defRPr/>
            </a:pP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Hebb’s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Law can be represented in the form of two    rules:</a:t>
            </a:r>
          </a:p>
          <a:p>
            <a:pPr marL="460375" indent="-460375">
              <a:spcBef>
                <a:spcPct val="50000"/>
              </a:spcBef>
              <a:buFontTx/>
              <a:buAutoNum type="arabicPeriod"/>
              <a:tabLst>
                <a:tab pos="288925" algn="l"/>
              </a:tabLst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two neurons on either side of a connection    are activated simultaneously (synchronously) then the weight of    that connection is increased.</a:t>
            </a:r>
          </a:p>
          <a:p>
            <a:pPr marL="460375" indent="-460375">
              <a:spcBef>
                <a:spcPct val="50000"/>
              </a:spcBef>
              <a:buFontTx/>
              <a:buAutoNum type="arabicPeriod"/>
              <a:tabLst>
                <a:tab pos="288925" algn="l"/>
              </a:tabLst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two neurons on either side of a connection    are activated asynchronously, then the weight    of that connection is decreased.              </a:t>
            </a:r>
          </a:p>
          <a:p>
            <a:pPr marL="460375" indent="-460375">
              <a:lnSpc>
                <a:spcPct val="95000"/>
              </a:lnSpc>
              <a:spcBef>
                <a:spcPct val="50000"/>
              </a:spcBef>
              <a:tabLst>
                <a:tab pos="288925" algn="l"/>
              </a:tabLst>
              <a:defRPr/>
            </a:pP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Hebb’s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Law provides the basis for learning    without a teacher. Learning here is a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local   phenomenon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occurring without feedback from    the environment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58" name="Object 1"/>
          <p:cNvGraphicFramePr>
            <a:graphicFrameLocks noChangeAspect="1"/>
          </p:cNvGraphicFramePr>
          <p:nvPr/>
        </p:nvGraphicFramePr>
        <p:xfrm>
          <a:off x="855663" y="-53975"/>
          <a:ext cx="79279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461" name="Equation" r:id="rId3" imgW="1752480" imgH="990360" progId="Equation.DSMT4">
                  <p:embed/>
                </p:oleObj>
              </mc:Choice>
              <mc:Fallback>
                <p:oleObj name="Equation" r:id="rId3" imgW="1752480" imgH="990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-53975"/>
                        <a:ext cx="7927975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303455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Hebb’s</a:t>
            </a:r>
            <a:r>
              <a:rPr lang="en-US" sz="3200" b="1" dirty="0"/>
              <a:t> rule’s implementation is </a:t>
            </a:r>
            <a:r>
              <a:rPr lang="en-US" sz="3200" b="1" dirty="0">
                <a:solidFill>
                  <a:srgbClr val="FF0000"/>
                </a:solidFill>
              </a:rPr>
              <a:t>easy and takes a few number of steps. 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The </a:t>
            </a:r>
            <a:r>
              <a:rPr lang="en-US" sz="3200" b="1" dirty="0" err="1">
                <a:solidFill>
                  <a:srgbClr val="FF0000"/>
                </a:solidFill>
              </a:rPr>
              <a:t>Hebbian</a:t>
            </a:r>
            <a:r>
              <a:rPr lang="en-US" sz="3200" b="1" dirty="0">
                <a:solidFill>
                  <a:srgbClr val="FF0000"/>
                </a:solidFill>
              </a:rPr>
              <a:t> algorithm is used in many areas, and especially in speech and image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0"/>
            <a:ext cx="9144000" cy="609600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695325" y="3255963"/>
          <a:ext cx="78105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37" name="Equation" r:id="rId3" imgW="2311200" imgH="711000" progId="Equation.DSMT4">
                  <p:embed/>
                </p:oleObj>
              </mc:Choice>
              <mc:Fallback>
                <p:oleObj name="Equation" r:id="rId3" imgW="23112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255963"/>
                        <a:ext cx="781050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53340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  ANNs, neurons are typically referred to as </a:t>
            </a:r>
            <a:r>
              <a:rPr lang="en-US" sz="3200" b="1" dirty="0">
                <a:solidFill>
                  <a:srgbClr val="FF0000"/>
                </a:solidFill>
              </a:rPr>
              <a:t>Processing Elements</a:t>
            </a:r>
            <a:r>
              <a:rPr lang="en-US" sz="3200" dirty="0">
                <a:solidFill>
                  <a:srgbClr val="FF0000"/>
                </a:solidFill>
              </a:rPr>
              <a:t> (PE) </a:t>
            </a:r>
            <a:r>
              <a:rPr lang="en-US" sz="3200" dirty="0"/>
              <a:t>to differentiate them from the biological equivalents.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-725400"/>
            <a:ext cx="7543800" cy="14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Historical Context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0" y="304800"/>
            <a:ext cx="9144000" cy="4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endParaRPr lang="en-US" b="1" dirty="0"/>
          </a:p>
          <a:p>
            <a:pPr marL="457200" lvl="0" indent="-355600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800" b="1" dirty="0"/>
              <a:t>Humans have long dreamt of building machines which can </a:t>
            </a:r>
            <a:r>
              <a:rPr lang="en-US" sz="2800" b="1" dirty="0">
                <a:solidFill>
                  <a:srgbClr val="FF0000"/>
                </a:solidFill>
              </a:rPr>
              <a:t>think</a:t>
            </a:r>
            <a:r>
              <a:rPr lang="en-US" sz="2800" b="1" dirty="0"/>
              <a:t> and replicate human behavior. </a:t>
            </a:r>
          </a:p>
          <a:p>
            <a:pPr marL="457200" lvl="0" indent="-355600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endParaRPr sz="2800" b="1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b="1" dirty="0"/>
              <a:t>The attempts of understanding how the human mind works can be dated back to </a:t>
            </a:r>
            <a:r>
              <a:rPr lang="en-US" sz="2800" b="1" dirty="0">
                <a:solidFill>
                  <a:srgbClr val="FF0000"/>
                </a:solidFill>
              </a:rPr>
              <a:t>Aristotle</a:t>
            </a:r>
            <a:r>
              <a:rPr lang="en-US" sz="2800" b="1" dirty="0"/>
              <a:t> who gave his theory of </a:t>
            </a:r>
            <a:r>
              <a:rPr lang="en-US" sz="2800" b="1" dirty="0" err="1">
                <a:solidFill>
                  <a:srgbClr val="FF0000"/>
                </a:solidFill>
              </a:rPr>
              <a:t>Associationism</a:t>
            </a:r>
            <a:r>
              <a:rPr lang="en-US" sz="2800" b="1" dirty="0"/>
              <a:t> in around </a:t>
            </a:r>
            <a:r>
              <a:rPr lang="en-US" sz="2800" b="1" dirty="0">
                <a:solidFill>
                  <a:srgbClr val="FF0000"/>
                </a:solidFill>
              </a:rPr>
              <a:t>300 BC.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Associationism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states that mind is </a:t>
            </a:r>
            <a:r>
              <a:rPr lang="en-US" sz="4400" b="1" i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a set of conceptual elements that are organized as associations between these </a:t>
            </a:r>
            <a:r>
              <a:rPr lang="en-US" sz="3600" b="1" i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elements.</a:t>
            </a:r>
            <a:endParaRPr b="1" i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248400"/>
            <a:ext cx="8013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To an extent, learning is forming  Associations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23315"/>
            <a:ext cx="7620000" cy="353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0"/>
            <a:ext cx="47479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48050"/>
            <a:ext cx="78771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Network for Banana </a:t>
            </a:r>
            <a:r>
              <a:rPr lang="en-US" sz="3600" u="sng" dirty="0" err="1">
                <a:solidFill>
                  <a:srgbClr val="FF0000"/>
                </a:solidFill>
              </a:rPr>
              <a:t>Associator</a:t>
            </a:r>
            <a:endParaRPr lang="en-US" sz="3600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-28000"/>
          </a:blip>
          <a:stretch>
            <a:fillRect/>
          </a:stretch>
        </p:blipFill>
        <p:spPr>
          <a:xfrm>
            <a:off x="3833234" y="2895600"/>
            <a:ext cx="2567566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b="1" dirty="0"/>
              <a:t> </a:t>
            </a:r>
            <a:r>
              <a:rPr lang="en-US" sz="2800" b="1" dirty="0"/>
              <a:t>The Network has both :</a:t>
            </a:r>
          </a:p>
          <a:p>
            <a:pPr marL="285750" indent="-285750"/>
            <a:endParaRPr lang="en-US" sz="2800" b="1" dirty="0"/>
          </a:p>
          <a:p>
            <a:pPr marL="285750" indent="-285750"/>
            <a:r>
              <a:rPr lang="en-US" sz="2800" b="1" dirty="0">
                <a:solidFill>
                  <a:srgbClr val="FF0000"/>
                </a:solidFill>
              </a:rPr>
              <a:t>Unconditional</a:t>
            </a:r>
            <a:r>
              <a:rPr lang="en-US" sz="2800" b="1" dirty="0"/>
              <a:t> stimulus (</a:t>
            </a:r>
            <a:r>
              <a:rPr lang="en-US" sz="2800" b="1" dirty="0">
                <a:solidFill>
                  <a:srgbClr val="FF0000"/>
                </a:solidFill>
              </a:rPr>
              <a:t>banana shape</a:t>
            </a:r>
            <a:r>
              <a:rPr lang="en-US" sz="2800" b="1" dirty="0"/>
              <a:t>) and </a:t>
            </a:r>
          </a:p>
          <a:p>
            <a:pPr marL="285750" indent="-285750"/>
            <a:r>
              <a:rPr lang="en-US" sz="2800" b="1" dirty="0">
                <a:solidFill>
                  <a:srgbClr val="FF0000"/>
                </a:solidFill>
              </a:rPr>
              <a:t>Conditional </a:t>
            </a:r>
            <a:r>
              <a:rPr lang="en-US" sz="2800" b="1" dirty="0"/>
              <a:t>stimulus (</a:t>
            </a:r>
            <a:r>
              <a:rPr lang="en-US" sz="2800" b="1" dirty="0">
                <a:solidFill>
                  <a:srgbClr val="FF0000"/>
                </a:solidFill>
              </a:rPr>
              <a:t>banana smell</a:t>
            </a:r>
            <a:r>
              <a:rPr lang="en-US" sz="2800" b="1" dirty="0"/>
              <a:t>).</a:t>
            </a:r>
          </a:p>
          <a:p>
            <a:pPr marL="285750" indent="-285750"/>
            <a:r>
              <a:rPr lang="en-US" sz="2800" b="1" dirty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05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Unconditional stimulus (shape) is represented as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baseline="30000" dirty="0">
                <a:solidFill>
                  <a:srgbClr val="FF0000"/>
                </a:solidFill>
              </a:rPr>
              <a:t>0  </a:t>
            </a:r>
            <a:r>
              <a:rPr lang="en-US" sz="2800" b="1" baseline="30000" dirty="0"/>
              <a:t>  </a:t>
            </a:r>
          </a:p>
          <a:p>
            <a:r>
              <a:rPr lang="en-US" sz="2800" b="1" baseline="-25000" dirty="0"/>
              <a:t> </a:t>
            </a:r>
            <a:r>
              <a:rPr lang="en-US" sz="2800" b="1" dirty="0"/>
              <a:t> Conditional stimulus (smell) is represented as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Weight (w</a:t>
            </a:r>
            <a:r>
              <a:rPr lang="en-US" sz="2800" b="1" baseline="30000" dirty="0">
                <a:solidFill>
                  <a:srgbClr val="FF0000"/>
                </a:solidFill>
              </a:rPr>
              <a:t>0</a:t>
            </a:r>
            <a:r>
              <a:rPr lang="en-US" sz="2800" b="1" dirty="0">
                <a:solidFill>
                  <a:srgbClr val="FF0000"/>
                </a:solidFill>
              </a:rPr>
              <a:t> )associated with p</a:t>
            </a:r>
            <a:r>
              <a:rPr lang="en-US" sz="2800" b="1" baseline="30000" dirty="0">
                <a:solidFill>
                  <a:srgbClr val="FF0000"/>
                </a:solidFill>
              </a:rPr>
              <a:t>0</a:t>
            </a:r>
            <a:r>
              <a:rPr lang="en-US" sz="2800" b="1" dirty="0">
                <a:solidFill>
                  <a:srgbClr val="FF0000"/>
                </a:solidFill>
              </a:rPr>
              <a:t>  is fixed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weight (w )associated with ‘p’ is adjusted according to relevant learning rule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32000"/>
          </a:blip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336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Associate  SHAPE of banana , not smell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 bright="-37000"/>
          </a:blip>
          <a:stretch>
            <a:fillRect/>
          </a:stretch>
        </p:blipFill>
        <p:spPr>
          <a:xfrm>
            <a:off x="6791291" y="1981200"/>
            <a:ext cx="2352709" cy="86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27660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800" dirty="0"/>
              <a:t>unconditioned (shape)          and            conditioned(smell) inputs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31000"/>
          </a:blip>
          <a:stretch>
            <a:fillRect/>
          </a:stretch>
        </p:blipFill>
        <p:spPr>
          <a:xfrm>
            <a:off x="0" y="3886200"/>
            <a:ext cx="4159531" cy="1632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-37000"/>
          </a:blip>
          <a:stretch>
            <a:fillRect/>
          </a:stretch>
        </p:blipFill>
        <p:spPr>
          <a:xfrm>
            <a:off x="4800600" y="3962400"/>
            <a:ext cx="3852633" cy="1480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6019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lum bright="-32000"/>
          </a:blip>
          <a:stretch>
            <a:fillRect/>
          </a:stretch>
        </p:blipFill>
        <p:spPr>
          <a:xfrm>
            <a:off x="146594" y="152400"/>
            <a:ext cx="899740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5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Weight </a:t>
            </a:r>
            <a:r>
              <a:rPr lang="en-US" sz="3200" b="1" dirty="0">
                <a:solidFill>
                  <a:srgbClr val="002060"/>
                </a:solidFill>
              </a:rPr>
              <a:t>w</a:t>
            </a:r>
            <a:r>
              <a:rPr lang="en-US" sz="3200" b="1" baseline="30000" dirty="0">
                <a:solidFill>
                  <a:srgbClr val="00206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representing weight for </a:t>
            </a:r>
            <a:r>
              <a:rPr lang="en-US" sz="3200" b="1" dirty="0">
                <a:solidFill>
                  <a:srgbClr val="002060"/>
                </a:solidFill>
              </a:rPr>
              <a:t>unconditional stimulus p</a:t>
            </a:r>
            <a:r>
              <a:rPr lang="en-US" sz="3200" b="1" baseline="30000" dirty="0">
                <a:solidFill>
                  <a:srgbClr val="002060"/>
                </a:solidFill>
              </a:rPr>
              <a:t>0</a:t>
            </a:r>
            <a:r>
              <a:rPr lang="en-US" sz="3200" b="1" dirty="0">
                <a:solidFill>
                  <a:srgbClr val="002060"/>
                </a:solidFill>
              </a:rPr>
              <a:t> will remain constant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solidFill>
                  <a:srgbClr val="002060"/>
                </a:solidFill>
              </a:rPr>
              <a:t>‘w’</a:t>
            </a:r>
            <a:r>
              <a:rPr lang="en-US" sz="3200" b="1" dirty="0">
                <a:solidFill>
                  <a:srgbClr val="FF0000"/>
                </a:solidFill>
              </a:rPr>
              <a:t> associated with </a:t>
            </a:r>
            <a:r>
              <a:rPr lang="en-US" sz="3200" b="1" dirty="0">
                <a:solidFill>
                  <a:srgbClr val="002060"/>
                </a:solidFill>
              </a:rPr>
              <a:t>conditional response ‘p’ will be updated at </a:t>
            </a:r>
            <a:r>
              <a:rPr lang="en-US" sz="3200" b="1" dirty="0">
                <a:solidFill>
                  <a:srgbClr val="FF0000"/>
                </a:solidFill>
              </a:rPr>
              <a:t>each iteration using unsupervised </a:t>
            </a:r>
            <a:r>
              <a:rPr lang="en-US" sz="3200" b="1" dirty="0" err="1">
                <a:solidFill>
                  <a:srgbClr val="FF0000"/>
                </a:solidFill>
              </a:rPr>
              <a:t>Hebb</a:t>
            </a:r>
            <a:r>
              <a:rPr lang="en-US" sz="3200" b="1" dirty="0">
                <a:solidFill>
                  <a:srgbClr val="FF0000"/>
                </a:solidFill>
              </a:rPr>
              <a:t> Rule with learning rate of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21000"/>
          </a:blip>
          <a:stretch>
            <a:fillRect/>
          </a:stretch>
        </p:blipFill>
        <p:spPr>
          <a:xfrm>
            <a:off x="1981200" y="6019800"/>
            <a:ext cx="5172335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-32000"/>
          </a:blip>
          <a:stretch>
            <a:fillRect/>
          </a:stretch>
        </p:blipFill>
        <p:spPr>
          <a:xfrm>
            <a:off x="0" y="1066800"/>
            <a:ext cx="88392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The banana </a:t>
            </a:r>
            <a:r>
              <a:rPr lang="en-US" sz="3200" b="1" dirty="0" err="1"/>
              <a:t>associator’s</a:t>
            </a:r>
            <a:r>
              <a:rPr lang="en-US" sz="3200" b="1" dirty="0"/>
              <a:t>  input and output function with initial w=0, simplifies  to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28000"/>
          </a:blip>
          <a:stretch>
            <a:fillRect/>
          </a:stretch>
        </p:blipFill>
        <p:spPr>
          <a:xfrm>
            <a:off x="2057400" y="4800600"/>
            <a:ext cx="4557998" cy="1044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78078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Network will respond only if banana is sighted p</a:t>
            </a:r>
            <a:r>
              <a:rPr lang="en-US" sz="2800" b="1" baseline="30000" dirty="0">
                <a:solidFill>
                  <a:srgbClr val="FF0000"/>
                </a:solidFill>
              </a:rPr>
              <a:t>0</a:t>
            </a:r>
            <a:r>
              <a:rPr lang="en-US" sz="2800" b="1" dirty="0">
                <a:solidFill>
                  <a:srgbClr val="FF0000"/>
                </a:solidFill>
              </a:rPr>
              <a:t>  =1  whether or not banana is smelled or not p=1 or 0 [w=0]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 bright="-32000"/>
          </a:blip>
          <a:stretch>
            <a:fillRect/>
          </a:stretch>
        </p:blipFill>
        <p:spPr>
          <a:xfrm>
            <a:off x="0" y="0"/>
            <a:ext cx="528154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-32000"/>
          </a:blip>
          <a:stretch>
            <a:fillRect/>
          </a:stretch>
        </p:blipFill>
        <p:spPr>
          <a:xfrm>
            <a:off x="0" y="0"/>
            <a:ext cx="9144000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505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3200" b="1" i="1" dirty="0">
                <a:solidFill>
                  <a:srgbClr val="FF0000"/>
                </a:solidFill>
              </a:rPr>
              <a:t>p=1 ( smell present) will produce the response a=1, regardless of value of p</a:t>
            </a:r>
            <a:r>
              <a:rPr lang="en-US" sz="3200" b="1" i="1" baseline="30000" dirty="0">
                <a:solidFill>
                  <a:srgbClr val="FF0000"/>
                </a:solidFill>
              </a:rPr>
              <a:t>0</a:t>
            </a:r>
            <a:r>
              <a:rPr lang="en-US" sz="3200" b="1" i="1" dirty="0">
                <a:solidFill>
                  <a:srgbClr val="FF0000"/>
                </a:solidFill>
              </a:rPr>
              <a:t> when w&gt;-0.5 (=b),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181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800" b="1" dirty="0"/>
              <a:t>The Unsupervised </a:t>
            </a:r>
            <a:r>
              <a:rPr lang="en-US" sz="2800" b="1" dirty="0" err="1"/>
              <a:t>Hebb</a:t>
            </a:r>
            <a:r>
              <a:rPr lang="en-US" sz="2800" b="1" dirty="0"/>
              <a:t> rule can also be written in vector notation as </a:t>
            </a:r>
          </a:p>
        </p:txBody>
      </p:sp>
      <p:pic>
        <p:nvPicPr>
          <p:cNvPr id="1199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6143625"/>
            <a:ext cx="40671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600" b="1" dirty="0"/>
              <a:t>The </a:t>
            </a:r>
            <a:r>
              <a:rPr lang="en-US" sz="3600" b="1" dirty="0" err="1"/>
              <a:t>associator</a:t>
            </a:r>
            <a:r>
              <a:rPr lang="en-US" sz="3600" b="1" dirty="0"/>
              <a:t> would initially respond to the sight and not the smell of the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-35000"/>
          </a:blip>
          <a:stretch>
            <a:fillRect/>
          </a:stretch>
        </p:blipFill>
        <p:spPr>
          <a:xfrm>
            <a:off x="4572000" y="1295400"/>
            <a:ext cx="2590800" cy="78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3360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The </a:t>
            </a:r>
            <a:r>
              <a:rPr lang="en-US" sz="3200" b="1" dirty="0" err="1"/>
              <a:t>associator</a:t>
            </a:r>
            <a:r>
              <a:rPr lang="en-US" sz="3200" b="1" dirty="0"/>
              <a:t> would be repeatedly exposed to the banana.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Assumption : </a:t>
            </a:r>
            <a:r>
              <a:rPr lang="en-US" sz="3200" b="1" dirty="0">
                <a:solidFill>
                  <a:srgbClr val="FF0000"/>
                </a:solidFill>
              </a:rPr>
              <a:t>While the network’s smell sensor would operate reliably, the shape sensor would operate only intermittently (even time steps).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The training sequence would contain repetitions of the following two sets of inputs</a:t>
            </a:r>
          </a:p>
        </p:txBody>
      </p:sp>
      <p:pic>
        <p:nvPicPr>
          <p:cNvPr id="329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012046"/>
            <a:ext cx="9144000" cy="61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200" b="1" dirty="0"/>
              <a:t>The output for the first iteration :p</a:t>
            </a:r>
            <a:r>
              <a:rPr lang="en-US" sz="3200" b="1" baseline="30000" dirty="0"/>
              <a:t>0</a:t>
            </a:r>
            <a:r>
              <a:rPr lang="en-US" sz="3200" b="1" dirty="0"/>
              <a:t>(1) =0 ,p(1)=1, Smell alone, Sight detector fails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200" b="1" dirty="0">
                <a:solidFill>
                  <a:srgbClr val="FF0000"/>
                </a:solidFill>
              </a:rPr>
              <a:t>The smell alone did not generate a response.</a:t>
            </a:r>
          </a:p>
          <a:p>
            <a:pPr marL="285750" indent="-285750"/>
            <a:endParaRPr lang="en-US" sz="3200" b="1" dirty="0"/>
          </a:p>
          <a:p>
            <a:pPr marL="285750" indent="-285750"/>
            <a:r>
              <a:rPr lang="en-US" sz="3200" b="1" dirty="0">
                <a:solidFill>
                  <a:srgbClr val="FF0000"/>
                </a:solidFill>
              </a:rPr>
              <a:t>Without a response the </a:t>
            </a:r>
            <a:r>
              <a:rPr lang="en-US" sz="3200" b="1" dirty="0" err="1">
                <a:solidFill>
                  <a:srgbClr val="FF0000"/>
                </a:solidFill>
              </a:rPr>
              <a:t>Hebb</a:t>
            </a:r>
            <a:r>
              <a:rPr lang="en-US" sz="3200" b="1" dirty="0">
                <a:solidFill>
                  <a:srgbClr val="FF0000"/>
                </a:solidFill>
              </a:rPr>
              <a:t> rule doesn’t  alter ‘w’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72" y="1447800"/>
            <a:ext cx="877222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75803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1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126163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Human memory associates</a:t>
            </a:r>
          </a:p>
          <a:p>
            <a:pPr>
              <a:buNone/>
            </a:pPr>
            <a:endParaRPr lang="en-US" sz="4000" b="1" dirty="0"/>
          </a:p>
          <a:p>
            <a:r>
              <a:rPr lang="en-US" sz="4000" b="1" dirty="0"/>
              <a:t> Similar items, </a:t>
            </a:r>
          </a:p>
          <a:p>
            <a:r>
              <a:rPr lang="en-US" sz="4000" b="1" dirty="0"/>
              <a:t>Contrary/opposite items, </a:t>
            </a:r>
          </a:p>
          <a:p>
            <a:r>
              <a:rPr lang="en-US" sz="4000" b="1" dirty="0"/>
              <a:t>Items close in proximity,</a:t>
            </a:r>
          </a:p>
          <a:p>
            <a:r>
              <a:rPr lang="en-US" sz="4000" b="1" dirty="0"/>
              <a:t>Items close in succession (e.g., In a song)etc.</a:t>
            </a:r>
          </a:p>
          <a:p>
            <a:pPr>
              <a:buNone/>
            </a:pP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In the second iteration, both the banana’s smell and shape are detected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47021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0" y="685800"/>
            <a:ext cx="278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800" b="1" dirty="0"/>
              <a:t>p</a:t>
            </a:r>
            <a:r>
              <a:rPr lang="en-US" sz="2800" b="1" baseline="30000" dirty="0"/>
              <a:t>0</a:t>
            </a:r>
            <a:r>
              <a:rPr lang="en-US" sz="2800" b="1" dirty="0"/>
              <a:t> (2) =1 ,p(2) 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352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Because the </a:t>
            </a:r>
            <a:r>
              <a:rPr lang="en-US" sz="3600" b="1" dirty="0">
                <a:solidFill>
                  <a:srgbClr val="FF0000"/>
                </a:solidFill>
              </a:rPr>
              <a:t>smell stimulus and response have occurred simultaneously</a:t>
            </a:r>
            <a:r>
              <a:rPr lang="en-US" sz="3600" b="1" dirty="0"/>
              <a:t>, the </a:t>
            </a:r>
            <a:r>
              <a:rPr lang="en-US" sz="3600" b="1" dirty="0" err="1"/>
              <a:t>Hebb</a:t>
            </a:r>
            <a:r>
              <a:rPr lang="en-US" sz="3600" b="1" dirty="0"/>
              <a:t> rule increases the weight between them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10200"/>
            <a:ext cx="821976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1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When the sight detector fails again, in the third iteration, the network responds anyway. It has made a useful association between the smell of a banana and its response.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6975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57600"/>
            <a:ext cx="739048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1676400"/>
            <a:ext cx="278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800" b="1" dirty="0"/>
              <a:t>p</a:t>
            </a:r>
            <a:r>
              <a:rPr lang="en-US" sz="2800" b="1" baseline="30000" dirty="0"/>
              <a:t>0</a:t>
            </a:r>
            <a:r>
              <a:rPr lang="en-US" sz="2800" b="1" dirty="0"/>
              <a:t> (3) =0 ,p(3)=1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From now on the network is capable of responding to bananas that are detected either by sight or smell. </a:t>
            </a:r>
            <a:r>
              <a:rPr lang="en-US" sz="3200" b="1" dirty="0">
                <a:solidFill>
                  <a:srgbClr val="FF0000"/>
                </a:solidFill>
              </a:rPr>
              <a:t>Even if the network suffers with intermittent faults, </a:t>
            </a:r>
          </a:p>
        </p:txBody>
      </p:sp>
    </p:spTree>
    <p:extLst>
      <p:ext uri="{BB962C8B-B14F-4D97-AF65-F5344CB8AC3E}">
        <p14:creationId xmlns:p14="http://schemas.microsoft.com/office/powerpoint/2010/main" val="36174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Shortcomings of </a:t>
            </a:r>
            <a:r>
              <a:rPr lang="en-US" dirty="0" err="1">
                <a:solidFill>
                  <a:srgbClr val="FF0000"/>
                </a:solidFill>
              </a:rPr>
              <a:t>Hebb</a:t>
            </a:r>
            <a:r>
              <a:rPr lang="en-US" dirty="0">
                <a:solidFill>
                  <a:srgbClr val="FF0000"/>
                </a:solidFill>
              </a:rPr>
              <a:t>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If we continued to present the inputs and keep updating the weight ‘w’, then ‘w’ will become arbitrarily large, irrespective of the value of η, . </a:t>
            </a:r>
          </a:p>
          <a:p>
            <a:endParaRPr lang="en-US" b="1" dirty="0"/>
          </a:p>
          <a:p>
            <a:r>
              <a:rPr lang="en-US" b="1" dirty="0"/>
              <a:t>This is at odds with the biological system that inspired the </a:t>
            </a:r>
            <a:r>
              <a:rPr lang="en-US" b="1" dirty="0" err="1"/>
              <a:t>Hebb</a:t>
            </a:r>
            <a:r>
              <a:rPr lang="en-US" b="1" dirty="0"/>
              <a:t> rule. There are natural limitations to biological synaptic efficacy (chemical depletion, dynamic range, etc).</a:t>
            </a:r>
          </a:p>
          <a:p>
            <a:endParaRPr lang="en-US" b="1" dirty="0"/>
          </a:p>
          <a:p>
            <a:r>
              <a:rPr lang="en-US" b="1" dirty="0"/>
              <a:t>This is unlike the behavior we observed for </a:t>
            </a:r>
            <a:r>
              <a:rPr lang="en-US" b="1" dirty="0" err="1"/>
              <a:t>backpropragation</a:t>
            </a:r>
            <a:r>
              <a:rPr lang="en-US" b="1" dirty="0"/>
              <a:t>, where the weights would stabilize for a range of step sizes. </a:t>
            </a:r>
          </a:p>
          <a:p>
            <a:endParaRPr lang="en-US" b="1" dirty="0"/>
          </a:p>
          <a:p>
            <a:r>
              <a:rPr lang="en-US" b="1" dirty="0"/>
              <a:t>Hence, </a:t>
            </a:r>
            <a:r>
              <a:rPr lang="en-US" b="1" dirty="0" err="1"/>
              <a:t>Hebbian</a:t>
            </a:r>
            <a:r>
              <a:rPr lang="en-US" b="1" dirty="0"/>
              <a:t> learning is intrinsically unstable, producing very large positive or negative weights.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HEBB RULE WITH DECAY</a:t>
            </a:r>
          </a:p>
        </p:txBody>
      </p:sp>
      <p:graphicFrame>
        <p:nvGraphicFramePr>
          <p:cNvPr id="1073155" name="Object 3"/>
          <p:cNvGraphicFramePr>
            <a:graphicFrameLocks noChangeAspect="1"/>
          </p:cNvGraphicFramePr>
          <p:nvPr/>
        </p:nvGraphicFramePr>
        <p:xfrm>
          <a:off x="412750" y="609600"/>
          <a:ext cx="7545388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09" name="Equation" r:id="rId3" imgW="2654280" imgH="1130040" progId="Equation.DSMT4">
                  <p:embed/>
                </p:oleObj>
              </mc:Choice>
              <mc:Fallback>
                <p:oleObj name="Equation" r:id="rId3" imgW="265428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609600"/>
                        <a:ext cx="7545388" cy="321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8862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 1 uses </a:t>
            </a:r>
            <a:r>
              <a:rPr lang="en-US" sz="2400" b="1" dirty="0">
                <a:solidFill>
                  <a:srgbClr val="FF0000"/>
                </a:solidFill>
              </a:rPr>
              <a:t>forget factor </a:t>
            </a:r>
            <a:r>
              <a:rPr lang="el-GR" sz="2400" b="1" dirty="0">
                <a:solidFill>
                  <a:srgbClr val="FF0000"/>
                </a:solidFill>
              </a:rPr>
              <a:t>γ</a:t>
            </a:r>
            <a:r>
              <a:rPr lang="en-US" sz="2400" b="1" dirty="0"/>
              <a:t>, if this factor is 0.1, learning rate is   1, then when stimulus is absent weight decreases by 10%</a:t>
            </a:r>
          </a:p>
          <a:p>
            <a:endParaRPr lang="en-US" sz="2400" b="1" dirty="0"/>
          </a:p>
          <a:p>
            <a:r>
              <a:rPr lang="en-US" sz="2400" b="1" dirty="0"/>
              <a:t>While in rule 2    </a:t>
            </a:r>
            <a:r>
              <a:rPr lang="en-US" sz="2400" b="1" dirty="0">
                <a:solidFill>
                  <a:srgbClr val="FF0000"/>
                </a:solidFill>
              </a:rPr>
              <a:t>–y(n) </a:t>
            </a:r>
            <a:r>
              <a:rPr lang="en-US" sz="2400" b="1" dirty="0" err="1">
                <a:solidFill>
                  <a:srgbClr val="FF0000"/>
                </a:solidFill>
              </a:rPr>
              <a:t>w</a:t>
            </a:r>
            <a:r>
              <a:rPr lang="en-US" sz="2400" b="1" baseline="-25000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(n) is reflecting leakage, forgetting</a:t>
            </a:r>
            <a:r>
              <a:rPr lang="en-US" sz="2400" b="1" dirty="0"/>
              <a:t>, more is the stronger response y(n),  more is forgetting</a:t>
            </a:r>
          </a:p>
          <a:p>
            <a:endParaRPr lang="en-US" sz="2400" b="1" dirty="0"/>
          </a:p>
          <a:p>
            <a:r>
              <a:rPr lang="en-US" sz="2400" b="1" dirty="0"/>
              <a:t>Both result in stabilization of synaptic weight </a:t>
            </a:r>
            <a:r>
              <a:rPr lang="en-US" sz="2400" b="1" dirty="0" err="1"/>
              <a:t>w</a:t>
            </a:r>
            <a:r>
              <a:rPr lang="en-US" sz="2400" b="1" baseline="-25000" dirty="0" err="1"/>
              <a:t>i</a:t>
            </a:r>
            <a:r>
              <a:rPr lang="en-US" sz="2400" b="1" dirty="0"/>
              <a:t> (n) as it evolves across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Every association ( A—B ) is a pair of vectors of an input-output, where A is the input vector, and B is the target vector. </a:t>
            </a:r>
          </a:p>
          <a:p>
            <a:endParaRPr lang="en-US" sz="3600" b="1" dirty="0"/>
          </a:p>
          <a:p>
            <a:r>
              <a:rPr lang="en-US" sz="3600" b="1" dirty="0"/>
              <a:t>If both the vectors  A and  B are the same, then we call it an </a:t>
            </a:r>
            <a:r>
              <a:rPr lang="en-US" sz="3600" b="1" dirty="0" err="1">
                <a:solidFill>
                  <a:srgbClr val="FF0000"/>
                </a:solidFill>
              </a:rPr>
              <a:t>Autoassociative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memory neural network. </a:t>
            </a:r>
          </a:p>
          <a:p>
            <a:endParaRPr lang="en-US" sz="3600" b="1" dirty="0"/>
          </a:p>
          <a:p>
            <a:r>
              <a:rPr lang="en-US" sz="3600" b="1" dirty="0"/>
              <a:t>If the vectors A and  B are different, then it is called a </a:t>
            </a:r>
            <a:r>
              <a:rPr lang="en-US" sz="3600" b="1" dirty="0" err="1">
                <a:solidFill>
                  <a:srgbClr val="FF0000"/>
                </a:solidFill>
              </a:rPr>
              <a:t>Heteroassociative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memory neural network. 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/>
          <p:cNvPicPr>
            <a:picLocks noChangeAspect="1" noChangeArrowheads="1"/>
          </p:cNvPicPr>
          <p:nvPr/>
        </p:nvPicPr>
        <p:blipFill>
          <a:blip r:embed="rId2" cstate="print">
            <a:lum bright="-38000"/>
          </a:blip>
          <a:srcRect/>
          <a:stretch>
            <a:fillRect/>
          </a:stretch>
        </p:blipFill>
        <p:spPr bwMode="auto">
          <a:xfrm>
            <a:off x="0" y="3810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715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9541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725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562600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an example of </a:t>
            </a:r>
            <a:r>
              <a:rPr lang="en-US" sz="2800" dirty="0" err="1"/>
              <a:t>Autoassociation</a:t>
            </a:r>
            <a:r>
              <a:rPr lang="en-US" sz="2800" dirty="0"/>
              <a:t>/</a:t>
            </a:r>
            <a:r>
              <a:rPr lang="en-US" sz="2800" dirty="0" err="1"/>
              <a:t>Hetroassociation</a:t>
            </a:r>
            <a:endParaRPr lang="en-US" sz="2800" dirty="0"/>
          </a:p>
        </p:txBody>
      </p:sp>
      <p:pic>
        <p:nvPicPr>
          <p:cNvPr id="129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6238875"/>
            <a:ext cx="4933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693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A::  An English-to-Spanish translation system mapping English words to Spanish words.</a:t>
            </a:r>
          </a:p>
          <a:p>
            <a:endParaRPr lang="en-US" sz="3600" b="1" dirty="0"/>
          </a:p>
          <a:p>
            <a:r>
              <a:rPr lang="en-US" sz="3600" b="1" dirty="0"/>
              <a:t>B::  Spelling corrector maps possibly incorrect spelt words to correctly spelt words in the same language</a:t>
            </a:r>
          </a:p>
          <a:p>
            <a:endParaRPr lang="en-US" sz="3600" b="1" dirty="0"/>
          </a:p>
          <a:p>
            <a:r>
              <a:rPr lang="en-US" sz="3600" b="1" dirty="0"/>
              <a:t>A and B are examples of what kind of Associations ???</a:t>
            </a:r>
          </a:p>
          <a:p>
            <a:endParaRPr lang="en-US" sz="3600" b="1" dirty="0"/>
          </a:p>
          <a:p>
            <a:pPr marL="342900" indent="-342900">
              <a:buAutoNum type="alphaUcPeriod"/>
            </a:pPr>
            <a:r>
              <a:rPr lang="en-US" sz="3600" b="1" dirty="0"/>
              <a:t> </a:t>
            </a:r>
            <a:r>
              <a:rPr lang="en-US" sz="3600" b="1" dirty="0" err="1"/>
              <a:t>Heto</a:t>
            </a:r>
            <a:r>
              <a:rPr lang="en-US" sz="3600" b="1" dirty="0"/>
              <a:t>-Association, </a:t>
            </a:r>
          </a:p>
          <a:p>
            <a:pPr marL="342900" indent="-342900">
              <a:buAutoNum type="alphaUcPeriod"/>
            </a:pPr>
            <a:r>
              <a:rPr lang="en-US" sz="3600" b="1" dirty="0"/>
              <a:t>Auto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SUPERVISED HEBB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6000" b="1" i="1" dirty="0"/>
              <a:t>[ Weights are strengthened by </a:t>
            </a:r>
            <a:r>
              <a:rPr lang="en-US" sz="6000" b="1" i="1" dirty="0">
                <a:solidFill>
                  <a:srgbClr val="FF0000"/>
                </a:solidFill>
              </a:rPr>
              <a:t>desired response  for HETRO associative</a:t>
            </a:r>
            <a:r>
              <a:rPr lang="en-US" sz="6000" b="1" i="1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Two different ways for calculating weight matrix are used: </a:t>
            </a:r>
          </a:p>
          <a:p>
            <a:endParaRPr lang="en-US" sz="3600" b="1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</a:rPr>
              <a:t>Iterative Method using </a:t>
            </a:r>
            <a:r>
              <a:rPr lang="en-US" sz="3600" b="1" dirty="0" err="1">
                <a:solidFill>
                  <a:srgbClr val="FF0000"/>
                </a:solidFill>
              </a:rPr>
              <a:t>Hebb</a:t>
            </a:r>
            <a:r>
              <a:rPr lang="en-US" sz="3600" b="1" dirty="0">
                <a:solidFill>
                  <a:srgbClr val="FF0000"/>
                </a:solidFill>
              </a:rPr>
              <a:t> Rule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</a:rPr>
              <a:t> The outer products. </a:t>
            </a:r>
          </a:p>
          <a:p>
            <a:pPr marL="742950" indent="-742950">
              <a:buFont typeface="+mj-lt"/>
              <a:buAutoNum type="arabicPeriod"/>
            </a:pPr>
            <a:endParaRPr lang="en-US" sz="3200" b="1" dirty="0"/>
          </a:p>
          <a:p>
            <a:r>
              <a:rPr lang="en-US" sz="3200" b="1" dirty="0"/>
              <a:t>New input vectors which can be similar and not similar to training input vectors are tested. </a:t>
            </a:r>
          </a:p>
          <a:p>
            <a:endParaRPr lang="en-US" sz="3200" b="1" dirty="0"/>
          </a:p>
          <a:p>
            <a:r>
              <a:rPr lang="en-US" sz="3200" b="1" dirty="0"/>
              <a:t>A new input vector differing from the training input vector in fewer components should produce the reasonable response as the same output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BITSIN days- </a:t>
            </a:r>
            <a:r>
              <a:rPr lang="en-US" dirty="0" err="1"/>
              <a:t>compre</a:t>
            </a:r>
            <a:r>
              <a:rPr lang="en-US" dirty="0"/>
              <a:t>, </a:t>
            </a:r>
            <a:r>
              <a:rPr lang="en-US" dirty="0" err="1"/>
              <a:t>nightouts</a:t>
            </a:r>
            <a:r>
              <a:rPr lang="en-US" dirty="0"/>
              <a:t>, surprise tut tests</a:t>
            </a:r>
          </a:p>
          <a:p>
            <a:endParaRPr lang="en-US" dirty="0"/>
          </a:p>
          <a:p>
            <a:r>
              <a:rPr lang="en-US" dirty="0"/>
              <a:t>Think of a </a:t>
            </a:r>
            <a:r>
              <a:rPr lang="en-US" dirty="0" err="1"/>
              <a:t>Bitsian</a:t>
            </a:r>
            <a:r>
              <a:rPr lang="en-US" dirty="0"/>
              <a:t> friend on his/her </a:t>
            </a:r>
            <a:r>
              <a:rPr lang="en-US" dirty="0" err="1"/>
              <a:t>bday</a:t>
            </a:r>
            <a:r>
              <a:rPr lang="en-US" dirty="0"/>
              <a:t>.. All other friends with whom you celebrated such events would come to mind</a:t>
            </a:r>
          </a:p>
          <a:p>
            <a:endParaRPr lang="en-US" dirty="0"/>
          </a:p>
          <a:p>
            <a:r>
              <a:rPr lang="en-US" dirty="0"/>
              <a:t>Also the one who refused to come</a:t>
            </a:r>
          </a:p>
          <a:p>
            <a:endParaRPr lang="en-US"/>
          </a:p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534445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72200" y="609600"/>
          <a:ext cx="2717800" cy="359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29" name="Equation" r:id="rId4" imgW="711000" imgH="939600" progId="Equation.3">
                  <p:embed/>
                </p:oleObj>
              </mc:Choice>
              <mc:Fallback>
                <p:oleObj name="Equation" r:id="rId4" imgW="7110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9600"/>
                        <a:ext cx="2717800" cy="3591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114800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3600" b="1" dirty="0">
                <a:solidFill>
                  <a:srgbClr val="FF0000"/>
                </a:solidFill>
              </a:rPr>
              <a:t>HETRO-ASSOCIATIVE</a:t>
            </a:r>
            <a:r>
              <a:rPr lang="en-US" sz="2800" b="1" dirty="0">
                <a:solidFill>
                  <a:srgbClr val="FF0000"/>
                </a:solidFill>
              </a:rPr>
              <a:t> net is to be trained to store the following mappings from input row vectors 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 =( s</a:t>
            </a:r>
            <a:r>
              <a:rPr lang="en-US" sz="2800" b="1" baseline="-25000" dirty="0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 , s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, s</a:t>
            </a:r>
            <a:r>
              <a:rPr lang="en-US" sz="2800" b="1" baseline="-25000" dirty="0">
                <a:solidFill>
                  <a:srgbClr val="FF0000"/>
                </a:solidFill>
              </a:rPr>
              <a:t>3</a:t>
            </a:r>
            <a:r>
              <a:rPr lang="en-US" sz="2800" b="1" dirty="0">
                <a:solidFill>
                  <a:srgbClr val="FF0000"/>
                </a:solidFill>
              </a:rPr>
              <a:t>, s</a:t>
            </a:r>
            <a:r>
              <a:rPr lang="en-US" sz="2800" b="1" baseline="-25000" dirty="0">
                <a:solidFill>
                  <a:srgbClr val="FF0000"/>
                </a:solidFill>
              </a:rPr>
              <a:t>4</a:t>
            </a:r>
            <a:r>
              <a:rPr lang="en-US" sz="2800" b="1" dirty="0">
                <a:solidFill>
                  <a:srgbClr val="FF0000"/>
                </a:solidFill>
              </a:rPr>
              <a:t> )  to output row vectors t = ( t</a:t>
            </a:r>
            <a:r>
              <a:rPr lang="en-US" sz="2800" b="1" baseline="-25000" dirty="0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 , t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5626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s</a:t>
            </a:r>
            <a:r>
              <a:rPr lang="en-US" sz="2800" b="1" baseline="-25000" dirty="0"/>
              <a:t> 1</a:t>
            </a:r>
            <a:r>
              <a:rPr lang="en-US" sz="2800" b="1" dirty="0"/>
              <a:t> = ( 1, 0,0,0)   t =(1,0)              For s</a:t>
            </a:r>
            <a:r>
              <a:rPr lang="en-US" sz="2800" b="1" baseline="-25000" dirty="0"/>
              <a:t> 2</a:t>
            </a:r>
            <a:r>
              <a:rPr lang="en-US" sz="2800" b="1" dirty="0"/>
              <a:t>  =( 1, 1,0,0)   t= (1,0) </a:t>
            </a:r>
          </a:p>
          <a:p>
            <a:r>
              <a:rPr lang="en-US" sz="2800" b="1" dirty="0"/>
              <a:t>For s</a:t>
            </a:r>
            <a:r>
              <a:rPr lang="en-US" sz="2800" b="1" baseline="-25000" dirty="0"/>
              <a:t> 3</a:t>
            </a:r>
            <a:r>
              <a:rPr lang="en-US" sz="2800" b="1" dirty="0"/>
              <a:t> = ( 0, 0,0,1)   t= (0,1)              For s</a:t>
            </a:r>
            <a:r>
              <a:rPr lang="en-US" sz="2800" b="1" baseline="-25000" dirty="0"/>
              <a:t> 4</a:t>
            </a:r>
            <a:r>
              <a:rPr lang="en-US" sz="2800" b="1" dirty="0"/>
              <a:t>  =( 0, 0,1,1)   t= (0,1)</a:t>
            </a:r>
          </a:p>
          <a:p>
            <a:r>
              <a:rPr lang="en-US" sz="2800" b="1" dirty="0"/>
              <a:t>WRITE WEIGHT MATRIX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 HEBB[ Weights are strengthened by desired response)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2" name="Object 2"/>
          <p:cNvGraphicFramePr>
            <a:graphicFrameLocks noChangeAspect="1"/>
          </p:cNvGraphicFramePr>
          <p:nvPr/>
        </p:nvGraphicFramePr>
        <p:xfrm>
          <a:off x="304800" y="0"/>
          <a:ext cx="2717800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56" name="Equation" r:id="rId3" imgW="711000" imgH="939600" progId="Equation.3">
                  <p:embed/>
                </p:oleObj>
              </mc:Choice>
              <mc:Fallback>
                <p:oleObj name="Equation" r:id="rId3" imgW="7110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2717800" cy="359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3" name="Object 3"/>
          <p:cNvGraphicFramePr>
            <a:graphicFrameLocks noChangeAspect="1"/>
          </p:cNvGraphicFramePr>
          <p:nvPr/>
        </p:nvGraphicFramePr>
        <p:xfrm>
          <a:off x="6400800" y="1981200"/>
          <a:ext cx="1795463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57" name="Equation" r:id="rId5" imgW="469800" imgH="914400" progId="Equation.3">
                  <p:embed/>
                </p:oleObj>
              </mc:Choice>
              <mc:Fallback>
                <p:oleObj name="Equation" r:id="rId5" imgW="4698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1795463" cy="349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05400" y="0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Initial Weight matrix is ZERO in </a:t>
            </a:r>
            <a:r>
              <a:rPr lang="en-US" sz="3200" dirty="0" err="1">
                <a:solidFill>
                  <a:srgbClr val="FF0000"/>
                </a:solidFill>
              </a:rPr>
              <a:t>Hebb</a:t>
            </a:r>
            <a:r>
              <a:rPr lang="en-US" sz="3200" dirty="0">
                <a:solidFill>
                  <a:srgbClr val="FF0000"/>
                </a:solidFill>
              </a:rPr>
              <a:t> learning, iterative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91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USING HEBB RULE KEEP UPDATING WEIGHT MATRIX TILL IT STORES ALL ASSOCIATIONS CORRECTLY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0563" y="3592512"/>
          <a:ext cx="4643437" cy="159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77" name="Equation" r:id="rId3" imgW="1409400" imgH="507960" progId="Equation.DSMT4">
                  <p:embed/>
                </p:oleObj>
              </mc:Choice>
              <mc:Fallback>
                <p:oleObj name="Equation" r:id="rId3" imgW="14094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592512"/>
                        <a:ext cx="4643437" cy="1592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6781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s</a:t>
            </a:r>
            <a:r>
              <a:rPr lang="en-US" sz="2000" b="1" baseline="-25000" dirty="0"/>
              <a:t> 1</a:t>
            </a:r>
            <a:r>
              <a:rPr lang="en-US" sz="2000" b="1" dirty="0"/>
              <a:t> = ( 1, 0,0,0)   t =(1,0)              For s</a:t>
            </a:r>
            <a:r>
              <a:rPr lang="en-US" sz="2000" b="1" baseline="-25000" dirty="0"/>
              <a:t> 2</a:t>
            </a:r>
            <a:r>
              <a:rPr lang="en-US" sz="2000" b="1" dirty="0"/>
              <a:t>  =( 1, 1,0,0)   t= (1,0) </a:t>
            </a:r>
          </a:p>
          <a:p>
            <a:r>
              <a:rPr lang="en-US" sz="2000" b="1" dirty="0"/>
              <a:t>For s</a:t>
            </a:r>
            <a:r>
              <a:rPr lang="en-US" sz="2000" b="1" baseline="-25000" dirty="0"/>
              <a:t> 3</a:t>
            </a:r>
            <a:r>
              <a:rPr lang="en-US" sz="2000" b="1" dirty="0"/>
              <a:t> = ( 0, 0,0,1)   t= (0,1)              For s</a:t>
            </a:r>
            <a:r>
              <a:rPr lang="en-US" sz="2000" b="1" baseline="-25000" dirty="0"/>
              <a:t> 4</a:t>
            </a:r>
            <a:r>
              <a:rPr lang="en-US" sz="2000" b="1" dirty="0"/>
              <a:t>  =( 0, 0,1,1)   t= (0,1) 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124200"/>
            <a:ext cx="3014546" cy="189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83820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0 </a:t>
            </a:r>
            <a:r>
              <a:rPr lang="en-US" sz="2800" b="1" dirty="0">
                <a:solidFill>
                  <a:srgbClr val="FF0000"/>
                </a:solidFill>
              </a:rPr>
              <a:t>: Initialize all weights to 0</a:t>
            </a:r>
          </a:p>
          <a:p>
            <a:r>
              <a:rPr lang="en-US" sz="2800" b="1" dirty="0"/>
              <a:t>Step 1 : For the First s:t pair (1,0,0,0) </a:t>
            </a:r>
            <a:r>
              <a:rPr lang="en-US" sz="2800" b="1" dirty="0">
                <a:sym typeface="Wingdings" pitchFamily="2" charset="2"/>
              </a:rPr>
              <a:t>(1,0)</a:t>
            </a:r>
          </a:p>
          <a:p>
            <a:r>
              <a:rPr lang="en-US" sz="2800" b="1" dirty="0">
                <a:sym typeface="Wingdings" pitchFamily="2" charset="2"/>
              </a:rPr>
              <a:t>Step 2: x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=1, x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 x</a:t>
            </a:r>
            <a:r>
              <a:rPr lang="en-US" sz="2800" b="1" baseline="-25000" dirty="0">
                <a:sym typeface="Wingdings" pitchFamily="2" charset="2"/>
              </a:rPr>
              <a:t>3</a:t>
            </a:r>
            <a:r>
              <a:rPr lang="en-US" sz="2800" b="1" dirty="0">
                <a:sym typeface="Wingdings" pitchFamily="2" charset="2"/>
              </a:rPr>
              <a:t> =x</a:t>
            </a:r>
            <a:r>
              <a:rPr lang="en-US" sz="2800" b="1" baseline="-25000" dirty="0">
                <a:sym typeface="Wingdings" pitchFamily="2" charset="2"/>
              </a:rPr>
              <a:t>4</a:t>
            </a:r>
            <a:r>
              <a:rPr lang="en-US" sz="2800" b="1" dirty="0">
                <a:sym typeface="Wingdings" pitchFamily="2" charset="2"/>
              </a:rPr>
              <a:t> =0</a:t>
            </a:r>
          </a:p>
          <a:p>
            <a:r>
              <a:rPr lang="en-US" sz="2800" b="1" dirty="0">
                <a:sym typeface="Wingdings" pitchFamily="2" charset="2"/>
              </a:rPr>
              <a:t>Step 3 : y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=1; y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 0</a:t>
            </a:r>
          </a:p>
          <a:p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has affected only y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so only w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11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would change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80672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4: w</a:t>
            </a:r>
            <a:r>
              <a:rPr lang="en-US" sz="3600" b="1" baseline="-25000" dirty="0"/>
              <a:t>11</a:t>
            </a:r>
            <a:r>
              <a:rPr lang="en-US" sz="3600" b="1" dirty="0"/>
              <a:t> (new) = w</a:t>
            </a:r>
            <a:r>
              <a:rPr lang="en-US" sz="3600" b="1" baseline="-25000" dirty="0"/>
              <a:t>11</a:t>
            </a:r>
            <a:r>
              <a:rPr lang="en-US" sz="3600" b="1" dirty="0"/>
              <a:t> (old) + x</a:t>
            </a:r>
            <a:r>
              <a:rPr lang="en-US" sz="3600" b="1" baseline="-25000" dirty="0"/>
              <a:t>1</a:t>
            </a:r>
            <a:r>
              <a:rPr lang="en-US" sz="3600" b="1" dirty="0"/>
              <a:t> y</a:t>
            </a:r>
            <a:r>
              <a:rPr lang="en-US" sz="3600" b="1" baseline="-25000" dirty="0"/>
              <a:t>1</a:t>
            </a:r>
            <a:r>
              <a:rPr lang="en-US" sz="3600" b="1" dirty="0"/>
              <a:t> = 0+1=1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(All other weights remain unchanged at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2438400"/>
          <a:ext cx="6019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04" name="Equation" r:id="rId3" imgW="1523880" imgH="774360" progId="Equation.3">
                  <p:embed/>
                </p:oleObj>
              </mc:Choice>
              <mc:Fallback>
                <p:oleObj name="Equation" r:id="rId3" imgW="1523880" imgH="774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38400"/>
                        <a:ext cx="60198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19" name="Object 3"/>
          <p:cNvGraphicFramePr>
            <a:graphicFrameLocks noChangeAspect="1"/>
          </p:cNvGraphicFramePr>
          <p:nvPr/>
        </p:nvGraphicFramePr>
        <p:xfrm>
          <a:off x="7391400" y="2286000"/>
          <a:ext cx="1439863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05" name="Equation" r:id="rId5" imgW="520560" imgH="914400" progId="Equation.3">
                  <p:embed/>
                </p:oleObj>
              </mc:Choice>
              <mc:Fallback>
                <p:oleObj name="Equation" r:id="rId5" imgW="5205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0"/>
                        <a:ext cx="1439863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 : </a:t>
            </a:r>
            <a:r>
              <a:rPr lang="en-US" sz="2800" b="1" dirty="0">
                <a:solidFill>
                  <a:srgbClr val="FF0000"/>
                </a:solidFill>
              </a:rPr>
              <a:t>For the Second  s:t pair (1,1,0,0):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(1,0)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ym typeface="Wingdings" pitchFamily="2" charset="2"/>
              </a:rPr>
              <a:t>Step 2: x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=1, x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=1,  x</a:t>
            </a:r>
            <a:r>
              <a:rPr lang="en-US" sz="2800" b="1" baseline="-25000" dirty="0">
                <a:sym typeface="Wingdings" pitchFamily="2" charset="2"/>
              </a:rPr>
              <a:t>3</a:t>
            </a:r>
            <a:r>
              <a:rPr lang="en-US" sz="2800" b="1" dirty="0">
                <a:sym typeface="Wingdings" pitchFamily="2" charset="2"/>
              </a:rPr>
              <a:t> =x</a:t>
            </a:r>
            <a:r>
              <a:rPr lang="en-US" sz="2800" b="1" baseline="-25000" dirty="0">
                <a:sym typeface="Wingdings" pitchFamily="2" charset="2"/>
              </a:rPr>
              <a:t>4</a:t>
            </a:r>
            <a:r>
              <a:rPr lang="en-US" sz="2800" b="1" dirty="0">
                <a:sym typeface="Wingdings" pitchFamily="2" charset="2"/>
              </a:rPr>
              <a:t> =0</a:t>
            </a:r>
          </a:p>
          <a:p>
            <a:r>
              <a:rPr lang="en-US" sz="2800" b="1" dirty="0">
                <a:sym typeface="Wingdings" pitchFamily="2" charset="2"/>
              </a:rPr>
              <a:t>Step 3 : y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=1; y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 0</a:t>
            </a:r>
          </a:p>
          <a:p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1 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and x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have affected only y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so only w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11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and w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21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would change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3340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4: w</a:t>
            </a:r>
            <a:r>
              <a:rPr lang="en-US" sz="3600" b="1" baseline="-25000" dirty="0"/>
              <a:t>11</a:t>
            </a:r>
            <a:r>
              <a:rPr lang="en-US" sz="3600" b="1" dirty="0"/>
              <a:t> (new) = w</a:t>
            </a:r>
            <a:r>
              <a:rPr lang="en-US" sz="3600" b="1" baseline="-25000" dirty="0"/>
              <a:t>11</a:t>
            </a:r>
            <a:r>
              <a:rPr lang="en-US" sz="3600" b="1" dirty="0"/>
              <a:t> (old) + x</a:t>
            </a:r>
            <a:r>
              <a:rPr lang="en-US" sz="3600" b="1" baseline="-25000" dirty="0"/>
              <a:t>1</a:t>
            </a:r>
            <a:r>
              <a:rPr lang="en-US" sz="3600" b="1" dirty="0"/>
              <a:t> y</a:t>
            </a:r>
            <a:r>
              <a:rPr lang="en-US" sz="3600" b="1" baseline="-25000" dirty="0"/>
              <a:t>1</a:t>
            </a:r>
            <a:r>
              <a:rPr lang="en-US" sz="3600" b="1" dirty="0"/>
              <a:t> = 1+1=2</a:t>
            </a:r>
          </a:p>
          <a:p>
            <a:r>
              <a:rPr lang="en-US" sz="3600" b="1" dirty="0"/>
              <a:t>w</a:t>
            </a:r>
            <a:r>
              <a:rPr lang="en-US" sz="3600" b="1" baseline="-25000" dirty="0"/>
              <a:t>21</a:t>
            </a:r>
            <a:r>
              <a:rPr lang="en-US" sz="3600" b="1" dirty="0"/>
              <a:t> (new) = w</a:t>
            </a:r>
            <a:r>
              <a:rPr lang="en-US" sz="3600" b="1" baseline="-25000" dirty="0"/>
              <a:t>21</a:t>
            </a:r>
            <a:r>
              <a:rPr lang="en-US" sz="3600" b="1" dirty="0"/>
              <a:t> (old) + x</a:t>
            </a:r>
            <a:r>
              <a:rPr lang="en-US" sz="3600" b="1" baseline="-25000" dirty="0"/>
              <a:t>2</a:t>
            </a:r>
            <a:r>
              <a:rPr lang="en-US" sz="3600" b="1" dirty="0"/>
              <a:t> y</a:t>
            </a:r>
            <a:r>
              <a:rPr lang="en-US" sz="3600" b="1" baseline="-25000" dirty="0"/>
              <a:t>1</a:t>
            </a:r>
            <a:r>
              <a:rPr lang="en-US" sz="3600" b="1" dirty="0"/>
              <a:t> = 0+1=1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4953000" y="4191000"/>
          <a:ext cx="1403350" cy="246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25" name="Equation" r:id="rId3" imgW="520560" imgH="914400" progId="Equation.3">
                  <p:embed/>
                </p:oleObj>
              </mc:Choice>
              <mc:Fallback>
                <p:oleObj name="Equation" r:id="rId3" imgW="5205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1403350" cy="246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 : </a:t>
            </a:r>
            <a:r>
              <a:rPr lang="en-US" sz="2800" b="1" dirty="0">
                <a:solidFill>
                  <a:srgbClr val="FF0000"/>
                </a:solidFill>
              </a:rPr>
              <a:t>For the Third  s:t pair (0,0,0,1):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(0,1)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ym typeface="Wingdings" pitchFamily="2" charset="2"/>
              </a:rPr>
              <a:t>Step 2: x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 x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 x</a:t>
            </a:r>
            <a:r>
              <a:rPr lang="en-US" sz="2800" b="1" baseline="-25000" dirty="0">
                <a:sym typeface="Wingdings" pitchFamily="2" charset="2"/>
              </a:rPr>
              <a:t>3</a:t>
            </a:r>
            <a:r>
              <a:rPr lang="en-US" sz="2800" b="1" dirty="0">
                <a:sym typeface="Wingdings" pitchFamily="2" charset="2"/>
              </a:rPr>
              <a:t> =0, x</a:t>
            </a:r>
            <a:r>
              <a:rPr lang="en-US" sz="2800" b="1" baseline="-25000" dirty="0">
                <a:sym typeface="Wingdings" pitchFamily="2" charset="2"/>
              </a:rPr>
              <a:t>4</a:t>
            </a:r>
            <a:r>
              <a:rPr lang="en-US" sz="2800" b="1" dirty="0">
                <a:sym typeface="Wingdings" pitchFamily="2" charset="2"/>
              </a:rPr>
              <a:t> =1</a:t>
            </a:r>
          </a:p>
          <a:p>
            <a:r>
              <a:rPr lang="en-US" sz="2800" b="1" dirty="0">
                <a:sym typeface="Wingdings" pitchFamily="2" charset="2"/>
              </a:rPr>
              <a:t>Step 3 : y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=0; y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=1</a:t>
            </a:r>
          </a:p>
          <a:p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has affected only y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so only w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would change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384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4: w</a:t>
            </a:r>
            <a:r>
              <a:rPr lang="en-US" sz="3600" b="1" baseline="-25000" dirty="0"/>
              <a:t>42</a:t>
            </a:r>
            <a:r>
              <a:rPr lang="en-US" sz="3600" b="1" dirty="0"/>
              <a:t> (new) = w</a:t>
            </a:r>
            <a:r>
              <a:rPr lang="en-US" sz="3600" b="1" baseline="-25000" dirty="0"/>
              <a:t>42</a:t>
            </a:r>
            <a:r>
              <a:rPr lang="en-US" sz="3600" b="1" dirty="0"/>
              <a:t> (old) + x</a:t>
            </a:r>
            <a:r>
              <a:rPr lang="en-US" sz="3600" b="1" baseline="-25000" dirty="0"/>
              <a:t>4</a:t>
            </a:r>
            <a:r>
              <a:rPr lang="en-US" sz="3600" b="1" dirty="0"/>
              <a:t> y</a:t>
            </a:r>
            <a:r>
              <a:rPr lang="en-US" sz="3600" b="1" baseline="-25000" dirty="0"/>
              <a:t>2</a:t>
            </a:r>
            <a:r>
              <a:rPr lang="en-US" sz="3600" b="1" dirty="0"/>
              <a:t> = 0 + 1 = 1</a:t>
            </a:r>
          </a:p>
          <a:p>
            <a:r>
              <a:rPr lang="en-US" sz="3600" b="1" dirty="0"/>
              <a:t>(All other weights remain unchanged)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788" name="Object 4"/>
          <p:cNvGraphicFramePr>
            <a:graphicFrameLocks noChangeAspect="1"/>
          </p:cNvGraphicFramePr>
          <p:nvPr/>
        </p:nvGraphicFramePr>
        <p:xfrm>
          <a:off x="228600" y="4394200"/>
          <a:ext cx="140335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49" name="Equation" r:id="rId3" imgW="520560" imgH="914400" progId="Equation.3">
                  <p:embed/>
                </p:oleObj>
              </mc:Choice>
              <mc:Fallback>
                <p:oleObj name="Equation" r:id="rId3" imgW="5205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94200"/>
                        <a:ext cx="1403350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 : </a:t>
            </a:r>
            <a:r>
              <a:rPr lang="en-US" sz="2800" b="1" dirty="0">
                <a:solidFill>
                  <a:srgbClr val="FF0000"/>
                </a:solidFill>
              </a:rPr>
              <a:t>For the Fourth  s:t pair (0,0,1,1):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(0,1)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ym typeface="Wingdings" pitchFamily="2" charset="2"/>
              </a:rPr>
              <a:t>Step 2: x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 x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=0,  x</a:t>
            </a:r>
            <a:r>
              <a:rPr lang="en-US" sz="2800" b="1" baseline="-25000" dirty="0">
                <a:sym typeface="Wingdings" pitchFamily="2" charset="2"/>
              </a:rPr>
              <a:t>3</a:t>
            </a:r>
            <a:r>
              <a:rPr lang="en-US" sz="2800" b="1" dirty="0">
                <a:sym typeface="Wingdings" pitchFamily="2" charset="2"/>
              </a:rPr>
              <a:t> = x</a:t>
            </a:r>
            <a:r>
              <a:rPr lang="en-US" sz="2800" b="1" baseline="-25000" dirty="0">
                <a:sym typeface="Wingdings" pitchFamily="2" charset="2"/>
              </a:rPr>
              <a:t>4</a:t>
            </a:r>
            <a:r>
              <a:rPr lang="en-US" sz="2800" b="1" dirty="0">
                <a:sym typeface="Wingdings" pitchFamily="2" charset="2"/>
              </a:rPr>
              <a:t> =1</a:t>
            </a:r>
          </a:p>
          <a:p>
            <a:r>
              <a:rPr lang="en-US" sz="2800" b="1" dirty="0">
                <a:sym typeface="Wingdings" pitchFamily="2" charset="2"/>
              </a:rPr>
              <a:t>Step 3 : y</a:t>
            </a:r>
            <a:r>
              <a:rPr lang="en-US" sz="2800" b="1" baseline="-25000" dirty="0">
                <a:sym typeface="Wingdings" pitchFamily="2" charset="2"/>
              </a:rPr>
              <a:t>1</a:t>
            </a:r>
            <a:r>
              <a:rPr lang="en-US" sz="2800" b="1" dirty="0">
                <a:sym typeface="Wingdings" pitchFamily="2" charset="2"/>
              </a:rPr>
              <a:t> =0; y</a:t>
            </a:r>
            <a:r>
              <a:rPr lang="en-US" sz="2800" b="1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=1</a:t>
            </a:r>
          </a:p>
          <a:p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3 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and x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have affected only y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so only w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32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 and w</a:t>
            </a:r>
            <a:r>
              <a:rPr lang="en-US" sz="2800" b="1" i="1" baseline="-25000" dirty="0">
                <a:solidFill>
                  <a:srgbClr val="FF0000"/>
                </a:solidFill>
                <a:sym typeface="Wingdings" pitchFamily="2" charset="2"/>
              </a:rPr>
              <a:t>42</a:t>
            </a:r>
            <a:r>
              <a:rPr lang="en-US" sz="2800" b="1" i="1" dirty="0">
                <a:solidFill>
                  <a:srgbClr val="FF0000"/>
                </a:solidFill>
                <a:sym typeface="Wingdings" pitchFamily="2" charset="2"/>
              </a:rPr>
              <a:t> would change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5908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4: w</a:t>
            </a:r>
            <a:r>
              <a:rPr lang="en-US" sz="3600" b="1" baseline="-25000" dirty="0"/>
              <a:t>32</a:t>
            </a:r>
            <a:r>
              <a:rPr lang="en-US" sz="3600" b="1" dirty="0"/>
              <a:t> (new) = w</a:t>
            </a:r>
            <a:r>
              <a:rPr lang="en-US" sz="3600" b="1" baseline="-25000" dirty="0"/>
              <a:t>32</a:t>
            </a:r>
            <a:r>
              <a:rPr lang="en-US" sz="3600" b="1" dirty="0"/>
              <a:t> (old) + x</a:t>
            </a:r>
            <a:r>
              <a:rPr lang="en-US" sz="3600" b="1" baseline="-25000" dirty="0"/>
              <a:t>3</a:t>
            </a:r>
            <a:r>
              <a:rPr lang="en-US" sz="3600" b="1" dirty="0"/>
              <a:t> y</a:t>
            </a:r>
            <a:r>
              <a:rPr lang="en-US" sz="3600" b="1" baseline="-25000" dirty="0"/>
              <a:t>2</a:t>
            </a:r>
            <a:r>
              <a:rPr lang="en-US" sz="3600" b="1" dirty="0"/>
              <a:t> = 0+1=1</a:t>
            </a:r>
          </a:p>
          <a:p>
            <a:r>
              <a:rPr lang="en-US" sz="3600" b="1" dirty="0"/>
              <a:t>w</a:t>
            </a:r>
            <a:r>
              <a:rPr lang="en-US" sz="3600" b="1" baseline="-25000" dirty="0"/>
              <a:t>42</a:t>
            </a:r>
            <a:r>
              <a:rPr lang="en-US" sz="3600" b="1" dirty="0"/>
              <a:t> (new) = w</a:t>
            </a:r>
            <a:r>
              <a:rPr lang="en-US" sz="3600" b="1" baseline="-25000" dirty="0"/>
              <a:t>42</a:t>
            </a:r>
            <a:r>
              <a:rPr lang="en-US" sz="3600" b="1" dirty="0"/>
              <a:t> (old) + x</a:t>
            </a:r>
            <a:r>
              <a:rPr lang="en-US" sz="3600" b="1" baseline="-25000" dirty="0"/>
              <a:t>4</a:t>
            </a:r>
            <a:r>
              <a:rPr lang="en-US" sz="3600" b="1" dirty="0"/>
              <a:t>y</a:t>
            </a:r>
            <a:r>
              <a:rPr lang="en-US" sz="3600" b="1" baseline="-25000" dirty="0"/>
              <a:t>2</a:t>
            </a:r>
            <a:r>
              <a:rPr lang="en-US" sz="3600" b="1" dirty="0"/>
              <a:t> = 1+1=2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(All other weights remain unchanged)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OUTER  PRODUCT   METHOD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Mostly  the weights of a net are computed from the training set by using the </a:t>
            </a:r>
            <a:r>
              <a:rPr lang="en-US" sz="2800" b="1" dirty="0">
                <a:solidFill>
                  <a:srgbClr val="FF0000"/>
                </a:solidFill>
              </a:rPr>
              <a:t>outer product instead of iterative updating of weights used in algorithm for </a:t>
            </a:r>
            <a:r>
              <a:rPr lang="en-US" sz="2800" b="1" dirty="0" err="1">
                <a:solidFill>
                  <a:srgbClr val="FF0000"/>
                </a:solidFill>
              </a:rPr>
              <a:t>Hebb</a:t>
            </a:r>
            <a:r>
              <a:rPr lang="en-US" sz="2800" b="1" dirty="0">
                <a:solidFill>
                  <a:srgbClr val="FF0000"/>
                </a:solidFill>
              </a:rPr>
              <a:t> rule. </a:t>
            </a:r>
          </a:p>
          <a:p>
            <a:endParaRPr lang="en-US" sz="2800" b="1" dirty="0"/>
          </a:p>
          <a:p>
            <a:r>
              <a:rPr lang="en-US" sz="2800" b="1" dirty="0"/>
              <a:t>A=(a</a:t>
            </a:r>
            <a:r>
              <a:rPr lang="en-US" sz="2800" b="1" baseline="-25000" dirty="0"/>
              <a:t>1</a:t>
            </a:r>
            <a:r>
              <a:rPr lang="en-US" sz="2800" b="1" dirty="0"/>
              <a:t>,…</a:t>
            </a:r>
            <a:r>
              <a:rPr lang="en-US" sz="2800" b="1" dirty="0" err="1"/>
              <a:t>a</a:t>
            </a:r>
            <a:r>
              <a:rPr lang="en-US" sz="2800" b="1" baseline="-25000" dirty="0" err="1"/>
              <a:t>i</a:t>
            </a:r>
            <a:r>
              <a:rPr lang="en-US" sz="2800" b="1" dirty="0"/>
              <a:t>,….,a</a:t>
            </a:r>
            <a:r>
              <a:rPr lang="en-US" sz="2800" b="1" baseline="-25000" dirty="0"/>
              <a:t>n</a:t>
            </a:r>
            <a:r>
              <a:rPr lang="en-US" sz="2800" b="1" dirty="0"/>
              <a:t>)   training vector </a:t>
            </a:r>
          </a:p>
          <a:p>
            <a:r>
              <a:rPr lang="en-US" sz="2800" b="1" dirty="0"/>
              <a:t>B = ( b</a:t>
            </a:r>
            <a:r>
              <a:rPr lang="en-US" sz="2800" b="1" baseline="-25000" dirty="0"/>
              <a:t>1</a:t>
            </a:r>
            <a:r>
              <a:rPr lang="en-US" sz="2800" b="1" dirty="0"/>
              <a:t>,….</a:t>
            </a:r>
            <a:r>
              <a:rPr lang="en-US" sz="2800" b="1" dirty="0" err="1"/>
              <a:t>b</a:t>
            </a:r>
            <a:r>
              <a:rPr lang="en-US" sz="2800" b="1" baseline="-25000" dirty="0" err="1"/>
              <a:t>j</a:t>
            </a:r>
            <a:r>
              <a:rPr lang="en-US" sz="2800" b="1" dirty="0"/>
              <a:t>,….</a:t>
            </a:r>
            <a:r>
              <a:rPr lang="en-US" sz="2800" b="1" dirty="0" err="1"/>
              <a:t>b</a:t>
            </a:r>
            <a:r>
              <a:rPr lang="en-US" sz="2800" b="1" baseline="-25000" dirty="0" err="1"/>
              <a:t>m</a:t>
            </a:r>
            <a:r>
              <a:rPr lang="en-US" sz="2800" b="1" dirty="0"/>
              <a:t> )  target  vector </a:t>
            </a:r>
          </a:p>
          <a:p>
            <a:endParaRPr lang="en-US" sz="2800" b="1" dirty="0"/>
          </a:p>
          <a:p>
            <a:r>
              <a:rPr lang="en-US" sz="2800" b="1" dirty="0"/>
              <a:t>A is represented as nx1 column  matrix, </a:t>
            </a:r>
          </a:p>
          <a:p>
            <a:r>
              <a:rPr lang="en-US" sz="2800" b="1" dirty="0"/>
              <a:t>B is represented as 1xm row  matrix</a:t>
            </a:r>
          </a:p>
        </p:txBody>
      </p:sp>
      <p:pic>
        <p:nvPicPr>
          <p:cNvPr id="952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958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04800"/>
            <a:ext cx="813548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7961"/>
            <a:ext cx="3924300" cy="281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buSzPts val="2000"/>
              <a:buFontTx/>
              <a:buChar char="●"/>
            </a:pPr>
            <a:r>
              <a:rPr lang="en-US" dirty="0"/>
              <a:t> </a:t>
            </a:r>
            <a:r>
              <a:rPr lang="en-US" sz="3200" dirty="0"/>
              <a:t>Aristotle gave FOUR laws of auto </a:t>
            </a:r>
            <a:r>
              <a:rPr lang="en-US" sz="2800" dirty="0"/>
              <a:t>association  (</a:t>
            </a:r>
            <a:r>
              <a:rPr lang="en-US" sz="2800" i="1" dirty="0"/>
              <a:t> even after so many years still form the basis for machine learning methods).</a:t>
            </a:r>
            <a:endParaRPr lang="en-US" sz="3200" dirty="0"/>
          </a:p>
          <a:p>
            <a:pPr marL="914400" lvl="1" indent="-342900">
              <a:buSzPts val="1800"/>
              <a:buChar char="○"/>
            </a:pPr>
            <a:r>
              <a:rPr lang="en-US" sz="2800" b="1" dirty="0">
                <a:solidFill>
                  <a:srgbClr val="FF0000"/>
                </a:solidFill>
              </a:rPr>
              <a:t>Contiguity:</a:t>
            </a:r>
            <a:r>
              <a:rPr lang="en-US" sz="2800" b="1" dirty="0"/>
              <a:t> Things or events with </a:t>
            </a:r>
            <a:r>
              <a:rPr lang="en-US" sz="2800" b="1" dirty="0">
                <a:solidFill>
                  <a:srgbClr val="FF0000"/>
                </a:solidFill>
              </a:rPr>
              <a:t>spatial or temporal proximity </a:t>
            </a:r>
            <a:r>
              <a:rPr lang="en-US" sz="2800" b="1" dirty="0"/>
              <a:t>tend to be associated in the mind</a:t>
            </a:r>
          </a:p>
          <a:p>
            <a:pPr marL="914400" lvl="1" indent="-342900">
              <a:buSzPts val="1800"/>
              <a:buChar char="○"/>
            </a:pPr>
            <a:endParaRPr lang="en-US" sz="2800" b="1" dirty="0"/>
          </a:p>
          <a:p>
            <a:pPr marL="914400" lvl="1" indent="-342900">
              <a:buSzPts val="1800"/>
              <a:buChar char="○"/>
            </a:pPr>
            <a:r>
              <a:rPr lang="en-US" sz="2800" b="1" dirty="0">
                <a:solidFill>
                  <a:srgbClr val="FF0000"/>
                </a:solidFill>
              </a:rPr>
              <a:t>Frequency: </a:t>
            </a:r>
            <a:r>
              <a:rPr lang="en-US" sz="2800" b="1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number of occurrences </a:t>
            </a:r>
            <a:r>
              <a:rPr lang="en-US" sz="2800" b="1" dirty="0"/>
              <a:t>of  two events is directly proportional to the </a:t>
            </a:r>
            <a:r>
              <a:rPr lang="en-US" sz="2800" b="1" dirty="0">
                <a:solidFill>
                  <a:srgbClr val="FF0000"/>
                </a:solidFill>
              </a:rPr>
              <a:t>strength of association </a:t>
            </a:r>
            <a:r>
              <a:rPr lang="en-US" sz="2800" b="1" dirty="0"/>
              <a:t>between these two events</a:t>
            </a:r>
          </a:p>
          <a:p>
            <a:pPr marL="914400" lvl="1" indent="-342900">
              <a:buSzPts val="1800"/>
              <a:buChar char="○"/>
            </a:pPr>
            <a:endParaRPr lang="en-US" sz="2800" b="1" dirty="0"/>
          </a:p>
          <a:p>
            <a:pPr marL="914400" lvl="1" indent="-342900">
              <a:buSzPts val="1800"/>
              <a:buChar char="○"/>
            </a:pPr>
            <a:r>
              <a:rPr lang="en-US" sz="2800" b="1" dirty="0">
                <a:solidFill>
                  <a:srgbClr val="FF0000"/>
                </a:solidFill>
              </a:rPr>
              <a:t>Similarity:</a:t>
            </a:r>
            <a:r>
              <a:rPr lang="en-US" sz="2800" b="1" dirty="0"/>
              <a:t> Thought of one event tends to  trigger the thought of similar event</a:t>
            </a:r>
          </a:p>
          <a:p>
            <a:pPr marL="914400" lvl="1" indent="-342900">
              <a:buSzPts val="1800"/>
              <a:buChar char="○"/>
            </a:pPr>
            <a:endParaRPr lang="en-US" sz="2800" b="1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800" b="1" dirty="0">
                <a:solidFill>
                  <a:srgbClr val="FF0000"/>
                </a:solidFill>
              </a:rPr>
              <a:t>Contrast:</a:t>
            </a:r>
            <a:r>
              <a:rPr lang="en-US" sz="2800" b="1" dirty="0"/>
              <a:t> Thought of one event tends to trigger the thought of an opposite event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sz="24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24" y="-92896"/>
            <a:ext cx="9183624" cy="298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6645"/>
            <a:ext cx="9144000" cy="373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8" y="98790"/>
            <a:ext cx="9129592" cy="508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4145"/>
            <a:ext cx="8915400" cy="198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0"/>
            <a:ext cx="8579879" cy="672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s</a:t>
            </a:r>
            <a:r>
              <a:rPr lang="en-US" sz="2400" b="1" baseline="-25000" dirty="0"/>
              <a:t> 1</a:t>
            </a:r>
            <a:r>
              <a:rPr lang="en-US" sz="2400" b="1" dirty="0"/>
              <a:t>  ( 1, 0,0,0)   t</a:t>
            </a:r>
            <a:r>
              <a:rPr lang="en-US" sz="2400" b="1" baseline="-25000" dirty="0"/>
              <a:t>1</a:t>
            </a:r>
            <a:r>
              <a:rPr lang="en-US" sz="2400" b="1" dirty="0"/>
              <a:t> (1,0)  		For s</a:t>
            </a:r>
            <a:r>
              <a:rPr lang="en-US" sz="2400" b="1" baseline="-25000" dirty="0"/>
              <a:t> 2</a:t>
            </a:r>
            <a:r>
              <a:rPr lang="en-US" sz="2400" b="1" dirty="0"/>
              <a:t>  ( 1, 1,0,0)   t</a:t>
            </a:r>
            <a:r>
              <a:rPr lang="en-US" sz="2400" b="1" baseline="-25000" dirty="0"/>
              <a:t>2</a:t>
            </a:r>
            <a:r>
              <a:rPr lang="en-US" sz="2400" b="1" dirty="0"/>
              <a:t> (1,0) </a:t>
            </a:r>
          </a:p>
          <a:p>
            <a:r>
              <a:rPr lang="en-US" sz="2400" b="1" dirty="0"/>
              <a:t>For s</a:t>
            </a:r>
            <a:r>
              <a:rPr lang="en-US" sz="2400" b="1" baseline="-25000" dirty="0"/>
              <a:t> 3</a:t>
            </a:r>
            <a:r>
              <a:rPr lang="en-US" sz="2400" b="1" dirty="0"/>
              <a:t>  ( 0, 0,0,1)   t</a:t>
            </a:r>
            <a:r>
              <a:rPr lang="en-US" sz="2400" b="1" baseline="-25000" dirty="0"/>
              <a:t>3</a:t>
            </a:r>
            <a:r>
              <a:rPr lang="en-US" sz="2400" b="1" dirty="0"/>
              <a:t> (0,1) 		For s</a:t>
            </a:r>
            <a:r>
              <a:rPr lang="en-US" sz="2400" b="1" baseline="-25000" dirty="0"/>
              <a:t> 4</a:t>
            </a:r>
            <a:r>
              <a:rPr lang="en-US" sz="2400" b="1" dirty="0"/>
              <a:t>  ( 0, 0,1,1)   t</a:t>
            </a:r>
            <a:r>
              <a:rPr lang="en-US" sz="2400" b="1" baseline="-25000" dirty="0"/>
              <a:t>4</a:t>
            </a:r>
            <a:r>
              <a:rPr lang="en-US" sz="2400" b="1" dirty="0"/>
              <a:t> (0,1) 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70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38525"/>
            <a:ext cx="81248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066800"/>
            <a:ext cx="403794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1938"/>
            <a:ext cx="8863013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20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9450" y="381000"/>
            <a:ext cx="21145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s</a:t>
            </a:r>
            <a:r>
              <a:rPr lang="en-US" sz="2800" b="1" baseline="-25000" dirty="0"/>
              <a:t> 1</a:t>
            </a:r>
            <a:r>
              <a:rPr lang="en-US" sz="2800" b="1" dirty="0"/>
              <a:t>  ( 1, 0,0,0)   t (1,0)                    For s</a:t>
            </a:r>
            <a:r>
              <a:rPr lang="en-US" sz="2800" b="1" baseline="-25000" dirty="0"/>
              <a:t> 2</a:t>
            </a:r>
            <a:r>
              <a:rPr lang="en-US" sz="2800" b="1" dirty="0"/>
              <a:t>  ( 1, 1,0,0)   t (1,0) </a:t>
            </a:r>
          </a:p>
          <a:p>
            <a:r>
              <a:rPr lang="en-US" sz="2800" b="1" dirty="0"/>
              <a:t>For s</a:t>
            </a:r>
            <a:r>
              <a:rPr lang="en-US" sz="2800" b="1" baseline="-25000" dirty="0"/>
              <a:t> 3</a:t>
            </a:r>
            <a:r>
              <a:rPr lang="en-US" sz="2800" b="1" dirty="0"/>
              <a:t>  ( 0, 0,0,1)   t (0,1)                     For s</a:t>
            </a:r>
            <a:r>
              <a:rPr lang="en-US" sz="2800" b="1" baseline="-25000" dirty="0"/>
              <a:t> 4</a:t>
            </a:r>
            <a:r>
              <a:rPr lang="en-US" sz="2800" b="1" dirty="0"/>
              <a:t>  ( 0, 0,1,1)   t (0,1) </a:t>
            </a:r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2438400"/>
          <a:ext cx="6033655" cy="373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773" name="Equation" r:id="rId3" imgW="1803240" imgH="1117440" progId="Equation.3">
                  <p:embed/>
                </p:oleObj>
              </mc:Choice>
              <mc:Fallback>
                <p:oleObj name="Equation" r:id="rId3" imgW="1803240" imgH="1117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6033655" cy="3739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s</a:t>
            </a:r>
            <a:r>
              <a:rPr lang="en-US" sz="2800" b="1" baseline="-25000" dirty="0"/>
              <a:t> 1</a:t>
            </a:r>
            <a:r>
              <a:rPr lang="en-US" sz="2800" b="1" dirty="0"/>
              <a:t>  ( 1, 0,0,0)   t (1,0)                    For s</a:t>
            </a:r>
            <a:r>
              <a:rPr lang="en-US" sz="2800" b="1" baseline="-25000" dirty="0"/>
              <a:t> 2</a:t>
            </a:r>
            <a:r>
              <a:rPr lang="en-US" sz="2800" b="1" dirty="0"/>
              <a:t>  ( 1, 1,0,0)   t (1,0) </a:t>
            </a:r>
          </a:p>
          <a:p>
            <a:r>
              <a:rPr lang="en-US" sz="2800" b="1" dirty="0"/>
              <a:t>For s</a:t>
            </a:r>
            <a:r>
              <a:rPr lang="en-US" sz="2800" b="1" baseline="-25000" dirty="0"/>
              <a:t> 3</a:t>
            </a:r>
            <a:r>
              <a:rPr lang="en-US" sz="2800" b="1" dirty="0"/>
              <a:t>  ( 0, 0,0,1)   t (0,1)                     For s</a:t>
            </a:r>
            <a:r>
              <a:rPr lang="en-US" sz="2800" b="1" baseline="-25000" dirty="0"/>
              <a:t> 4</a:t>
            </a:r>
            <a:r>
              <a:rPr lang="en-US" sz="2800" b="1" dirty="0"/>
              <a:t>  ( 0, 0,1,1)   t (0,1)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Testing a </a:t>
            </a:r>
            <a:r>
              <a:rPr lang="en-US" sz="3200" b="1" i="1" dirty="0" err="1">
                <a:solidFill>
                  <a:srgbClr val="FF0000"/>
                </a:solidFill>
              </a:rPr>
              <a:t>Hetro</a:t>
            </a:r>
            <a:r>
              <a:rPr lang="en-US" sz="3200" b="1" i="1" dirty="0">
                <a:solidFill>
                  <a:srgbClr val="FF0000"/>
                </a:solidFill>
              </a:rPr>
              <a:t>-associative network with input similar to training input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Test vector x =(0,1,0,0) </a:t>
            </a:r>
            <a:r>
              <a:rPr lang="en-US" sz="3200" b="1" dirty="0"/>
              <a:t>differs from training vector s=(1,1,0,0) in the  first component</a:t>
            </a:r>
          </a:p>
          <a:p>
            <a:endParaRPr lang="en-US" sz="3200" b="1" dirty="0"/>
          </a:p>
          <a:p>
            <a:r>
              <a:rPr lang="en-US" sz="3200" b="1" dirty="0"/>
              <a:t>(0,1,0,0).W = (1,0)  -&gt;  (1,0)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Thus the net associates a known output pattern with this corrupted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s</a:t>
            </a:r>
            <a:r>
              <a:rPr lang="en-US" sz="2800" b="1" baseline="-25000" dirty="0"/>
              <a:t> 1</a:t>
            </a:r>
            <a:r>
              <a:rPr lang="en-US" sz="2800" b="1" dirty="0"/>
              <a:t>  ( 1, 0,0,0)   t (1,0)                    For s</a:t>
            </a:r>
            <a:r>
              <a:rPr lang="en-US" sz="2800" b="1" baseline="-25000" dirty="0"/>
              <a:t> 2</a:t>
            </a:r>
            <a:r>
              <a:rPr lang="en-US" sz="2800" b="1" dirty="0"/>
              <a:t>  ( 1, 1,0,0)   t (1,0) </a:t>
            </a:r>
          </a:p>
          <a:p>
            <a:r>
              <a:rPr lang="en-US" sz="2800" b="1" dirty="0"/>
              <a:t>For s</a:t>
            </a:r>
            <a:r>
              <a:rPr lang="en-US" sz="2800" b="1" baseline="-25000" dirty="0"/>
              <a:t> 3</a:t>
            </a:r>
            <a:r>
              <a:rPr lang="en-US" sz="2800" b="1" dirty="0"/>
              <a:t>  ( 0, 0,0,1)   t (0,1)                     For s</a:t>
            </a:r>
            <a:r>
              <a:rPr lang="en-US" sz="2800" b="1" baseline="-25000" dirty="0"/>
              <a:t> 4</a:t>
            </a:r>
            <a:r>
              <a:rPr lang="en-US" sz="2800" b="1" dirty="0"/>
              <a:t>  ( 0, 0,1,1)   t (0,1)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Test pattern (0,1,1,0) differs from each of training input patterns in </a:t>
            </a:r>
            <a:r>
              <a:rPr lang="en-US" sz="3200" b="1" dirty="0" err="1"/>
              <a:t>atleast</a:t>
            </a:r>
            <a:r>
              <a:rPr lang="en-US" sz="3200" b="1" dirty="0"/>
              <a:t> two components</a:t>
            </a:r>
          </a:p>
          <a:p>
            <a:endParaRPr lang="en-US" sz="3200" b="1" dirty="0"/>
          </a:p>
          <a:p>
            <a:r>
              <a:rPr lang="en-US" sz="3200" b="1" dirty="0"/>
              <a:t>(0,1,1,0).W=(1,1)-&gt;(1,1)</a:t>
            </a:r>
          </a:p>
          <a:p>
            <a:endParaRPr lang="en-US" sz="3200" b="1" dirty="0"/>
          </a:p>
          <a:p>
            <a:r>
              <a:rPr lang="en-US" sz="3200" b="1" i="1" dirty="0">
                <a:solidFill>
                  <a:srgbClr val="FF0000"/>
                </a:solidFill>
              </a:rPr>
              <a:t>Output is not one of the outputs with which net was 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store two associations, A1:B1 and A2:B2. in bipolar forms</a:t>
            </a:r>
          </a:p>
          <a:p>
            <a:r>
              <a:rPr lang="en-US" sz="2400" b="1" dirty="0"/>
              <a:t>A1 = (1, 0, 1, 0, 1, 0), B1 = (1, 1, 0, 0)</a:t>
            </a:r>
          </a:p>
          <a:p>
            <a:r>
              <a:rPr lang="en-US" sz="2400" b="1" dirty="0"/>
              <a:t>A2 = (1, 1, 1, 0, 0, 0), B2 = (1, 0, 1, 0)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These are then transformed into the bipolar forms:</a:t>
            </a:r>
          </a:p>
          <a:p>
            <a:r>
              <a:rPr lang="en-US" sz="2400" b="1" dirty="0"/>
              <a:t>X1 = (1, -1, 1, -1, 1, -1), Y1 = (1, 1, -1, -1)</a:t>
            </a:r>
          </a:p>
          <a:p>
            <a:r>
              <a:rPr lang="en-US" sz="2400" b="1" dirty="0"/>
              <a:t>X2 = (1, 1, 1, -1, -1, -1), Y2 = (1, -1, 1, -1)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19400"/>
            <a:ext cx="38847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0" y="4114800"/>
          <a:ext cx="87896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57" name="Equation" r:id="rId4" imgW="4394160" imgH="1371600" progId="Equation.3">
                  <p:embed/>
                </p:oleObj>
              </mc:Choice>
              <mc:Fallback>
                <p:oleObj name="Equation" r:id="rId4" imgW="439416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8789625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Recall</a:t>
            </a:r>
          </a:p>
          <a:p>
            <a:r>
              <a:rPr lang="en-US" sz="2400" b="1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retrieve </a:t>
            </a:r>
            <a:r>
              <a:rPr lang="en-US" sz="2400" b="1" dirty="0"/>
              <a:t>the association  A1 = (1, 0, 1, 0, 1, 0), multiply it by W to get (4, 2, -2, -4), which, when run through a threshold, yields (1, 1, 0, 0), which is B1. </a:t>
            </a:r>
          </a:p>
          <a:p>
            <a:endParaRPr lang="en-US" sz="2400" b="1" dirty="0"/>
          </a:p>
          <a:p>
            <a:r>
              <a:rPr lang="en-US" sz="2400" b="1" dirty="0"/>
              <a:t>To find the </a:t>
            </a:r>
            <a:r>
              <a:rPr lang="en-US" sz="2400" b="1" dirty="0">
                <a:solidFill>
                  <a:srgbClr val="FF0000"/>
                </a:solidFill>
              </a:rPr>
              <a:t>reverse association</a:t>
            </a:r>
            <a:r>
              <a:rPr lang="en-US" sz="2400" b="1" dirty="0"/>
              <a:t>, multiply B1 = (1, 1, 0, 0)  by the transpose of W, find ??</a:t>
            </a:r>
          </a:p>
          <a:p>
            <a:endParaRPr lang="en-US" sz="2400" b="1" dirty="0"/>
          </a:p>
          <a:p>
            <a:r>
              <a:rPr lang="en-US" sz="2400" b="1" dirty="0"/>
              <a:t>[ 2  -2  2  -2  2  -2  ]   ---.&gt;  ( 1 0 1 0 1 0)</a:t>
            </a:r>
          </a:p>
          <a:p>
            <a:endParaRPr lang="en-US" sz="2400" b="1" dirty="0"/>
          </a:p>
        </p:txBody>
      </p:sp>
      <p:graphicFrame>
        <p:nvGraphicFramePr>
          <p:cNvPr id="749570" name="Object 2"/>
          <p:cNvGraphicFramePr>
            <a:graphicFrameLocks noChangeAspect="1"/>
          </p:cNvGraphicFramePr>
          <p:nvPr/>
        </p:nvGraphicFramePr>
        <p:xfrm>
          <a:off x="228600" y="4114800"/>
          <a:ext cx="8407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81" name="Equation" r:id="rId3" imgW="4203360" imgH="1371600" progId="Equation.DSMT4">
                  <p:embed/>
                </p:oleObj>
              </mc:Choice>
              <mc:Fallback>
                <p:oleObj name="Equation" r:id="rId3" imgW="4203360" imgH="1371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84074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5E9B9-4892-44EC-B36E-888B9107B45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main property of a neural network is an ability to learn from its environment, and to improve its performance through learning.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 contrast to supervised learning,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unsupervised or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self-</a:t>
            </a:r>
            <a:r>
              <a:rPr lang="en-US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organised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learning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does not require an     external teacher.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During the training session, the neural network receives a number of different      input patterns, discovers significant features in     these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patterns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and learns how to classify input data into appropriate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categories.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AUTOASSOCIATIVE NET</a:t>
            </a:r>
          </a:p>
          <a:p>
            <a:endParaRPr lang="en-US" sz="3600" b="1" dirty="0"/>
          </a:p>
          <a:p>
            <a:pPr>
              <a:buFont typeface="Wingdings" pitchFamily="2" charset="2"/>
              <a:buChar char="§"/>
            </a:pP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For an auto associative net, the </a:t>
            </a:r>
            <a:r>
              <a:rPr lang="en-US" sz="3600" b="1" i="1" dirty="0">
                <a:solidFill>
                  <a:srgbClr val="FF0000"/>
                </a:solidFill>
              </a:rPr>
              <a:t>training input and target output are identical</a:t>
            </a:r>
          </a:p>
          <a:p>
            <a:pPr>
              <a:buFont typeface="Wingdings" pitchFamily="2" charset="2"/>
              <a:buChar char="§"/>
            </a:pPr>
            <a:endParaRPr lang="en-US" sz="3600" b="1" dirty="0"/>
          </a:p>
          <a:p>
            <a:pPr>
              <a:buFont typeface="Wingdings" pitchFamily="2" charset="2"/>
              <a:buChar char="§"/>
            </a:pP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Process of training  is often called </a:t>
            </a:r>
            <a:r>
              <a:rPr lang="en-US" sz="3600" b="1" i="1" dirty="0">
                <a:solidFill>
                  <a:srgbClr val="FF0000"/>
                </a:solidFill>
              </a:rPr>
              <a:t>STORING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the vectors, may be binary or bipolar</a:t>
            </a:r>
          </a:p>
          <a:p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[Storage Phase]</a:t>
            </a:r>
          </a:p>
          <a:p>
            <a:pPr>
              <a:buFont typeface="Wingdings" pitchFamily="2" charset="2"/>
              <a:buChar char="§"/>
            </a:pPr>
            <a:endParaRPr lang="en-US" sz="3600" b="1" dirty="0"/>
          </a:p>
          <a:p>
            <a:pPr>
              <a:buFont typeface="Wingdings" pitchFamily="2" charset="2"/>
              <a:buChar char="§"/>
            </a:pP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 stored vector can be </a:t>
            </a:r>
            <a:r>
              <a:rPr lang="en-US" sz="3600" b="1" i="1" dirty="0">
                <a:solidFill>
                  <a:srgbClr val="FF0000"/>
                </a:solidFill>
              </a:rPr>
              <a:t>retrieved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 from distorted or partial (noisy) input,  if input is sufficiently similar to it</a:t>
            </a:r>
            <a:r>
              <a:rPr lang="en-US" sz="3600" b="1" i="1" dirty="0">
                <a:solidFill>
                  <a:srgbClr val="FF0000"/>
                </a:solidFill>
              </a:rPr>
              <a:t>.[Recall Phase]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248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AUTOASSOCIATIVE NET</a:t>
            </a:r>
            <a:endParaRPr lang="en-US" sz="2800" b="1" dirty="0"/>
          </a:p>
          <a:p>
            <a:pPr>
              <a:buFont typeface="Wingdings" pitchFamily="2" charset="2"/>
              <a:buChar char="§"/>
            </a:pPr>
            <a:endParaRPr lang="en-US" sz="2800" b="1" dirty="0"/>
          </a:p>
          <a:p>
            <a:pP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The performance of net is judged by its ability to reproduce a stored pattern from noisy input</a:t>
            </a:r>
          </a:p>
          <a:p>
            <a:pPr>
              <a:buFont typeface="Wingdings" pitchFamily="2" charset="2"/>
              <a:buChar char="§"/>
            </a:pPr>
            <a:endParaRPr lang="en-US" sz="2800" b="1" dirty="0"/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Performance in general is better for </a:t>
            </a:r>
            <a:r>
              <a:rPr lang="en-US" sz="2800" b="1" dirty="0">
                <a:solidFill>
                  <a:srgbClr val="FF0000"/>
                </a:solidFill>
              </a:rPr>
              <a:t>bipolar vectors</a:t>
            </a:r>
          </a:p>
          <a:p>
            <a:pPr>
              <a:buFont typeface="Wingdings" pitchFamily="2" charset="2"/>
              <a:buChar char="§"/>
            </a:pPr>
            <a:endParaRPr lang="en-US" sz="2800" b="1" dirty="0"/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In general for auto associative nets </a:t>
            </a:r>
            <a:r>
              <a:rPr lang="en-US" sz="2800" b="1" dirty="0">
                <a:solidFill>
                  <a:srgbClr val="FF0000"/>
                </a:solidFill>
              </a:rPr>
              <a:t>the weights on diagonal ( those which would connect an input pattern component to corresponding component in the output pattern)  set to zero give better results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Setting these weights to zero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may</a:t>
            </a:r>
            <a:r>
              <a:rPr lang="en-US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improve the net's ability to generalize(when more than one vector is stored in it).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801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85223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43434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Diagonal elements not zero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Bipolar activation function with threshold as zero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00200" y="2209800"/>
          <a:ext cx="6400800" cy="206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536" name="Equation" r:id="rId3" imgW="2831760" imgH="914400" progId="Equation.3">
                  <p:embed/>
                </p:oleObj>
              </mc:Choice>
              <mc:Fallback>
                <p:oleObj name="Equation" r:id="rId3" imgW="28317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6400800" cy="2067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5" name="Object 3"/>
          <p:cNvGraphicFramePr>
            <a:graphicFrameLocks noChangeAspect="1"/>
          </p:cNvGraphicFramePr>
          <p:nvPr/>
        </p:nvGraphicFramePr>
        <p:xfrm>
          <a:off x="304800" y="5791200"/>
          <a:ext cx="8045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537" name="Equation" r:id="rId5" imgW="2298600" imgH="203040" progId="Equation.3">
                  <p:embed/>
                </p:oleObj>
              </mc:Choice>
              <mc:Fallback>
                <p:oleObj name="Equation" r:id="rId5" imgW="22986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80454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Associative  net to store </a:t>
            </a:r>
            <a:r>
              <a:rPr lang="en-US" sz="3200" dirty="0">
                <a:solidFill>
                  <a:srgbClr val="FF0000"/>
                </a:solidFill>
              </a:rPr>
              <a:t>one vector </a:t>
            </a:r>
            <a:r>
              <a:rPr lang="en-US" sz="3200" dirty="0"/>
              <a:t>: recognizing the stored vector</a:t>
            </a:r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Storing one pattern in auto associative net and then recalling, or recognizing that stored pattern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Vector s = ( 1,1,1,-1) is stored with weight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8915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3200" b="1" dirty="0"/>
          </a:p>
          <a:p>
            <a:r>
              <a:rPr lang="en-US" sz="3200" b="1" dirty="0"/>
              <a:t>Associative network can recognize as ”known “ vectors that are similar to stored vectors, but differ slightly from it.</a:t>
            </a:r>
          </a:p>
          <a:p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</a:rPr>
              <a:t>Differences</a:t>
            </a:r>
            <a:r>
              <a:rPr lang="en-US" sz="3200" b="1" dirty="0"/>
              <a:t> could be two forms: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MISTAKES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MISSING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Binary representation of inputs and targets (0 and 1 levels) </a:t>
            </a:r>
          </a:p>
          <a:p>
            <a:r>
              <a:rPr lang="en-US" sz="4000" b="1" i="1" dirty="0"/>
              <a:t>Missing Data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Cannot be represented. </a:t>
            </a:r>
          </a:p>
          <a:p>
            <a:r>
              <a:rPr lang="en-US" sz="3200" b="1" i="1" dirty="0"/>
              <a:t>Mistaken Data</a:t>
            </a:r>
            <a:r>
              <a:rPr lang="en-US" sz="3200" dirty="0"/>
              <a:t>: A mistake of 1 is represented as 0 and vise versa.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</a:rPr>
              <a:t>Bipolar representation of inputs and targets (-1 and 1 levels) </a:t>
            </a:r>
          </a:p>
          <a:p>
            <a:r>
              <a:rPr lang="en-US" sz="3200" b="1" i="1" dirty="0"/>
              <a:t>Missing Data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FF0000"/>
                </a:solidFill>
              </a:rPr>
              <a:t>this is represented by a 0. </a:t>
            </a:r>
          </a:p>
          <a:p>
            <a:r>
              <a:rPr lang="en-US" sz="3200" b="1" i="1" dirty="0"/>
              <a:t>Mistaken Data</a:t>
            </a:r>
            <a:r>
              <a:rPr lang="en-US" sz="3200" dirty="0"/>
              <a:t>: A mistake in </a:t>
            </a:r>
            <a:r>
              <a:rPr lang="en-US" sz="3200" dirty="0">
                <a:solidFill>
                  <a:srgbClr val="FF0000"/>
                </a:solidFill>
              </a:rPr>
              <a:t>+1 is represented as -1 and vise versa.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50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In general a net can handle more missing components than mistaken/wrong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57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Testing an </a:t>
            </a:r>
            <a:r>
              <a:rPr lang="en-US" sz="2400" b="1" dirty="0" err="1"/>
              <a:t>Autoassociative</a:t>
            </a:r>
            <a:r>
              <a:rPr lang="en-US" sz="2400" b="1" dirty="0"/>
              <a:t> network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one mistake </a:t>
            </a:r>
            <a:r>
              <a:rPr lang="en-US" sz="2400" b="1" dirty="0"/>
              <a:t>in (1,1,1,-1)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33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Testing an </a:t>
            </a:r>
            <a:r>
              <a:rPr lang="en-US" sz="2400" b="1" dirty="0" err="1"/>
              <a:t>Autoassociative</a:t>
            </a:r>
            <a:r>
              <a:rPr lang="en-US" sz="2400" b="1" dirty="0"/>
              <a:t> network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two mistakes </a:t>
            </a:r>
            <a:r>
              <a:rPr lang="en-US" sz="2400" b="1" dirty="0"/>
              <a:t>in (1,1,1,-1)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63347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Does not recognize</a:t>
            </a:r>
          </a:p>
        </p:txBody>
      </p:sp>
      <p:graphicFrame>
        <p:nvGraphicFramePr>
          <p:cNvPr id="721921" name="Object 1"/>
          <p:cNvGraphicFramePr>
            <a:graphicFrameLocks noChangeAspect="1"/>
          </p:cNvGraphicFramePr>
          <p:nvPr/>
        </p:nvGraphicFramePr>
        <p:xfrm>
          <a:off x="2895600" y="-1"/>
          <a:ext cx="3254377" cy="190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57" name="Equation" r:id="rId3" imgW="1562040" imgH="914400" progId="Equation.DSMT4">
                  <p:embed/>
                </p:oleObj>
              </mc:Choice>
              <mc:Fallback>
                <p:oleObj name="Equation" r:id="rId3" imgW="156204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-1"/>
                        <a:ext cx="3254377" cy="1905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200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,-1</a:t>
            </a:r>
            <a:r>
              <a:rPr lang="en-US" sz="2800" dirty="0">
                <a:sym typeface="Wingdings" pitchFamily="2" charset="2"/>
              </a:rPr>
              <a:t>,1,-1).W=(2,2,2,-2)   (1,1,1,-1)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514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-1</a:t>
            </a:r>
            <a:r>
              <a:rPr lang="en-US" sz="2800" dirty="0">
                <a:sym typeface="Wingdings" pitchFamily="2" charset="2"/>
              </a:rPr>
              <a:t>,1,1,-1).W=(2,2,2,-2)   (1,1,1,-1)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10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(1,1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,-1</a:t>
            </a:r>
            <a:r>
              <a:rPr lang="en-US" sz="2800" dirty="0">
                <a:sym typeface="Wingdings" pitchFamily="2" charset="2"/>
              </a:rPr>
              <a:t>,-1).W=(2,2,2,-2)   (1,1,1,-1)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4495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(1,1,1,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).W=(2,2,2,-2)   (1,1,1,-1)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15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-1,-1,</a:t>
            </a:r>
            <a:r>
              <a:rPr lang="en-US" sz="2800" dirty="0">
                <a:sym typeface="Wingdings" pitchFamily="2" charset="2"/>
              </a:rPr>
              <a:t>1,-1).W=(0,0,0,0)   (1,1,1,1)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9" grpId="1"/>
      <p:bldP spid="14" grpId="0"/>
      <p:bldP spid="15" grpId="0"/>
      <p:bldP spid="16" grpId="0"/>
      <p:bldP spid="17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52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Testing an </a:t>
            </a:r>
            <a:r>
              <a:rPr lang="en-US" sz="3200" dirty="0" err="1"/>
              <a:t>Autoassociative</a:t>
            </a:r>
            <a:r>
              <a:rPr lang="en-US" sz="3200" dirty="0"/>
              <a:t> Network with </a:t>
            </a:r>
            <a:r>
              <a:rPr lang="en-US" sz="3200" dirty="0">
                <a:solidFill>
                  <a:srgbClr val="FF0000"/>
                </a:solidFill>
              </a:rPr>
              <a:t>two “missing“</a:t>
            </a:r>
            <a:r>
              <a:rPr lang="en-US" sz="3200" dirty="0"/>
              <a:t> entries in input vector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,1,-1).W=(2,2,2,-2)   (1,1,1,-1)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,-1).W=(2,2,2,-2)   (1,1,1,-1)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95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,1,1,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).W=(2,2,2,-2)   (1,1,1,-1)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10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0,0</a:t>
            </a:r>
            <a:r>
              <a:rPr lang="en-US" sz="2800" dirty="0">
                <a:sym typeface="Wingdings" pitchFamily="2" charset="2"/>
              </a:rPr>
              <a:t>,-1).W=(2,2,2,-2)   (1,1,1,-1)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0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en-US" sz="2800" dirty="0">
                <a:sym typeface="Wingdings" pitchFamily="2" charset="2"/>
              </a:rPr>
              <a:t>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).W=(2,2,2,-2)   (1,1,1,-1)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19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(1,1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,0</a:t>
            </a:r>
            <a:r>
              <a:rPr lang="en-US" sz="2800" dirty="0">
                <a:sym typeface="Wingdings" pitchFamily="2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).W=(2,2,2,-2)   (1,1,1,-1)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 AUTOASSOCIATIVE NETWORK WITH NO </a:t>
            </a:r>
            <a:r>
              <a:rPr lang="en-US" sz="2400" dirty="0">
                <a:solidFill>
                  <a:srgbClr val="002060"/>
                </a:solidFill>
              </a:rPr>
              <a:t>SELF-CONNECTIONS</a:t>
            </a:r>
            <a:r>
              <a:rPr lang="en-US" sz="2400" dirty="0">
                <a:solidFill>
                  <a:srgbClr val="FF0000"/>
                </a:solidFill>
              </a:rPr>
              <a:t> :ZEROING OUT DIAGONAL</a:t>
            </a:r>
          </a:p>
        </p:txBody>
      </p:sp>
      <p:graphicFrame>
        <p:nvGraphicFramePr>
          <p:cNvPr id="947202" name="Object 2"/>
          <p:cNvGraphicFramePr>
            <a:graphicFrameLocks noChangeAspect="1"/>
          </p:cNvGraphicFramePr>
          <p:nvPr/>
        </p:nvGraphicFramePr>
        <p:xfrm>
          <a:off x="2819400" y="1396246"/>
          <a:ext cx="3505200" cy="213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81" name="Equation" r:id="rId3" imgW="1041120" imgH="634680" progId="Equation.DSMT4">
                  <p:embed/>
                </p:oleObj>
              </mc:Choice>
              <mc:Fallback>
                <p:oleObj name="Equation" r:id="rId3" imgW="104112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96246"/>
                        <a:ext cx="3505200" cy="2135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962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Testing an </a:t>
            </a:r>
            <a:r>
              <a:rPr lang="en-US" sz="2400" b="1" dirty="0" err="1"/>
              <a:t>Autoassociative</a:t>
            </a:r>
            <a:r>
              <a:rPr lang="en-US" sz="2400" b="1" dirty="0"/>
              <a:t> network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two mistakes </a:t>
            </a:r>
            <a:r>
              <a:rPr lang="en-US" sz="2400" b="1" dirty="0"/>
              <a:t>in (1,1,1,-1)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76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(-1,-1,</a:t>
            </a:r>
            <a:r>
              <a:rPr lang="en-US" sz="2800" dirty="0">
                <a:sym typeface="Wingdings" pitchFamily="2" charset="2"/>
              </a:rPr>
              <a:t>1,-1).W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=(1,1,1,1)   (1,1,1,1) 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 Still does not recognize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0"/>
            <a:ext cx="9144000" cy="6705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recognition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Patterns??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Images, Personal records, Driving habits, etc.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Represented as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 of features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(encoded as integers or real numbers in NN)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 Classification: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pattern to one of the given classes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classes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533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(1,1,1,-1)- Stored Vector   Two Missing Data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,1,-1).W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 =(2,2,1,-1)   (1,1,1,-1)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,-1).W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=(2,1,2,-1)   (1,1,1,-1)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95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,1,1,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 =(2,1,1,-2)   (1,1,1,-1)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10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0,0</a:t>
            </a:r>
            <a:r>
              <a:rPr lang="en-US" sz="2800" dirty="0">
                <a:sym typeface="Wingdings" pitchFamily="2" charset="2"/>
              </a:rPr>
              <a:t>,-1).W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=(1,2,2,-1)   (1,1,1,-1)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0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0,</a:t>
            </a:r>
            <a:r>
              <a:rPr lang="en-US" sz="2800" dirty="0">
                <a:sym typeface="Wingdings" pitchFamily="2" charset="2"/>
              </a:rPr>
              <a:t>1,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=(1,2,1,-2)   (1,1,1,-1)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19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(1,1,1,-1)  </a:t>
            </a:r>
            <a:r>
              <a:rPr lang="en-US" sz="2800" dirty="0">
                <a:sym typeface="Wingdings" pitchFamily="2" charset="2"/>
              </a:rPr>
              <a:t> (1,1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,0</a:t>
            </a:r>
            <a:r>
              <a:rPr lang="en-US" sz="2800" dirty="0">
                <a:sym typeface="Wingdings" pitchFamily="2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).W</a:t>
            </a:r>
            <a:r>
              <a:rPr lang="en-US" sz="2800" baseline="-25000" dirty="0">
                <a:sym typeface="Wingdings" pitchFamily="2" charset="2"/>
              </a:rPr>
              <a:t>0</a:t>
            </a:r>
            <a:r>
              <a:rPr lang="en-US" sz="2800" dirty="0">
                <a:sym typeface="Wingdings" pitchFamily="2" charset="2"/>
              </a:rPr>
              <a:t>=(1,1,2,-2)   (1,1,1,-1)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83248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Example: Storing 2 vectors in an auto-associative net </a:t>
            </a:r>
          </a:p>
          <a:p>
            <a:endParaRPr lang="en-US" sz="3200" b="1" dirty="0"/>
          </a:p>
          <a:p>
            <a:r>
              <a:rPr lang="en-US" sz="3200" b="1" dirty="0"/>
              <a:t>• More than one vector can be stored in an auto-associative net by simply adding the weights needed for each vector. 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 • store (1 1 -1 -1) and (-1 1 1 -1)  [orthogonal]  in an auto-associative net. </a:t>
            </a:r>
          </a:p>
          <a:p>
            <a:endParaRPr lang="en-US" sz="3200" b="1" dirty="0"/>
          </a:p>
          <a:p>
            <a:r>
              <a:rPr lang="en-US" sz="3200" b="1" dirty="0"/>
              <a:t>• We obtain the weight matrices for each input and add them up.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572000"/>
            <a:ext cx="3543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43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47" y="1066800"/>
            <a:ext cx="909295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048000"/>
            <a:ext cx="6698861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968240"/>
            <a:ext cx="3276600" cy="188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6362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8686800" cy="281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52600"/>
            <a:ext cx="914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6315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948578"/>
            <a:ext cx="9144001" cy="41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14600"/>
            <a:ext cx="6508523" cy="49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858183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59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8600" y="457200"/>
            <a:ext cx="9372600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b="1" dirty="0">
                <a:solidFill>
                  <a:srgbClr val="FF0000"/>
                </a:solidFill>
              </a:rPr>
              <a:t>   Pattern Associative Recall : </a:t>
            </a:r>
            <a:r>
              <a:rPr lang="en-US" sz="4400" b="1" dirty="0"/>
              <a:t>Using a pattern to </a:t>
            </a:r>
            <a:r>
              <a:rPr lang="en-US" sz="4400" b="1" dirty="0">
                <a:solidFill>
                  <a:srgbClr val="FF0000"/>
                </a:solidFill>
              </a:rPr>
              <a:t>recall a related pattern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b="1" dirty="0">
                <a:solidFill>
                  <a:srgbClr val="FF0000"/>
                </a:solidFill>
              </a:rPr>
              <a:t>Pattern completion</a:t>
            </a:r>
            <a:r>
              <a:rPr lang="en-US" sz="4400" b="1" dirty="0"/>
              <a:t>: using a partial pattern to recall the whole pattern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b="1" dirty="0">
                <a:solidFill>
                  <a:srgbClr val="FF0000"/>
                </a:solidFill>
              </a:rPr>
              <a:t>Pattern recovery</a:t>
            </a:r>
            <a:r>
              <a:rPr lang="en-US" sz="4400" b="1" dirty="0"/>
              <a:t>: deals with noise, distortion, missing information in given pattern to still recover whole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Pattern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b="1" dirty="0"/>
              <a:t>An association is any link between a system’s input and output such that </a:t>
            </a:r>
            <a:r>
              <a:rPr lang="en-US" sz="4000" b="1" dirty="0">
                <a:solidFill>
                  <a:srgbClr val="FF0000"/>
                </a:solidFill>
              </a:rPr>
              <a:t>when a pattern A is presented to the system, it will respond with pattern B.</a:t>
            </a:r>
          </a:p>
          <a:p>
            <a:endParaRPr lang="en-US" sz="4000" b="1" dirty="0"/>
          </a:p>
          <a:p>
            <a:r>
              <a:rPr lang="en-US" sz="4000" b="1" dirty="0"/>
              <a:t>When two patterns are linked by an association, the input pattern is called the </a:t>
            </a:r>
            <a:r>
              <a:rPr lang="en-US" sz="4000" b="1" dirty="0">
                <a:solidFill>
                  <a:srgbClr val="FF0000"/>
                </a:solidFill>
              </a:rPr>
              <a:t>stimulus </a:t>
            </a:r>
            <a:r>
              <a:rPr lang="en-US" sz="4000" b="1" dirty="0"/>
              <a:t>and the output pattern is called the </a:t>
            </a:r>
            <a:r>
              <a:rPr lang="en-US" sz="4000" b="1" dirty="0">
                <a:solidFill>
                  <a:srgbClr val="FF000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677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9846</TotalTime>
  <Words>3522</Words>
  <Application>Microsoft Office PowerPoint</Application>
  <PresentationFormat>On-screen Show (4:3)</PresentationFormat>
  <Paragraphs>328</Paragraphs>
  <Slides>77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Angsana New</vt:lpstr>
      <vt:lpstr>Arial</vt:lpstr>
      <vt:lpstr>Calibri</vt:lpstr>
      <vt:lpstr>Times New Roman</vt:lpstr>
      <vt:lpstr>Wingdings</vt:lpstr>
      <vt:lpstr>Office Theme</vt:lpstr>
      <vt:lpstr>Equation</vt:lpstr>
      <vt:lpstr>HEBB LEARNING</vt:lpstr>
      <vt:lpstr>Historical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 Associations</vt:lpstr>
      <vt:lpstr> Experiments on Behaviorist Psychology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Shortcomings of Hebb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Suvigya Vijay</cp:lastModifiedBy>
  <cp:revision>584</cp:revision>
  <dcterms:created xsi:type="dcterms:W3CDTF">2006-08-16T00:00:00Z</dcterms:created>
  <dcterms:modified xsi:type="dcterms:W3CDTF">2018-10-06T10:19:58Z</dcterms:modified>
</cp:coreProperties>
</file>