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ons" TargetMode="External"/><Relationship Id="rId2" Type="http://schemas.openxmlformats.org/officeDocument/2006/relationships/hyperlink" Target="https://en.wikipedia.org/wiki/Gradient_desc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hyperlink" Target="https://en.wikipedia.org/wiki/Backpropagation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4.png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1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5542" y="0"/>
            <a:ext cx="3208458" cy="26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1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398094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1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81000"/>
            <a:ext cx="20574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1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971800"/>
            <a:ext cx="37242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202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4025" y="2895600"/>
            <a:ext cx="3609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19600" y="639633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Put T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T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T</a:t>
            </a:r>
            <a:r>
              <a:rPr lang="en-US" sz="2400" b="1" baseline="-25000" dirty="0" smtClean="0"/>
              <a:t>4   </a:t>
            </a:r>
            <a:r>
              <a:rPr lang="en-US" sz="2400" b="1" dirty="0" smtClean="0"/>
              <a:t>   on  H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 plane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1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1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1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33338"/>
            <a:ext cx="892492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71438"/>
            <a:ext cx="89439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58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5"/>
            <a:ext cx="4953000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1524000" y="6088062"/>
            <a:ext cx="60763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i="1" dirty="0" err="1">
                <a:solidFill>
                  <a:srgbClr val="FF0066"/>
                </a:solidFill>
                <a:latin typeface="Calibri" pitchFamily="34" charset="0"/>
              </a:rPr>
              <a:t>Perceptron</a:t>
            </a:r>
            <a:r>
              <a:rPr lang="en-US" sz="4400" b="1" i="1" dirty="0">
                <a:solidFill>
                  <a:srgbClr val="FF0066"/>
                </a:solidFill>
                <a:latin typeface="Calibri" pitchFamily="34" charset="0"/>
              </a:rPr>
              <a:t> </a:t>
            </a:r>
            <a:r>
              <a:rPr lang="en-US" sz="4400" b="1" i="1" dirty="0" smtClean="0">
                <a:solidFill>
                  <a:srgbClr val="FF0066"/>
                </a:solidFill>
                <a:latin typeface="Calibri" pitchFamily="34" charset="0"/>
              </a:rPr>
              <a:t>Learning Rule</a:t>
            </a:r>
            <a:endParaRPr lang="en-US" sz="4400" b="1" i="1" dirty="0">
              <a:solidFill>
                <a:srgbClr val="FF0066"/>
              </a:solidFill>
              <a:latin typeface="Calibri" pitchFamily="34" charset="0"/>
            </a:endParaRPr>
          </a:p>
        </p:txBody>
      </p:sp>
      <p:pic>
        <p:nvPicPr>
          <p:cNvPr id="4881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54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705600" y="4549775"/>
            <a:ext cx="3200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P1 (1,1), </a:t>
            </a:r>
          </a:p>
          <a:p>
            <a:r>
              <a:rPr lang="en-US" sz="2400" b="1" dirty="0"/>
              <a:t>P2(2,-2),</a:t>
            </a:r>
          </a:p>
          <a:p>
            <a:r>
              <a:rPr lang="en-US" sz="2400" b="1" dirty="0"/>
              <a:t>P3(-1,-1.5),</a:t>
            </a:r>
          </a:p>
          <a:p>
            <a:r>
              <a:rPr lang="en-US" sz="2400" b="1" dirty="0"/>
              <a:t>P4(-2,-1),</a:t>
            </a:r>
          </a:p>
          <a:p>
            <a:r>
              <a:rPr lang="en-US" sz="2400" b="1" dirty="0"/>
              <a:t>P5(-2,1),</a:t>
            </a:r>
          </a:p>
          <a:p>
            <a:r>
              <a:rPr lang="en-US" sz="2400" b="1" dirty="0"/>
              <a:t>P6(1.5,-.5)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041900"/>
            <a:ext cx="6705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Perceptron</a:t>
            </a:r>
            <a:r>
              <a:rPr lang="en-US" sz="2800" dirty="0"/>
              <a:t> learning to separate </a:t>
            </a:r>
            <a:r>
              <a:rPr lang="en-US" sz="2800" dirty="0" smtClean="0"/>
              <a:t>SIX points </a:t>
            </a:r>
            <a:r>
              <a:rPr lang="en-US" sz="2800" dirty="0"/>
              <a:t>in two classes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Activation </a:t>
            </a:r>
            <a:r>
              <a:rPr lang="en-US" sz="2800" dirty="0" err="1">
                <a:solidFill>
                  <a:srgbClr val="FF0000"/>
                </a:solidFill>
              </a:rPr>
              <a:t>Fuction</a:t>
            </a:r>
            <a:r>
              <a:rPr lang="en-US" sz="2800" dirty="0">
                <a:solidFill>
                  <a:srgbClr val="FF0000"/>
                </a:solidFill>
              </a:rPr>
              <a:t> :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/>
              <a:t>unipolar</a:t>
            </a:r>
            <a:r>
              <a:rPr lang="en-US" sz="2800" dirty="0" smtClean="0"/>
              <a:t> step (0/1</a:t>
            </a:r>
            <a:r>
              <a:rPr lang="en-US" sz="2800" dirty="0"/>
              <a:t>),</a:t>
            </a:r>
            <a:r>
              <a:rPr lang="en-US" sz="2800" dirty="0">
                <a:solidFill>
                  <a:srgbClr val="FF0000"/>
                </a:solidFill>
              </a:rPr>
              <a:t>Threshold value is Zero,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0"/>
            <a:ext cx="2514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“+” points  to one side of line, </a:t>
            </a:r>
            <a:r>
              <a:rPr lang="en-US" sz="3200" dirty="0">
                <a:solidFill>
                  <a:srgbClr val="FF0000"/>
                </a:solidFill>
              </a:rPr>
              <a:t>target output =1</a:t>
            </a:r>
            <a:r>
              <a:rPr lang="en-US" sz="3200" dirty="0"/>
              <a:t>, </a:t>
            </a:r>
          </a:p>
          <a:p>
            <a:endParaRPr lang="en-US" sz="3200" dirty="0"/>
          </a:p>
          <a:p>
            <a:r>
              <a:rPr lang="en-US" sz="3200" dirty="0"/>
              <a:t>“0” points to other side of line, </a:t>
            </a:r>
            <a:r>
              <a:rPr lang="en-US" sz="3200" dirty="0">
                <a:solidFill>
                  <a:srgbClr val="FF0000"/>
                </a:solidFill>
              </a:rPr>
              <a:t>target output=0</a:t>
            </a:r>
          </a:p>
        </p:txBody>
      </p:sp>
      <p:pic>
        <p:nvPicPr>
          <p:cNvPr id="4874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484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Box 3"/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1" dirty="0"/>
              <a:t>One”+” point and one “o” point is misclassified with initial set of weights and biases</a:t>
            </a:r>
          </a:p>
        </p:txBody>
      </p:sp>
      <p:pic>
        <p:nvPicPr>
          <p:cNvPr id="257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0"/>
            <a:ext cx="3352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75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25" y="0"/>
            <a:ext cx="53625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2" cstate="print">
            <a:lum bright="-16000"/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47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P1(1,1)</a:t>
            </a:r>
            <a:r>
              <a:rPr lang="en-US" sz="2800" dirty="0"/>
              <a:t>, </a:t>
            </a:r>
            <a:r>
              <a:rPr lang="en-US" sz="2800" dirty="0" smtClean="0"/>
              <a:t>bias(b =w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</a:t>
            </a:r>
            <a:r>
              <a:rPr lang="en-US" sz="2800" dirty="0"/>
              <a:t>, x</a:t>
            </a:r>
            <a:r>
              <a:rPr lang="en-US" sz="2800" baseline="-25000" dirty="0"/>
              <a:t>0</a:t>
            </a:r>
            <a:r>
              <a:rPr lang="en-US" sz="2800" dirty="0"/>
              <a:t>=1)</a:t>
            </a:r>
          </a:p>
          <a:p>
            <a:r>
              <a:rPr lang="en-US" sz="2800" dirty="0"/>
              <a:t>Output </a:t>
            </a:r>
            <a:r>
              <a:rPr lang="en-US" sz="2800" dirty="0" smtClean="0"/>
              <a:t> </a:t>
            </a:r>
            <a:r>
              <a:rPr lang="en-US" sz="2800" dirty="0"/>
              <a:t>y= f(bx</a:t>
            </a:r>
            <a:r>
              <a:rPr lang="en-US" sz="2800" baseline="-25000" dirty="0"/>
              <a:t>0</a:t>
            </a:r>
            <a:r>
              <a:rPr lang="en-US" sz="2800" dirty="0"/>
              <a:t>+ w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+w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 smtClean="0"/>
              <a:t>) = f(0</a:t>
            </a:r>
            <a:r>
              <a:rPr lang="en-US" sz="2800" dirty="0" smtClean="0">
                <a:latin typeface="Cambria" pitchFamily="18" charset="0"/>
              </a:rPr>
              <a:t>*1+1*1+0.5*1) = f(1.5) =</a:t>
            </a:r>
            <a:r>
              <a:rPr lang="en-US" sz="2800" dirty="0">
                <a:latin typeface="Cambria" pitchFamily="18" charset="0"/>
              </a:rPr>
              <a:t>1, </a:t>
            </a:r>
          </a:p>
          <a:p>
            <a:r>
              <a:rPr lang="en-US" sz="2800" b="1" dirty="0">
                <a:latin typeface="Cambria" pitchFamily="18" charset="0"/>
              </a:rPr>
              <a:t>correct classification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NO CHANGE in weights/biases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876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1447801"/>
            <a:ext cx="5562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P2(2,-2)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819400" y="6248400"/>
            <a:ext cx="4960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INCORRECT CLASSIFICATION</a:t>
            </a:r>
            <a:r>
              <a:rPr lang="en-US" sz="2800" dirty="0" smtClean="0">
                <a:latin typeface="Cambria" pitchFamily="18" charset="0"/>
              </a:rPr>
              <a:t>, </a:t>
            </a:r>
          </a:p>
        </p:txBody>
      </p:sp>
      <p:pic>
        <p:nvPicPr>
          <p:cNvPr id="4877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804863"/>
            <a:ext cx="59150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81000"/>
            <a:ext cx="9144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P2(2,-2) </a:t>
            </a:r>
            <a:r>
              <a:rPr lang="en-US" sz="2800" dirty="0" smtClean="0">
                <a:solidFill>
                  <a:srgbClr val="FF0000"/>
                </a:solidFill>
              </a:rPr>
              <a:t>, 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= 2, x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= -2, bias(b= w</a:t>
            </a:r>
            <a:r>
              <a:rPr lang="en-US" sz="2800" baseline="-250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 = 0</a:t>
            </a:r>
            <a:r>
              <a:rPr lang="en-US" sz="2800" dirty="0">
                <a:solidFill>
                  <a:srgbClr val="FF0000"/>
                </a:solidFill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= 1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, w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 = 1,  w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= 0.5 </a:t>
            </a:r>
          </a:p>
          <a:p>
            <a:endParaRPr lang="en-US" sz="2800" dirty="0"/>
          </a:p>
          <a:p>
            <a:r>
              <a:rPr lang="en-US" sz="2800" dirty="0"/>
              <a:t>Output :y = f(bx</a:t>
            </a:r>
            <a:r>
              <a:rPr lang="en-US" sz="2800" baseline="-25000" dirty="0"/>
              <a:t>0</a:t>
            </a:r>
            <a:r>
              <a:rPr lang="en-US" sz="2800" dirty="0"/>
              <a:t>+ w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+w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)= f( 0</a:t>
            </a:r>
            <a:r>
              <a:rPr lang="en-US" sz="2800" dirty="0">
                <a:latin typeface="Cambria" pitchFamily="18" charset="0"/>
              </a:rPr>
              <a:t>*1+1*2+0.5*-2) </a:t>
            </a:r>
            <a:endParaRPr lang="en-US" sz="2800" dirty="0" smtClean="0">
              <a:latin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</a:rPr>
              <a:t>                                                      = </a:t>
            </a:r>
            <a:r>
              <a:rPr lang="en-US" sz="2800" dirty="0">
                <a:latin typeface="Cambria" pitchFamily="18" charset="0"/>
              </a:rPr>
              <a:t>f(1.0) = 1; </a:t>
            </a: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Output </a:t>
            </a:r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should be “</a:t>
            </a: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0</a:t>
            </a:r>
            <a:endParaRPr lang="en-US" sz="28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INCORRECT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CLASSIFICATION</a:t>
            </a:r>
            <a:r>
              <a:rPr lang="en-US" sz="2800" dirty="0">
                <a:latin typeface="Cambria" pitchFamily="18" charset="0"/>
              </a:rPr>
              <a:t>, </a:t>
            </a:r>
            <a:endParaRPr lang="en-US" sz="2800" dirty="0" smtClean="0">
              <a:latin typeface="Cambria" pitchFamily="18" charset="0"/>
            </a:endParaRPr>
          </a:p>
          <a:p>
            <a:endParaRPr lang="en-US" sz="2800" dirty="0" smtClean="0">
              <a:latin typeface="Cambria" pitchFamily="18" charset="0"/>
            </a:endParaRPr>
          </a:p>
          <a:p>
            <a:r>
              <a:rPr lang="en-US" sz="2800" b="1" dirty="0" smtClean="0">
                <a:latin typeface="Cambria" pitchFamily="18" charset="0"/>
              </a:rPr>
              <a:t>so </a:t>
            </a:r>
            <a:r>
              <a:rPr lang="en-US" sz="2800" b="1" dirty="0">
                <a:latin typeface="Cambria" pitchFamily="18" charset="0"/>
              </a:rPr>
              <a:t>change </a:t>
            </a:r>
            <a:r>
              <a:rPr lang="en-US" sz="2800" b="1" dirty="0" smtClean="0">
                <a:latin typeface="Cambria" pitchFamily="18" charset="0"/>
              </a:rPr>
              <a:t>weights/bias, </a:t>
            </a:r>
          </a:p>
          <a:p>
            <a:r>
              <a:rPr lang="en-US" sz="2800" b="1" dirty="0" err="1" smtClean="0">
                <a:latin typeface="Cambria" pitchFamily="18" charset="0"/>
              </a:rPr>
              <a:t>Δw</a:t>
            </a:r>
            <a:r>
              <a:rPr lang="en-US" sz="2800" b="1" dirty="0" smtClean="0">
                <a:latin typeface="Cambria" pitchFamily="18" charset="0"/>
              </a:rPr>
              <a:t> </a:t>
            </a:r>
            <a:r>
              <a:rPr lang="en-US" sz="2800" b="1" dirty="0">
                <a:latin typeface="Cambria" pitchFamily="18" charset="0"/>
              </a:rPr>
              <a:t>= </a:t>
            </a:r>
            <a:r>
              <a:rPr lang="el-GR" sz="2800" b="1" dirty="0">
                <a:latin typeface="Cambria" pitchFamily="18" charset="0"/>
              </a:rPr>
              <a:t>η</a:t>
            </a:r>
            <a:r>
              <a:rPr lang="en-US" sz="2800" b="1" dirty="0" smtClean="0">
                <a:latin typeface="Cambria" pitchFamily="18" charset="0"/>
              </a:rPr>
              <a:t>(t - 0)X </a:t>
            </a:r>
            <a:r>
              <a:rPr lang="en-US" sz="2800" b="1" dirty="0">
                <a:latin typeface="Cambria" pitchFamily="18" charset="0"/>
              </a:rPr>
              <a:t>= </a:t>
            </a:r>
            <a:r>
              <a:rPr lang="en-US" sz="2800" b="1" dirty="0" smtClean="0">
                <a:latin typeface="Cambria" pitchFamily="18" charset="0"/>
              </a:rPr>
              <a:t>0.2(0 -1)X </a:t>
            </a:r>
            <a:r>
              <a:rPr lang="en-US" sz="2800" b="1" dirty="0">
                <a:latin typeface="Cambria" pitchFamily="18" charset="0"/>
              </a:rPr>
              <a:t>= -</a:t>
            </a:r>
            <a:r>
              <a:rPr lang="en-US" sz="2800" b="1" dirty="0" smtClean="0">
                <a:latin typeface="Cambria" pitchFamily="18" charset="0"/>
              </a:rPr>
              <a:t>0.2X</a:t>
            </a:r>
          </a:p>
          <a:p>
            <a:r>
              <a:rPr lang="en-US" sz="2800" b="1" dirty="0" smtClean="0">
                <a:latin typeface="Cambria" pitchFamily="18" charset="0"/>
              </a:rPr>
              <a:t>Calculate new weights</a:t>
            </a:r>
            <a:endParaRPr lang="en-US" sz="2800" b="1" dirty="0">
              <a:latin typeface="Cambria" pitchFamily="18" charset="0"/>
            </a:endParaRP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9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42309"/>
            <a:ext cx="4038600" cy="251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0278" name="Object 6"/>
          <p:cNvGraphicFramePr>
            <a:graphicFrameLocks noChangeAspect="1"/>
          </p:cNvGraphicFramePr>
          <p:nvPr/>
        </p:nvGraphicFramePr>
        <p:xfrm>
          <a:off x="0" y="4419600"/>
          <a:ext cx="3962400" cy="2085975"/>
        </p:xfrm>
        <a:graphic>
          <a:graphicData uri="http://schemas.openxmlformats.org/presentationml/2006/ole">
            <p:oleObj spid="_x0000_s2050" name="Equation" r:id="rId4" imgW="120636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8" name="Object 6"/>
          <p:cNvGraphicFramePr>
            <a:graphicFrameLocks noChangeAspect="1"/>
          </p:cNvGraphicFramePr>
          <p:nvPr/>
        </p:nvGraphicFramePr>
        <p:xfrm>
          <a:off x="1905000" y="0"/>
          <a:ext cx="5124026" cy="1295400"/>
        </p:xfrm>
        <a:graphic>
          <a:graphicData uri="http://schemas.openxmlformats.org/presentationml/2006/ole">
            <p:oleObj spid="_x0000_s3074" name="Equation" r:id="rId3" imgW="1206360" imgH="304560" progId="Equation.DSMT4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95400"/>
            <a:ext cx="4267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3450" y="1295400"/>
            <a:ext cx="44005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P3(-1,-1.5) </a:t>
            </a:r>
            <a:r>
              <a:rPr lang="en-US" sz="2800" dirty="0"/>
              <a:t>,  </a:t>
            </a:r>
            <a:r>
              <a:rPr lang="en-US" sz="2800" dirty="0" smtClean="0"/>
              <a:t>b = -</a:t>
            </a:r>
            <a:r>
              <a:rPr lang="en-US" sz="2800" dirty="0"/>
              <a:t>0.2, w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 smtClean="0"/>
              <a:t>= 0.6</a:t>
            </a:r>
            <a:r>
              <a:rPr lang="en-US" sz="2800" dirty="0"/>
              <a:t>,  w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smtClean="0"/>
              <a:t>= 0.9</a:t>
            </a:r>
            <a:endParaRPr lang="en-US" sz="2800" dirty="0"/>
          </a:p>
          <a:p>
            <a:r>
              <a:rPr lang="en-US" sz="2800" dirty="0" smtClean="0"/>
              <a:t>Output = y </a:t>
            </a:r>
            <a:r>
              <a:rPr lang="en-US" sz="2800" dirty="0"/>
              <a:t>= f(bx</a:t>
            </a:r>
            <a:r>
              <a:rPr lang="en-US" sz="2800" baseline="-25000" dirty="0"/>
              <a:t>0</a:t>
            </a:r>
            <a:r>
              <a:rPr lang="en-US" sz="2800" dirty="0"/>
              <a:t>+ w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+w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= </a:t>
            </a:r>
            <a:r>
              <a:rPr lang="en-US" sz="2800" dirty="0"/>
              <a:t>f( -0.2</a:t>
            </a:r>
            <a:r>
              <a:rPr lang="en-US" sz="2800" dirty="0">
                <a:latin typeface="Cambria" pitchFamily="18" charset="0"/>
              </a:rPr>
              <a:t>*1+0.6*(-1)+0.9*-1.5)=f(-2.15)=0</a:t>
            </a:r>
          </a:p>
          <a:p>
            <a:r>
              <a:rPr lang="en-US" sz="2800" dirty="0">
                <a:latin typeface="Cambria" pitchFamily="18" charset="0"/>
              </a:rPr>
              <a:t>Output should be “0) 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CORRECT CLASSIFICATION</a:t>
            </a:r>
            <a:r>
              <a:rPr lang="en-US" sz="2800" dirty="0">
                <a:latin typeface="Cambria" pitchFamily="18" charset="0"/>
              </a:rPr>
              <a:t>, so NO change in weights/biases</a:t>
            </a:r>
            <a:endParaRPr lang="en-US" dirty="0"/>
          </a:p>
          <a:p>
            <a:endParaRPr lang="en-US" dirty="0"/>
          </a:p>
        </p:txBody>
      </p:sp>
      <p:pic>
        <p:nvPicPr>
          <p:cNvPr id="4867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614612"/>
            <a:ext cx="8905875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88" y="842963"/>
            <a:ext cx="50768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P4(-2,-1) </a:t>
            </a:r>
          </a:p>
          <a:p>
            <a:r>
              <a:rPr lang="en-US" sz="2800" dirty="0" smtClean="0"/>
              <a:t>Output= </a:t>
            </a:r>
            <a:r>
              <a:rPr lang="en-US" sz="2800" dirty="0"/>
              <a:t>y= f( -0.2</a:t>
            </a:r>
            <a:r>
              <a:rPr lang="en-US" sz="2800" dirty="0">
                <a:latin typeface="Cambria" pitchFamily="18" charset="0"/>
              </a:rPr>
              <a:t>*1+0.6*-2+0.9*-1)=f(-2.3)=0</a:t>
            </a:r>
          </a:p>
          <a:p>
            <a:r>
              <a:rPr lang="en-US" sz="2800" dirty="0">
                <a:latin typeface="Cambria" pitchFamily="18" charset="0"/>
              </a:rPr>
              <a:t>Output should be “0) 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CORRECT CLASSIFICATION</a:t>
            </a:r>
            <a:r>
              <a:rPr lang="en-US" sz="2800" dirty="0">
                <a:latin typeface="Cambria" pitchFamily="18" charset="0"/>
              </a:rPr>
              <a:t>, so NO change in weights/biases</a:t>
            </a:r>
            <a:endParaRPr lang="en-US" dirty="0"/>
          </a:p>
          <a:p>
            <a:endParaRPr lang="en-US" dirty="0"/>
          </a:p>
        </p:txBody>
      </p:sp>
      <p:pic>
        <p:nvPicPr>
          <p:cNvPr id="4866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3025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P5(-2,1)</a:t>
            </a:r>
          </a:p>
          <a:p>
            <a:r>
              <a:rPr lang="en-US" sz="2800" dirty="0"/>
              <a:t>Output: </a:t>
            </a:r>
            <a:r>
              <a:rPr lang="en-US" sz="2800" dirty="0" smtClean="0"/>
              <a:t>y = </a:t>
            </a:r>
            <a:r>
              <a:rPr lang="en-US" sz="2800" dirty="0"/>
              <a:t>f( -0.2</a:t>
            </a:r>
            <a:r>
              <a:rPr lang="en-US" sz="2800" dirty="0">
                <a:latin typeface="Cambria" pitchFamily="18" charset="0"/>
              </a:rPr>
              <a:t>*1+0.6*-2+0.9*1</a:t>
            </a:r>
            <a:r>
              <a:rPr lang="en-US" sz="2800" dirty="0" smtClean="0">
                <a:latin typeface="Cambria" pitchFamily="18" charset="0"/>
              </a:rPr>
              <a:t>) = f(-</a:t>
            </a:r>
            <a:r>
              <a:rPr lang="en-US" sz="2800" dirty="0">
                <a:latin typeface="Cambria" pitchFamily="18" charset="0"/>
              </a:rPr>
              <a:t>0.5</a:t>
            </a:r>
            <a:r>
              <a:rPr lang="en-US" sz="2800" dirty="0" smtClean="0">
                <a:latin typeface="Cambria" pitchFamily="18" charset="0"/>
              </a:rPr>
              <a:t>) = 0</a:t>
            </a:r>
            <a:endParaRPr lang="en-US" sz="2800" dirty="0">
              <a:latin typeface="Cambria" pitchFamily="18" charset="0"/>
            </a:endParaRPr>
          </a:p>
          <a:p>
            <a:r>
              <a:rPr lang="en-US" sz="2800" dirty="0">
                <a:latin typeface="Cambria" pitchFamily="18" charset="0"/>
              </a:rPr>
              <a:t>Output should be “1” for”+”)  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INCORRECT CLASSIFICATION</a:t>
            </a:r>
            <a:r>
              <a:rPr lang="en-US" sz="2800" dirty="0">
                <a:latin typeface="Cambria" pitchFamily="18" charset="0"/>
              </a:rPr>
              <a:t>, so change in weights/biases</a:t>
            </a:r>
            <a:endParaRPr lang="en-US" dirty="0"/>
          </a:p>
          <a:p>
            <a:endParaRPr lang="en-US" dirty="0"/>
          </a:p>
        </p:txBody>
      </p:sp>
      <p:pic>
        <p:nvPicPr>
          <p:cNvPr id="4868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34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1447800" y="0"/>
          <a:ext cx="3124200" cy="2141538"/>
        </p:xfrm>
        <a:graphic>
          <a:graphicData uri="http://schemas.openxmlformats.org/presentationml/2006/ole">
            <p:oleObj spid="_x0000_s4098" name="Equation" r:id="rId3" imgW="888840" imgH="609480" progId="Equation.DSMT4">
              <p:embed/>
            </p:oleObj>
          </a:graphicData>
        </a:graphic>
      </p:graphicFrame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"/>
            <a:ext cx="9144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P6(1.5,-.5)</a:t>
            </a:r>
          </a:p>
          <a:p>
            <a:r>
              <a:rPr lang="en-US" sz="2800" b="1" dirty="0"/>
              <a:t>Output: y= f( 0</a:t>
            </a:r>
            <a:r>
              <a:rPr lang="en-US" sz="2800" b="1" dirty="0">
                <a:latin typeface="Cambria" pitchFamily="18" charset="0"/>
              </a:rPr>
              <a:t>*1+0.2*1.5+1.1*(-.5))=f(-0.2)=0</a:t>
            </a:r>
          </a:p>
          <a:p>
            <a:r>
              <a:rPr lang="en-US" sz="2800" b="1" dirty="0">
                <a:latin typeface="Cambria" pitchFamily="18" charset="0"/>
              </a:rPr>
              <a:t>Output should be “1” for”+”)  </a:t>
            </a:r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INCORRECT CLASSIFICATION,</a:t>
            </a:r>
            <a:r>
              <a:rPr lang="en-US" sz="2800" b="1" dirty="0">
                <a:latin typeface="Cambria" pitchFamily="18" charset="0"/>
              </a:rPr>
              <a:t> so change in weights/biases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862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0" y="0"/>
          <a:ext cx="3124200" cy="2141538"/>
        </p:xfrm>
        <a:graphic>
          <a:graphicData uri="http://schemas.openxmlformats.org/presentationml/2006/ole">
            <p:oleObj spid="_x0000_s5122" name="Equation" r:id="rId3" imgW="888840" imgH="609480" progId="Equation.DSMT4">
              <p:embed/>
            </p:oleObj>
          </a:graphicData>
        </a:graphic>
      </p:graphicFrame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4572000" y="228600"/>
            <a:ext cx="457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CORRECT CLASSIFICATION AFTER SIXTH POINT IS GIVEN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68538"/>
            <a:ext cx="42672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>
            <a:lum bright="22000"/>
          </a:blip>
          <a:srcRect/>
          <a:stretch>
            <a:fillRect/>
          </a:stretch>
        </p:blipFill>
        <p:spPr bwMode="auto">
          <a:xfrm>
            <a:off x="4343400" y="2286000"/>
            <a:ext cx="480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5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lum bright="-22000"/>
          </a:blip>
          <a:srcRect/>
          <a:stretch>
            <a:fillRect/>
          </a:stretch>
        </p:blipFill>
        <p:spPr bwMode="auto">
          <a:xfrm>
            <a:off x="4495800" y="0"/>
            <a:ext cx="4648200" cy="32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52788"/>
            <a:ext cx="4495800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6517" name="Picture 3"/>
          <p:cNvPicPr>
            <a:picLocks noChangeAspect="1" noChangeArrowheads="1"/>
          </p:cNvPicPr>
          <p:nvPr/>
        </p:nvPicPr>
        <p:blipFill>
          <a:blip r:embed="rId5" cstate="print">
            <a:lum bright="-44000"/>
          </a:blip>
          <a:srcRect/>
          <a:stretch>
            <a:fillRect/>
          </a:stretch>
        </p:blipFill>
        <p:spPr bwMode="auto">
          <a:xfrm>
            <a:off x="4495800" y="32766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65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0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6519" name="TextBox 6"/>
          <p:cNvSpPr txBox="1">
            <a:spLocks noChangeArrowheads="1"/>
          </p:cNvSpPr>
          <p:nvPr/>
        </p:nvSpPr>
        <p:spPr bwMode="auto">
          <a:xfrm>
            <a:off x="304800" y="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6520" name="TextBox 7"/>
          <p:cNvSpPr txBox="1">
            <a:spLocks noChangeArrowheads="1"/>
          </p:cNvSpPr>
          <p:nvPr/>
        </p:nvSpPr>
        <p:spPr bwMode="auto">
          <a:xfrm>
            <a:off x="4876800" y="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6521" name="TextBox 8"/>
          <p:cNvSpPr txBox="1">
            <a:spLocks noChangeArrowheads="1"/>
          </p:cNvSpPr>
          <p:nvPr/>
        </p:nvSpPr>
        <p:spPr bwMode="auto">
          <a:xfrm>
            <a:off x="228600" y="3429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76522" name="TextBox 9"/>
          <p:cNvSpPr txBox="1">
            <a:spLocks noChangeArrowheads="1"/>
          </p:cNvSpPr>
          <p:nvPr/>
        </p:nvSpPr>
        <p:spPr bwMode="auto">
          <a:xfrm>
            <a:off x="5486400" y="35052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18160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Calculate output of Node A, B &amp; </a:t>
            </a:r>
            <a:r>
              <a:rPr lang="en-US" sz="4000" dirty="0" smtClean="0">
                <a:latin typeface="Calibri" pitchFamily="34" charset="0"/>
              </a:rPr>
              <a:t>Z,</a:t>
            </a:r>
          </a:p>
          <a:p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</a:rPr>
              <a:t>logsigmoid</a:t>
            </a:r>
            <a:r>
              <a:rPr lang="en-US" sz="4000" dirty="0" smtClean="0">
                <a:latin typeface="Calibri" pitchFamily="34" charset="0"/>
              </a:rPr>
              <a:t> is the activation function</a:t>
            </a:r>
            <a:endParaRPr lang="en-US" sz="4000" dirty="0">
              <a:latin typeface="Calibri" pitchFamily="34" charset="0"/>
            </a:endParaRPr>
          </a:p>
        </p:txBody>
      </p:sp>
      <p:pic>
        <p:nvPicPr>
          <p:cNvPr id="35799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48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Box 1"/>
          <p:cNvSpPr txBox="1">
            <a:spLocks noChangeArrowheads="1"/>
          </p:cNvSpPr>
          <p:nvPr/>
        </p:nvSpPr>
        <p:spPr bwMode="auto">
          <a:xfrm>
            <a:off x="0" y="1219200"/>
            <a:ext cx="91440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/>
              <a:t>Fundamentals of Neural Networks, </a:t>
            </a:r>
          </a:p>
          <a:p>
            <a:r>
              <a:rPr lang="en-US" sz="6600"/>
              <a:t>by </a:t>
            </a:r>
          </a:p>
          <a:p>
            <a:endParaRPr lang="en-US" sz="6600"/>
          </a:p>
          <a:p>
            <a:r>
              <a:rPr lang="en-US" sz="6600"/>
              <a:t>Laurene Fausett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914400"/>
          <a:ext cx="4038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x</a:t>
                      </a:r>
                      <a:r>
                        <a:rPr lang="en-US" sz="4000" b="1" baseline="-25000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x</a:t>
                      </a:r>
                      <a:r>
                        <a:rPr lang="en-US" sz="4000" b="1" baseline="-25000" dirty="0" smtClean="0"/>
                        <a:t>2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y</a:t>
                      </a:r>
                      <a:endParaRPr lang="en-US" sz="4000" b="1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1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0</a:t>
                      </a:r>
                      <a:endParaRPr 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1116" name="TextBox 2"/>
          <p:cNvSpPr txBox="1">
            <a:spLocks noChangeArrowheads="1"/>
          </p:cNvSpPr>
          <p:nvPr/>
        </p:nvSpPr>
        <p:spPr bwMode="auto">
          <a:xfrm>
            <a:off x="1219200" y="0"/>
            <a:ext cx="5791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/>
              <a:t>AND GATE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14400"/>
            <a:ext cx="297180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1118" name="Rectangle 4"/>
          <p:cNvSpPr>
            <a:spLocks noChangeArrowheads="1"/>
          </p:cNvSpPr>
          <p:nvPr/>
        </p:nvSpPr>
        <p:spPr bwMode="auto">
          <a:xfrm>
            <a:off x="1066800" y="6488113"/>
            <a:ext cx="701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https://med.nyu.edu/chibi/sites/default/files/chibi/file2.pdf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327660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Calibri" pitchFamily="34" charset="0"/>
              </a:rPr>
              <a:t>A </a:t>
            </a:r>
            <a:r>
              <a:rPr lang="en-US" sz="2800" b="1" dirty="0" err="1">
                <a:latin typeface="Calibri" pitchFamily="34" charset="0"/>
              </a:rPr>
              <a:t>Perceptron</a:t>
            </a:r>
            <a:r>
              <a:rPr lang="en-US" sz="2800" b="1" dirty="0">
                <a:latin typeface="Calibri" pitchFamily="34" charset="0"/>
              </a:rPr>
              <a:t> for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AND</a:t>
            </a:r>
            <a:r>
              <a:rPr lang="en-US" sz="2800" b="1" dirty="0">
                <a:latin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</a:rPr>
              <a:t>function:</a:t>
            </a:r>
            <a:endParaRPr lang="en-US" sz="2800" b="1" dirty="0">
              <a:latin typeface="Calibri" pitchFamily="34" charset="0"/>
            </a:endParaRPr>
          </a:p>
          <a:p>
            <a:pPr marL="285750" indent="-285750"/>
            <a:endParaRPr lang="en-US" sz="2800" b="1" dirty="0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Calibri" pitchFamily="34" charset="0"/>
              </a:rPr>
              <a:t>Binary inputs ( 0/1)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Bipolar targets (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1)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Calibri" pitchFamily="34" charset="0"/>
              </a:rPr>
              <a:t>Initial weights and bias equal to 0,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Calibri" pitchFamily="34" charset="0"/>
              </a:rPr>
              <a:t>threshold = ±0.2 = </a:t>
            </a:r>
            <a:r>
              <a:rPr lang="en-US" sz="2800" b="1" dirty="0">
                <a:latin typeface="Calibri" pitchFamily="34" charset="0"/>
                <a:sym typeface="Symbol" pitchFamily="18" charset="2"/>
              </a:rPr>
              <a:t>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latin typeface="Calibri" pitchFamily="34" charset="0"/>
                <a:sym typeface="Symbol" pitchFamily="18" charset="2"/>
              </a:rPr>
              <a:t>Learning rate =1</a:t>
            </a:r>
            <a:endParaRPr lang="en-US" sz="2800" b="1" dirty="0"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0"/>
          <a:ext cx="4343400" cy="265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x</a:t>
                      </a:r>
                      <a:r>
                        <a:rPr lang="en-US" sz="2800" b="1" baseline="-25000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x</a:t>
                      </a:r>
                      <a:r>
                        <a:rPr lang="en-US" sz="2800" b="1" baseline="-25000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y</a:t>
                      </a:r>
                      <a:endParaRPr lang="en-US" sz="2800" b="1" dirty="0"/>
                    </a:p>
                  </a:txBody>
                  <a:tcPr/>
                </a:tc>
              </a:tr>
              <a:tr h="5840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-1</a:t>
                      </a:r>
                      <a:endParaRPr lang="en-US" sz="2800" b="1" dirty="0"/>
                    </a:p>
                  </a:txBody>
                  <a:tcPr/>
                </a:tc>
              </a:tr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-1</a:t>
                      </a:r>
                      <a:endParaRPr lang="en-US" sz="2800" b="1" dirty="0"/>
                    </a:p>
                  </a:txBody>
                  <a:tcPr/>
                </a:tc>
              </a:tr>
              <a:tr h="45216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-1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32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81000"/>
            <a:ext cx="2257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2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990975"/>
            <a:ext cx="29908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8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"/>
            <a:ext cx="4648200" cy="44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68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624786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8" name="TextBox 5"/>
          <p:cNvSpPr txBox="1">
            <a:spLocks noChangeArrowheads="1"/>
          </p:cNvSpPr>
          <p:nvPr/>
        </p:nvSpPr>
        <p:spPr bwMode="auto">
          <a:xfrm>
            <a:off x="0" y="4611231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/>
              <a:t>This </a:t>
            </a:r>
            <a:r>
              <a:rPr lang="en-US" sz="2800" dirty="0" err="1" smtClean="0"/>
              <a:t>Perceptron</a:t>
            </a:r>
            <a:r>
              <a:rPr lang="en-US" sz="2800" dirty="0" smtClean="0"/>
              <a:t> learning rule is    </a:t>
            </a:r>
            <a:r>
              <a:rPr lang="en-US" sz="2800" dirty="0" err="1" smtClean="0"/>
              <a:t>simila</a:t>
            </a:r>
            <a:r>
              <a:rPr lang="en-US" sz="2800" dirty="0" smtClean="0"/>
              <a:t>]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Similar  to </a:t>
            </a:r>
            <a:r>
              <a:rPr lang="en-US" sz="2800" dirty="0" err="1" smtClean="0">
                <a:solidFill>
                  <a:srgbClr val="FF0000"/>
                </a:solidFill>
              </a:rPr>
              <a:t>Hebbian</a:t>
            </a:r>
            <a:r>
              <a:rPr lang="en-US" sz="2800" dirty="0" smtClean="0">
                <a:solidFill>
                  <a:srgbClr val="FF0000"/>
                </a:solidFill>
              </a:rPr>
              <a:t> Supervised learning</a:t>
            </a:r>
            <a:r>
              <a:rPr lang="en-US" sz="2800" dirty="0" smtClean="0"/>
              <a:t>,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In  PL, </a:t>
            </a:r>
            <a:r>
              <a:rPr lang="en-US" sz="2800" dirty="0" smtClean="0">
                <a:solidFill>
                  <a:srgbClr val="FF0000"/>
                </a:solidFill>
              </a:rPr>
              <a:t>initial weight matrix  could be zero or random</a:t>
            </a: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In </a:t>
            </a:r>
            <a:r>
              <a:rPr lang="en-US" sz="2800" dirty="0" err="1" smtClean="0"/>
              <a:t>Hebbian</a:t>
            </a:r>
            <a:r>
              <a:rPr lang="en-US" sz="2800" dirty="0" smtClean="0"/>
              <a:t> learning </a:t>
            </a:r>
            <a:r>
              <a:rPr lang="en-US" sz="2800" dirty="0" smtClean="0">
                <a:solidFill>
                  <a:srgbClr val="FF0000"/>
                </a:solidFill>
              </a:rPr>
              <a:t>Initial weight matrix is zero</a:t>
            </a:r>
            <a:r>
              <a:rPr lang="en-US" sz="2800" dirty="0" smtClean="0"/>
              <a:t>,</a:t>
            </a:r>
          </a:p>
          <a:p>
            <a:endParaRPr lang="en-US" sz="2800" dirty="0" smtClean="0"/>
          </a:p>
        </p:txBody>
      </p:sp>
      <p:pic>
        <p:nvPicPr>
          <p:cNvPr id="4136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199" y="4572000"/>
            <a:ext cx="220980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1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267200" y="2667000"/>
            <a:ext cx="167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Rule Given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2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2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2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2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2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2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3429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685800"/>
            <a:ext cx="144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685800"/>
            <a:ext cx="2362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27432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	Based </a:t>
            </a:r>
            <a:r>
              <a:rPr lang="en-US" sz="2800" b="1" dirty="0">
                <a:latin typeface="Calibri" pitchFamily="34" charset="0"/>
              </a:rPr>
              <a:t>on new weight (1 1 1) </a:t>
            </a:r>
            <a:r>
              <a:rPr lang="en-US" sz="2800" b="1" dirty="0" smtClean="0">
                <a:latin typeface="Calibri" pitchFamily="34" charset="0"/>
              </a:rPr>
              <a:t>and</a:t>
            </a:r>
          </a:p>
          <a:p>
            <a:r>
              <a:rPr lang="en-US" sz="2800" b="1" dirty="0" smtClean="0">
                <a:latin typeface="Calibri" pitchFamily="34" charset="0"/>
              </a:rPr>
              <a:t>	 </a:t>
            </a:r>
            <a:r>
              <a:rPr lang="en-US" sz="2800" b="1" dirty="0">
                <a:latin typeface="Calibri" pitchFamily="34" charset="0"/>
              </a:rPr>
              <a:t>input (</a:t>
            </a:r>
            <a:r>
              <a:rPr lang="en-US" sz="2800" b="1" dirty="0" smtClean="0">
                <a:latin typeface="Calibri" pitchFamily="34" charset="0"/>
              </a:rPr>
              <a:t>x</a:t>
            </a:r>
            <a:r>
              <a:rPr lang="en-US" sz="2800" b="1" baseline="-25000" dirty="0" smtClean="0">
                <a:latin typeface="Calibri" pitchFamily="34" charset="0"/>
              </a:rPr>
              <a:t>1</a:t>
            </a:r>
            <a:r>
              <a:rPr lang="en-US" sz="2800" b="1" dirty="0" smtClean="0">
                <a:latin typeface="Calibri" pitchFamily="34" charset="0"/>
              </a:rPr>
              <a:t> ,x</a:t>
            </a:r>
            <a:r>
              <a:rPr lang="en-US" sz="2800" b="1" baseline="-25000" dirty="0" smtClean="0">
                <a:latin typeface="Calibri" pitchFamily="34" charset="0"/>
              </a:rPr>
              <a:t>2</a:t>
            </a:r>
            <a:r>
              <a:rPr lang="en-US" sz="2800" b="1" dirty="0" smtClean="0">
                <a:latin typeface="Calibri" pitchFamily="34" charset="0"/>
              </a:rPr>
              <a:t> ,b </a:t>
            </a:r>
            <a:r>
              <a:rPr lang="en-US" sz="2800" b="1" dirty="0">
                <a:latin typeface="Calibri" pitchFamily="34" charset="0"/>
              </a:rPr>
              <a:t>),</a:t>
            </a:r>
          </a:p>
          <a:p>
            <a:r>
              <a:rPr lang="en-US" sz="2800" b="1" dirty="0" smtClean="0">
                <a:latin typeface="Calibri" pitchFamily="34" charset="0"/>
              </a:rPr>
              <a:t>	 </a:t>
            </a:r>
            <a:r>
              <a:rPr lang="en-US" sz="2800" b="1" dirty="0">
                <a:latin typeface="Calibri" pitchFamily="34" charset="0"/>
              </a:rPr>
              <a:t>output = </a:t>
            </a:r>
            <a:r>
              <a:rPr lang="en-US" sz="2800" b="1" dirty="0" smtClean="0">
                <a:latin typeface="Calibri" pitchFamily="34" charset="0"/>
              </a:rPr>
              <a:t>w</a:t>
            </a:r>
            <a:r>
              <a:rPr lang="en-US" sz="2800" b="1" baseline="-25000" dirty="0" smtClean="0">
                <a:latin typeface="Calibri" pitchFamily="34" charset="0"/>
              </a:rPr>
              <a:t>1</a:t>
            </a:r>
            <a:r>
              <a:rPr lang="en-US" sz="2800" b="1" dirty="0" smtClean="0">
                <a:latin typeface="Calibri" pitchFamily="34" charset="0"/>
              </a:rPr>
              <a:t>x</a:t>
            </a:r>
            <a:r>
              <a:rPr lang="en-US" sz="2800" b="1" baseline="-25000" dirty="0" smtClean="0">
                <a:latin typeface="Calibri" pitchFamily="34" charset="0"/>
              </a:rPr>
              <a:t>1</a:t>
            </a:r>
            <a:r>
              <a:rPr lang="en-US" sz="2800" b="1" dirty="0" smtClean="0">
                <a:latin typeface="Calibri" pitchFamily="34" charset="0"/>
              </a:rPr>
              <a:t>+ w</a:t>
            </a:r>
            <a:r>
              <a:rPr lang="en-US" sz="2800" b="1" baseline="-25000" dirty="0" smtClean="0">
                <a:latin typeface="Calibri" pitchFamily="34" charset="0"/>
              </a:rPr>
              <a:t>2</a:t>
            </a:r>
            <a:r>
              <a:rPr lang="en-US" sz="2800" b="1" dirty="0" smtClean="0">
                <a:latin typeface="Calibri" pitchFamily="34" charset="0"/>
              </a:rPr>
              <a:t>x</a:t>
            </a:r>
            <a:r>
              <a:rPr lang="en-US" sz="2800" b="1" baseline="-25000" dirty="0" smtClean="0">
                <a:latin typeface="Calibri" pitchFamily="34" charset="0"/>
              </a:rPr>
              <a:t>2 </a:t>
            </a:r>
            <a:r>
              <a:rPr lang="en-US" sz="2800" b="1" dirty="0" smtClean="0">
                <a:latin typeface="Calibri" pitchFamily="34" charset="0"/>
              </a:rPr>
              <a:t>+ b </a:t>
            </a:r>
          </a:p>
          <a:p>
            <a:r>
              <a:rPr lang="en-US" sz="2800" b="1" dirty="0" smtClean="0">
                <a:latin typeface="Calibri" pitchFamily="34" charset="0"/>
              </a:rPr>
              <a:t>              	    = x</a:t>
            </a:r>
            <a:r>
              <a:rPr lang="en-US" sz="2800" b="1" baseline="-25000" dirty="0" smtClean="0">
                <a:latin typeface="Calibri" pitchFamily="34" charset="0"/>
              </a:rPr>
              <a:t>1</a:t>
            </a:r>
            <a:r>
              <a:rPr lang="en-US" sz="2800" b="1" dirty="0" smtClean="0">
                <a:latin typeface="Calibri" pitchFamily="34" charset="0"/>
              </a:rPr>
              <a:t>+ x</a:t>
            </a:r>
            <a:r>
              <a:rPr lang="en-US" sz="2800" b="1" baseline="-25000" dirty="0" smtClean="0">
                <a:latin typeface="Calibri" pitchFamily="34" charset="0"/>
              </a:rPr>
              <a:t>2</a:t>
            </a:r>
            <a:r>
              <a:rPr lang="en-US" sz="2800" b="1" dirty="0" smtClean="0">
                <a:latin typeface="Calibri" pitchFamily="34" charset="0"/>
              </a:rPr>
              <a:t>+ 1</a:t>
            </a:r>
          </a:p>
          <a:p>
            <a:r>
              <a:rPr lang="en-US" sz="2800" b="1" dirty="0" smtClean="0">
                <a:latin typeface="Calibri" pitchFamily="34" charset="0"/>
              </a:rPr>
              <a:t>Write and Draw Equations for separating lines </a:t>
            </a:r>
            <a:endParaRPr lang="en-US" sz="2800" b="1" dirty="0">
              <a:latin typeface="Calibri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lum bright="-5000"/>
          </a:blip>
          <a:srcRect/>
          <a:stretch>
            <a:fillRect/>
          </a:stretch>
        </p:blipFill>
        <p:spPr bwMode="auto">
          <a:xfrm>
            <a:off x="4548187" y="5149350"/>
            <a:ext cx="4595813" cy="1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Presenting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the first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input (1,1)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506917" name="Picture 3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96175" y="685800"/>
            <a:ext cx="1647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8001000" y="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a typeface="Gulim" pitchFamily="34" charset="-127"/>
                <a:sym typeface="Symbol" pitchFamily="18" charset="2"/>
              </a:rPr>
              <a:t>=1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0" y="0"/>
            <a:ext cx="54102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584718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914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867400"/>
            <a:ext cx="4572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43600" y="0"/>
          <a:ext cx="32004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31133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 &amp;f(net),</a:t>
                      </a:r>
                    </a:p>
                    <a:p>
                      <a:r>
                        <a:rPr lang="en-US" sz="2000" b="1" dirty="0" smtClean="0"/>
                        <a:t>net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dirty="0" smtClean="0"/>
                        <a:t>=x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 + x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 +1</a:t>
                      </a:r>
                      <a:endParaRPr lang="en-US" sz="2000" b="1" dirty="0"/>
                    </a:p>
                  </a:txBody>
                  <a:tcPr/>
                </a:tc>
              </a:tr>
              <a:tr h="55081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y=1</a:t>
                      </a:r>
                    </a:p>
                    <a:p>
                      <a:r>
                        <a:rPr lang="en-US" sz="2000" b="1" dirty="0" smtClean="0"/>
                        <a:t>f(net)=</a:t>
                      </a:r>
                    </a:p>
                    <a:p>
                      <a:r>
                        <a:rPr lang="en-US" sz="2000" b="1" dirty="0" smtClean="0"/>
                        <a:t>f(3)=1</a:t>
                      </a:r>
                      <a:endParaRPr lang="en-US" sz="2000" b="1" dirty="0"/>
                    </a:p>
                  </a:txBody>
                  <a:tcPr/>
                </a:tc>
              </a:tr>
              <a:tr h="55081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y=-1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f(net)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=f(2)=1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081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y=-1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f(net)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=f(2)=1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</a:tr>
              <a:tr h="55081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y=-1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f(net)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=f(1)=1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 not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143000"/>
          <a:ext cx="8229600" cy="16846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066800"/>
                <a:gridCol w="1447800"/>
                <a:gridCol w="1600200"/>
              </a:tblGrid>
              <a:tr h="124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(1   1   1)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0  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0   1)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0    0)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46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(0   1   1)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0    0)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(0   1   1)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0    0)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  3    -4)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0"/>
            <a:ext cx="7370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alibri" pitchFamily="34" charset="0"/>
              </a:rPr>
              <a:t>Finally, the results for the </a:t>
            </a:r>
            <a:r>
              <a:rPr lang="en-US" sz="3200" b="1">
                <a:solidFill>
                  <a:srgbClr val="FF0000"/>
                </a:solidFill>
                <a:latin typeface="Calibri" pitchFamily="34" charset="0"/>
              </a:rPr>
              <a:t>tenth epoch </a:t>
            </a:r>
            <a:r>
              <a:rPr lang="en-US" sz="3200" b="1">
                <a:latin typeface="Calibri" pitchFamily="34" charset="0"/>
              </a:rPr>
              <a:t>are</a:t>
            </a:r>
            <a:r>
              <a:rPr lang="en-US" sz="2000">
                <a:latin typeface="Calibri" pitchFamily="34" charset="0"/>
              </a:rPr>
              <a:t>:</a:t>
            </a:r>
          </a:p>
        </p:txBody>
      </p:sp>
      <p:sp>
        <p:nvSpPr>
          <p:cNvPr id="616488" name="TextBox 6"/>
          <p:cNvSpPr txBox="1">
            <a:spLocks noChangeArrowheads="1"/>
          </p:cNvSpPr>
          <p:nvPr/>
        </p:nvSpPr>
        <p:spPr bwMode="auto">
          <a:xfrm>
            <a:off x="381000" y="533400"/>
            <a:ext cx="8305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INPUTS               NET                   OUTPUT           TARGET        WEIGHT              WEIGHTS </a:t>
            </a:r>
          </a:p>
          <a:p>
            <a:r>
              <a:rPr lang="en-US" b="1">
                <a:latin typeface="Calibri" pitchFamily="34" charset="0"/>
              </a:rPr>
              <a:t>					             CHANGES            (</a:t>
            </a:r>
            <a:r>
              <a:rPr lang="en-US" sz="2400" b="1">
                <a:latin typeface="Calibri" pitchFamily="34" charset="0"/>
              </a:rPr>
              <a:t>2,3,-4)</a:t>
            </a:r>
            <a:endParaRPr lang="en-US" b="1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2819400"/>
            <a:ext cx="8686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Based on new weights (2 ,3, -4)  </a:t>
            </a:r>
            <a:r>
              <a:rPr lang="en-US" sz="2800" dirty="0" smtClean="0">
                <a:latin typeface="Calibri" pitchFamily="34" charset="0"/>
              </a:rPr>
              <a:t>net </a:t>
            </a:r>
            <a:r>
              <a:rPr lang="en-US" sz="2800" dirty="0">
                <a:latin typeface="Calibri" pitchFamily="34" charset="0"/>
              </a:rPr>
              <a:t>=2x</a:t>
            </a:r>
            <a:r>
              <a:rPr lang="en-US" sz="2800" baseline="-25000" dirty="0">
                <a:latin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</a:rPr>
              <a:t> +3x</a:t>
            </a:r>
            <a:r>
              <a:rPr lang="en-US" sz="2800" baseline="-25000" dirty="0">
                <a:latin typeface="Calibri" pitchFamily="34" charset="0"/>
              </a:rPr>
              <a:t>2</a:t>
            </a:r>
            <a:r>
              <a:rPr lang="en-US" sz="2800" dirty="0">
                <a:latin typeface="Calibri" pitchFamily="34" charset="0"/>
              </a:rPr>
              <a:t> - 4 </a:t>
            </a:r>
          </a:p>
          <a:p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 Separating line  : 2x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+ 3x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 -4 = ±0.2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3810000"/>
          <a:ext cx="9144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</a:t>
                      </a:r>
                      <a:r>
                        <a:rPr lang="en-US" sz="2400" b="1" baseline="-250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x</a:t>
                      </a:r>
                      <a:r>
                        <a:rPr lang="en-US" sz="2400" b="1" baseline="-250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 &amp; f(net),net=2x</a:t>
                      </a:r>
                      <a:r>
                        <a:rPr lang="en-US" sz="2400" b="1" baseline="-25000" dirty="0" smtClean="0"/>
                        <a:t>1</a:t>
                      </a:r>
                      <a:r>
                        <a:rPr lang="en-US" sz="2400" b="1" dirty="0" smtClean="0"/>
                        <a:t> +3x</a:t>
                      </a:r>
                      <a:r>
                        <a:rPr lang="en-US" sz="2400" b="1" baseline="-25000" dirty="0" smtClean="0"/>
                        <a:t>2</a:t>
                      </a:r>
                      <a:r>
                        <a:rPr lang="en-US" sz="2400" b="1" dirty="0" smtClean="0"/>
                        <a:t> -4</a:t>
                      </a:r>
                      <a:endParaRPr lang="en-US" sz="2400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y=1, f(net)=f(1)=1</a:t>
                      </a:r>
                      <a:endParaRPr lang="en-US" sz="2400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y=-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1, </a:t>
                      </a:r>
                      <a:r>
                        <a:rPr lang="en-US" sz="2400" b="1" dirty="0" smtClean="0"/>
                        <a:t>f(net)=f( -2)=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y=-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1, </a:t>
                      </a:r>
                      <a:r>
                        <a:rPr lang="en-US" sz="2400" b="1" dirty="0" smtClean="0"/>
                        <a:t>f(net)=f(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-1)=-1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y=-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1,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sz="2400" b="1" dirty="0" smtClean="0"/>
                        <a:t>f(net)=f(-4)=-1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Positive response is given by all points such that</a:t>
            </a:r>
          </a:p>
          <a:p>
            <a:r>
              <a:rPr lang="en-US" sz="3600" dirty="0"/>
              <a:t>2x</a:t>
            </a:r>
            <a:r>
              <a:rPr lang="en-US" sz="3600" baseline="-25000" dirty="0"/>
              <a:t>1</a:t>
            </a:r>
            <a:r>
              <a:rPr lang="en-US" sz="3600" dirty="0"/>
              <a:t> </a:t>
            </a:r>
            <a:r>
              <a:rPr lang="en-US" sz="3600" dirty="0" smtClean="0"/>
              <a:t>+ 3x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- 4 </a:t>
            </a:r>
            <a:r>
              <a:rPr lang="en-US" sz="3600" dirty="0"/>
              <a:t>&gt; 0.2</a:t>
            </a:r>
          </a:p>
          <a:p>
            <a:r>
              <a:rPr lang="en-US" sz="3600" dirty="0"/>
              <a:t>With boundary line</a:t>
            </a:r>
          </a:p>
          <a:p>
            <a:r>
              <a:rPr lang="en-US" sz="3600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 = -(2/3) x</a:t>
            </a:r>
            <a:r>
              <a:rPr lang="en-US" sz="3600" baseline="-25000" dirty="0"/>
              <a:t>1</a:t>
            </a:r>
            <a:r>
              <a:rPr lang="en-US" sz="3600" dirty="0"/>
              <a:t> + (7/5)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Negative response is given by all points such that</a:t>
            </a:r>
          </a:p>
          <a:p>
            <a:r>
              <a:rPr lang="en-US" sz="3600" dirty="0"/>
              <a:t>2x</a:t>
            </a:r>
            <a:r>
              <a:rPr lang="en-US" sz="3600" baseline="-25000" dirty="0"/>
              <a:t>1</a:t>
            </a:r>
            <a:r>
              <a:rPr lang="en-US" sz="3600" dirty="0"/>
              <a:t> + 3 x</a:t>
            </a:r>
            <a:r>
              <a:rPr lang="en-US" sz="3600" baseline="-25000" dirty="0"/>
              <a:t>2</a:t>
            </a:r>
            <a:r>
              <a:rPr lang="en-US" sz="3600" dirty="0"/>
              <a:t> – 4 &lt; -.2</a:t>
            </a:r>
          </a:p>
          <a:p>
            <a:r>
              <a:rPr lang="en-US" sz="3600" dirty="0"/>
              <a:t>With the boundary line</a:t>
            </a:r>
          </a:p>
          <a:p>
            <a:r>
              <a:rPr lang="en-US" sz="3600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 = - (2/3) x</a:t>
            </a:r>
            <a:r>
              <a:rPr lang="en-US" sz="3600" baseline="-25000" dirty="0"/>
              <a:t>1</a:t>
            </a:r>
            <a:r>
              <a:rPr lang="en-US" sz="3600" dirty="0"/>
              <a:t> + (19/15)</a:t>
            </a:r>
          </a:p>
          <a:p>
            <a:r>
              <a:rPr lang="en-US" sz="3600" dirty="0"/>
              <a:t>DRAW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17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538163"/>
            <a:ext cx="69627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1910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Calculate output of Node A, B &amp; Z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84582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32899" name="Object 2"/>
          <p:cNvGraphicFramePr>
            <a:graphicFrameLocks noChangeAspect="1"/>
          </p:cNvGraphicFramePr>
          <p:nvPr/>
        </p:nvGraphicFramePr>
        <p:xfrm>
          <a:off x="1066800" y="5867400"/>
          <a:ext cx="4378325" cy="990600"/>
        </p:xfrm>
        <a:graphic>
          <a:graphicData uri="http://schemas.openxmlformats.org/presentationml/2006/ole">
            <p:oleObj spid="_x0000_s1026" name="Equation" r:id="rId4" imgW="1739880" imgH="393480" progId="Equation.3">
              <p:embed/>
            </p:oleObj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"/>
            <a:ext cx="9144000" cy="614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The Delta </a:t>
            </a:r>
            <a:r>
              <a:rPr lang="en-US" sz="3600" b="1" dirty="0" smtClean="0">
                <a:solidFill>
                  <a:srgbClr val="FF0000"/>
                </a:solidFill>
              </a:rPr>
              <a:t>Rule(DR)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200" dirty="0"/>
              <a:t>Developed by </a:t>
            </a:r>
            <a:r>
              <a:rPr lang="en-US" sz="3200" dirty="0" err="1">
                <a:solidFill>
                  <a:srgbClr val="FF0000"/>
                </a:solidFill>
              </a:rPr>
              <a:t>Widrow</a:t>
            </a:r>
            <a:r>
              <a:rPr lang="en-US" sz="3200" dirty="0">
                <a:solidFill>
                  <a:srgbClr val="FF0000"/>
                </a:solidFill>
              </a:rPr>
              <a:t> and Hoff</a:t>
            </a:r>
            <a:r>
              <a:rPr lang="en-US" sz="3200" dirty="0"/>
              <a:t>, </a:t>
            </a:r>
            <a:endParaRPr lang="en-US" sz="3200" dirty="0" smtClean="0"/>
          </a:p>
          <a:p>
            <a:r>
              <a:rPr lang="en-US" sz="3200" dirty="0" smtClean="0"/>
              <a:t>also </a:t>
            </a:r>
            <a:r>
              <a:rPr lang="en-US" sz="3200" dirty="0"/>
              <a:t>called </a:t>
            </a:r>
            <a:r>
              <a:rPr lang="en-US" sz="3200" dirty="0" smtClean="0">
                <a:solidFill>
                  <a:srgbClr val="FF0000"/>
                </a:solidFill>
              </a:rPr>
              <a:t>Least </a:t>
            </a:r>
            <a:r>
              <a:rPr lang="en-US" sz="3200" dirty="0">
                <a:solidFill>
                  <a:srgbClr val="FF0000"/>
                </a:solidFill>
              </a:rPr>
              <a:t>Mean Square (LMS)</a:t>
            </a:r>
            <a:r>
              <a:rPr lang="en-US" sz="3200" dirty="0"/>
              <a:t> method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b="1" dirty="0" smtClean="0"/>
              <a:t>Delta </a:t>
            </a:r>
            <a:r>
              <a:rPr lang="en-US" sz="3200" b="1" dirty="0"/>
              <a:t>rule</a:t>
            </a:r>
            <a:r>
              <a:rPr lang="en-US" sz="3200" dirty="0"/>
              <a:t> is a </a:t>
            </a:r>
            <a:r>
              <a:rPr lang="en-US" sz="3200" dirty="0">
                <a:hlinkClick r:id="rId2" tooltip="Gradient descent"/>
              </a:rPr>
              <a:t>gradient descent</a:t>
            </a:r>
            <a:r>
              <a:rPr lang="en-US" sz="3200" dirty="0"/>
              <a:t> learning rule for updating the weights of the inputs to </a:t>
            </a:r>
            <a:r>
              <a:rPr lang="en-US" sz="3200" dirty="0">
                <a:hlinkClick r:id="rId3" tooltip="Artificial neurons"/>
              </a:rPr>
              <a:t>artificial neurons</a:t>
            </a:r>
            <a:r>
              <a:rPr lang="en-US" sz="3200" dirty="0"/>
              <a:t> in a </a:t>
            </a:r>
            <a:r>
              <a:rPr lang="en-US" sz="3600" b="1" dirty="0" smtClean="0">
                <a:solidFill>
                  <a:srgbClr val="FF0000"/>
                </a:solidFill>
              </a:rPr>
              <a:t>SINGLE LAYER NEURAL NETWORK</a:t>
            </a:r>
            <a:r>
              <a:rPr lang="en-US" sz="3200" b="1" dirty="0" smtClean="0"/>
              <a:t>.</a:t>
            </a:r>
            <a:r>
              <a:rPr lang="en-US" sz="3200" b="1" baseline="30000" dirty="0" smtClean="0"/>
              <a:t> </a:t>
            </a:r>
            <a:endParaRPr lang="en-US" sz="3200" b="1" baseline="30000" dirty="0"/>
          </a:p>
          <a:p>
            <a:endParaRPr lang="en-US" sz="3200" baseline="30000" dirty="0"/>
          </a:p>
          <a:p>
            <a:r>
              <a:rPr lang="en-US" sz="3200" dirty="0"/>
              <a:t> It is a </a:t>
            </a:r>
            <a:r>
              <a:rPr lang="en-US" sz="3600" dirty="0">
                <a:solidFill>
                  <a:srgbClr val="FF0000"/>
                </a:solidFill>
              </a:rPr>
              <a:t>special </a:t>
            </a:r>
            <a:r>
              <a:rPr lang="en-US" sz="3600" dirty="0" smtClean="0">
                <a:solidFill>
                  <a:srgbClr val="FF0000"/>
                </a:solidFill>
              </a:rPr>
              <a:t>case, </a:t>
            </a:r>
            <a:r>
              <a:rPr lang="en-US" sz="3600" b="1" dirty="0" smtClean="0">
                <a:solidFill>
                  <a:srgbClr val="FF0000"/>
                </a:solidFill>
              </a:rPr>
              <a:t>a basis for </a:t>
            </a:r>
            <a:r>
              <a:rPr lang="en-US" sz="3200" dirty="0" smtClean="0"/>
              <a:t>the </a:t>
            </a:r>
            <a:r>
              <a:rPr lang="en-US" sz="3200" dirty="0"/>
              <a:t>more general </a:t>
            </a:r>
            <a:r>
              <a:rPr lang="en-US" sz="3600" b="1" dirty="0" err="1">
                <a:hlinkClick r:id="rId4" tooltip="Backpropagation"/>
              </a:rPr>
              <a:t>backpropagation</a:t>
            </a:r>
            <a:r>
              <a:rPr lang="en-US" sz="3600" b="1" dirty="0"/>
              <a:t> </a:t>
            </a:r>
            <a:r>
              <a:rPr lang="en-US" sz="3200" dirty="0" smtClean="0"/>
              <a:t>algorithm for MLP</a:t>
            </a:r>
            <a:endParaRPr lang="en-US" sz="3200" dirty="0"/>
          </a:p>
          <a:p>
            <a:endParaRPr lang="en-US" sz="3200" dirty="0"/>
          </a:p>
          <a:p>
            <a:endParaRPr lang="en-US" sz="3600" dirty="0"/>
          </a:p>
        </p:txBody>
      </p:sp>
      <p:pic>
        <p:nvPicPr>
          <p:cNvPr id="250880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5181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EXAMPLE OF DELTA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LEARNING   EXAMPLE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6594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1910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All 4 weights associated with each input node are initially set to 0, 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latin typeface="Calibri" pitchFamily="34" charset="0"/>
              </a:rPr>
              <a:t>learning </a:t>
            </a:r>
            <a:r>
              <a:rPr lang="en-US" sz="2800" b="1" dirty="0">
                <a:latin typeface="Calibri" pitchFamily="34" charset="0"/>
              </a:rPr>
              <a:t>rate (epsilon) </a:t>
            </a:r>
            <a:r>
              <a:rPr lang="en-US" sz="2800" b="1" dirty="0" smtClean="0">
                <a:latin typeface="Calibri" pitchFamily="34" charset="0"/>
              </a:rPr>
              <a:t>= 0.25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Activation function is Linear</a:t>
            </a:r>
          </a:p>
        </p:txBody>
      </p:sp>
      <p:pic>
        <p:nvPicPr>
          <p:cNvPr id="6594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562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30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371600"/>
            <a:ext cx="3048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5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4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265738" y="5943600"/>
          <a:ext cx="3321050" cy="914400"/>
        </p:xfrm>
        <a:graphic>
          <a:graphicData uri="http://schemas.openxmlformats.org/presentationml/2006/ole">
            <p:oleObj spid="_x0000_s6146" name="Equation" r:id="rId4" imgW="876240" imgH="241200" progId="Equation.3">
              <p:embed/>
            </p:oleObj>
          </a:graphicData>
        </a:graphic>
      </p:graphicFrame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239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676400"/>
            <a:ext cx="9372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Initial weights W</a:t>
            </a:r>
            <a:r>
              <a:rPr lang="en-US" sz="3200" b="1" baseline="30000" dirty="0">
                <a:latin typeface="Calibri" pitchFamily="34" charset="0"/>
              </a:rPr>
              <a:t>0</a:t>
            </a:r>
            <a:r>
              <a:rPr lang="en-US" sz="3200" b="1" dirty="0">
                <a:latin typeface="Calibri" pitchFamily="34" charset="0"/>
              </a:rPr>
              <a:t>  = (0,0,0,0), 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sz="32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3200" b="1" dirty="0" smtClean="0">
                <a:latin typeface="Calibri" pitchFamily="34" charset="0"/>
              </a:rPr>
              <a:t>Pattern 1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 smtClean="0">
                <a:latin typeface="Calibri" pitchFamily="34" charset="0"/>
              </a:rPr>
              <a:t>(1, -1, 1, -1) with W</a:t>
            </a:r>
            <a:r>
              <a:rPr lang="en-US" sz="3200" b="1" baseline="30000" dirty="0" smtClean="0">
                <a:latin typeface="Calibri" pitchFamily="34" charset="0"/>
              </a:rPr>
              <a:t>0</a:t>
            </a:r>
            <a:r>
              <a:rPr lang="en-US" sz="3200" b="1" dirty="0" smtClean="0">
                <a:latin typeface="Calibri" pitchFamily="34" charset="0"/>
              </a:rPr>
              <a:t>  = (0,0,0,0) 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net =0, output = f(net) = 0= output,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Target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= 1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	</a:t>
            </a:r>
            <a:r>
              <a:rPr lang="el-GR" sz="3200" b="1" dirty="0" smtClean="0">
                <a:solidFill>
                  <a:srgbClr val="FF0000"/>
                </a:solidFill>
                <a:latin typeface="Calibri" pitchFamily="34" charset="0"/>
              </a:rPr>
              <a:t>Δ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US" sz="3200" b="1" baseline="30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 = 0.25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(1-0)X</a:t>
            </a:r>
            <a:r>
              <a:rPr lang="en-US" sz="3200" b="1" dirty="0" smtClean="0">
                <a:latin typeface="Calibri" pitchFamily="34" charset="0"/>
              </a:rPr>
              <a:t>  = 0.25X,  X</a:t>
            </a:r>
            <a:r>
              <a:rPr lang="en-US" sz="3200" b="1" dirty="0">
                <a:latin typeface="Calibri" pitchFamily="34" charset="0"/>
              </a:rPr>
              <a:t>= 1, -1, 1, -1, </a:t>
            </a:r>
          </a:p>
          <a:p>
            <a:r>
              <a:rPr lang="en-US" sz="3200" b="1" dirty="0" smtClean="0">
                <a:latin typeface="Calibri" pitchFamily="34" charset="0"/>
              </a:rPr>
              <a:t>	</a:t>
            </a:r>
            <a:r>
              <a:rPr lang="el-GR" sz="3200" b="1" dirty="0" smtClean="0">
                <a:latin typeface="Calibri" pitchFamily="34" charset="0"/>
              </a:rPr>
              <a:t>Δ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1</a:t>
            </a:r>
            <a:r>
              <a:rPr lang="en-US" sz="3200" b="1" dirty="0">
                <a:latin typeface="Calibri" pitchFamily="34" charset="0"/>
              </a:rPr>
              <a:t> = 0.25, -0.25, 0.25, -0.25</a:t>
            </a:r>
          </a:p>
          <a:p>
            <a:endParaRPr lang="en-US" sz="3200" b="1" dirty="0"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	W</a:t>
            </a:r>
            <a:r>
              <a:rPr lang="en-US" sz="2800" b="1" baseline="30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800" b="1" baseline="-2500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= W</a:t>
            </a:r>
            <a:r>
              <a:rPr lang="en-US" sz="2800" b="1" baseline="3000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 [0,0,0,0]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+ 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          </a:t>
            </a:r>
            <a:r>
              <a:rPr lang="el-GR" sz="2800" b="1" dirty="0" smtClean="0">
                <a:solidFill>
                  <a:srgbClr val="FF0000"/>
                </a:solidFill>
                <a:latin typeface="Calibri" pitchFamily="34" charset="0"/>
              </a:rPr>
              <a:t>Δ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w</a:t>
            </a:r>
            <a:r>
              <a:rPr lang="en-US" sz="2800" b="1" baseline="30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[0.25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, -0.25,0.25,-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0.25]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             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	W</a:t>
            </a:r>
            <a:r>
              <a:rPr lang="en-US" sz="2800" b="1" baseline="30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= [0.25, -0.25,0.25,-0.25]</a:t>
            </a:r>
          </a:p>
          <a:p>
            <a:endParaRPr lang="en-US" sz="3200" b="1" dirty="0">
              <a:latin typeface="Calibri" pitchFamily="34" charset="0"/>
            </a:endParaRPr>
          </a:p>
          <a:p>
            <a:endParaRPr lang="en-US" sz="3200" dirty="0">
              <a:latin typeface="Calibri" pitchFamily="34" charset="0"/>
            </a:endParaRPr>
          </a:p>
        </p:txBody>
      </p:sp>
      <p:pic>
        <p:nvPicPr>
          <p:cNvPr id="1715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248400" y="914400"/>
          <a:ext cx="2490788" cy="685800"/>
        </p:xfrm>
        <a:graphic>
          <a:graphicData uri="http://schemas.openxmlformats.org/presentationml/2006/ole">
            <p:oleObj spid="_x0000_s7170" name="Equation" r:id="rId4" imgW="8762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latin typeface="Calibri" pitchFamily="34" charset="0"/>
              </a:rPr>
              <a:t>For pattern 2  (1, 1, 1, 1),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latin typeface="Calibri" pitchFamily="34" charset="0"/>
              </a:rPr>
              <a:t>with W</a:t>
            </a:r>
            <a:r>
              <a:rPr lang="en-US" sz="3200" b="1" baseline="30000" dirty="0">
                <a:latin typeface="Calibri" pitchFamily="34" charset="0"/>
              </a:rPr>
              <a:t>1   </a:t>
            </a:r>
            <a:r>
              <a:rPr lang="en-US" sz="3200" b="1" dirty="0">
                <a:latin typeface="Calibri" pitchFamily="34" charset="0"/>
              </a:rPr>
              <a:t> =(0.25</a:t>
            </a:r>
            <a:r>
              <a:rPr lang="en-US" sz="3200" b="1" dirty="0" smtClean="0">
                <a:latin typeface="Calibri" pitchFamily="34" charset="0"/>
              </a:rPr>
              <a:t>, -</a:t>
            </a:r>
            <a:r>
              <a:rPr lang="en-US" sz="3200" b="1" dirty="0">
                <a:latin typeface="Calibri" pitchFamily="34" charset="0"/>
              </a:rPr>
              <a:t>0.25</a:t>
            </a:r>
            <a:r>
              <a:rPr lang="en-US" sz="3200" b="1" dirty="0" smtClean="0">
                <a:latin typeface="Calibri" pitchFamily="34" charset="0"/>
              </a:rPr>
              <a:t>, 0.25, -</a:t>
            </a:r>
            <a:r>
              <a:rPr lang="en-US" sz="3200" b="1" dirty="0">
                <a:latin typeface="Calibri" pitchFamily="34" charset="0"/>
              </a:rPr>
              <a:t>0.25)</a:t>
            </a:r>
            <a:r>
              <a:rPr lang="en-US" sz="3200" b="1" baseline="30000" dirty="0">
                <a:latin typeface="Calibri" pitchFamily="34" charset="0"/>
              </a:rPr>
              <a:t>     </a:t>
            </a:r>
          </a:p>
          <a:p>
            <a:endParaRPr lang="en-US" sz="28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net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= 0.25x1 - 0.25x1 + 0.25x1 - 0.25x1 =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0 = f(net)=output, target=1</a:t>
            </a:r>
            <a:endParaRPr lang="en-US" sz="2800" b="1" dirty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l-GR" sz="3200" b="1" dirty="0">
                <a:latin typeface="Calibri" pitchFamily="34" charset="0"/>
              </a:rPr>
              <a:t>Δ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 = </a:t>
            </a:r>
            <a:r>
              <a:rPr lang="en-US" sz="3200" b="1" dirty="0" smtClean="0">
                <a:latin typeface="Calibri" pitchFamily="34" charset="0"/>
              </a:rPr>
              <a:t>0.25(1-0)X =0.25X, </a:t>
            </a:r>
            <a:r>
              <a:rPr lang="en-US" sz="3200" b="1" dirty="0">
                <a:latin typeface="Calibri" pitchFamily="34" charset="0"/>
              </a:rPr>
              <a:t>X= 1, 1, 1, 1</a:t>
            </a:r>
          </a:p>
          <a:p>
            <a:endParaRPr lang="en-US" sz="3200" b="1" dirty="0">
              <a:latin typeface="Calibri" pitchFamily="34" charset="0"/>
            </a:endParaRPr>
          </a:p>
          <a:p>
            <a:r>
              <a:rPr lang="el-GR" sz="3200" b="1" dirty="0">
                <a:latin typeface="Calibri" pitchFamily="34" charset="0"/>
              </a:rPr>
              <a:t>Δ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 = 0.25</a:t>
            </a:r>
            <a:r>
              <a:rPr lang="en-US" sz="3200" b="1" dirty="0" smtClean="0">
                <a:latin typeface="Calibri" pitchFamily="34" charset="0"/>
              </a:rPr>
              <a:t>, 0.25</a:t>
            </a:r>
            <a:r>
              <a:rPr lang="en-US" sz="3200" b="1" dirty="0">
                <a:latin typeface="Calibri" pitchFamily="34" charset="0"/>
              </a:rPr>
              <a:t>, 0.25, 0.25</a:t>
            </a:r>
          </a:p>
          <a:p>
            <a:endParaRPr lang="en-US" sz="3200" b="1" dirty="0">
              <a:latin typeface="Calibri" pitchFamily="34" charset="0"/>
            </a:endParaRPr>
          </a:p>
          <a:p>
            <a:r>
              <a:rPr lang="en-US" sz="3200" b="1" dirty="0" smtClean="0">
                <a:latin typeface="Calibri" pitchFamily="34" charset="0"/>
              </a:rPr>
              <a:t>W</a:t>
            </a:r>
            <a:r>
              <a:rPr lang="en-US" sz="3200" b="1" baseline="30000" dirty="0" smtClean="0">
                <a:latin typeface="Calibri" pitchFamily="34" charset="0"/>
              </a:rPr>
              <a:t>2</a:t>
            </a:r>
            <a:r>
              <a:rPr lang="en-US" sz="3200" b="1" dirty="0" smtClean="0">
                <a:latin typeface="Calibri" pitchFamily="34" charset="0"/>
              </a:rPr>
              <a:t>=     W</a:t>
            </a:r>
            <a:r>
              <a:rPr lang="en-US" sz="3200" b="1" baseline="30000" dirty="0" smtClean="0">
                <a:latin typeface="Calibri" pitchFamily="34" charset="0"/>
              </a:rPr>
              <a:t>1</a:t>
            </a:r>
            <a:r>
              <a:rPr lang="en-US" sz="3200" b="1" dirty="0" smtClean="0">
                <a:latin typeface="Calibri" pitchFamily="34" charset="0"/>
              </a:rPr>
              <a:t>[ 0.25,-0.25,0.25,-0.25]     	+</a:t>
            </a:r>
            <a:r>
              <a:rPr lang="el-GR" sz="3200" b="1" dirty="0">
                <a:latin typeface="Calibri" pitchFamily="34" charset="0"/>
              </a:rPr>
              <a:t>Δ</a:t>
            </a:r>
            <a:r>
              <a:rPr lang="en-US" sz="3200" b="1" dirty="0" smtClean="0">
                <a:latin typeface="Calibri" pitchFamily="34" charset="0"/>
              </a:rPr>
              <a:t>w</a:t>
            </a:r>
            <a:r>
              <a:rPr lang="en-US" sz="3200" b="1" baseline="30000" dirty="0" smtClean="0">
                <a:latin typeface="Calibri" pitchFamily="34" charset="0"/>
              </a:rPr>
              <a:t>2</a:t>
            </a:r>
            <a:r>
              <a:rPr lang="en-US" sz="3200" b="1" dirty="0" smtClean="0">
                <a:latin typeface="Calibri" pitchFamily="34" charset="0"/>
              </a:rPr>
              <a:t>[0.25,0.25,0.25,0.25]</a:t>
            </a:r>
          </a:p>
          <a:p>
            <a:r>
              <a:rPr lang="en-US" sz="3200" b="1" dirty="0" smtClean="0">
                <a:latin typeface="Calibri" pitchFamily="34" charset="0"/>
              </a:rPr>
              <a:t>         = </a:t>
            </a:r>
            <a:r>
              <a:rPr lang="en-US" sz="3200" b="1" dirty="0">
                <a:latin typeface="Calibri" pitchFamily="34" charset="0"/>
              </a:rPr>
              <a:t>[0.5, 0, 0.5</a:t>
            </a:r>
            <a:r>
              <a:rPr lang="en-US" sz="3200" b="1" dirty="0" smtClean="0">
                <a:latin typeface="Calibri" pitchFamily="34" charset="0"/>
              </a:rPr>
              <a:t>, 0</a:t>
            </a:r>
            <a:r>
              <a:rPr lang="en-US" sz="3200" b="1" dirty="0">
                <a:latin typeface="Calibri" pitchFamily="34" charset="0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1066800"/>
            <a:ext cx="9144000" cy="534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latin typeface="Calibri" pitchFamily="34" charset="0"/>
              </a:rPr>
              <a:t>For pattern 3   (1,  1, 1,  -1),</a:t>
            </a:r>
          </a:p>
          <a:p>
            <a:r>
              <a:rPr lang="en-US" sz="3200" b="1" dirty="0">
                <a:latin typeface="Calibri" pitchFamily="34" charset="0"/>
              </a:rPr>
              <a:t>      with W</a:t>
            </a:r>
            <a:r>
              <a:rPr lang="en-US" sz="3200" b="1" baseline="30000" dirty="0">
                <a:latin typeface="Calibri" pitchFamily="34" charset="0"/>
              </a:rPr>
              <a:t>2   </a:t>
            </a:r>
            <a:r>
              <a:rPr lang="en-US" sz="3200" b="1" dirty="0">
                <a:latin typeface="Calibri" pitchFamily="34" charset="0"/>
              </a:rPr>
              <a:t> =(0.5</a:t>
            </a:r>
            <a:r>
              <a:rPr lang="en-US" sz="3200" b="1" dirty="0" smtClean="0">
                <a:latin typeface="Calibri" pitchFamily="34" charset="0"/>
              </a:rPr>
              <a:t>, 0</a:t>
            </a:r>
            <a:r>
              <a:rPr lang="en-US" sz="3200" b="1" dirty="0">
                <a:latin typeface="Calibri" pitchFamily="34" charset="0"/>
              </a:rPr>
              <a:t>, 0.5, 0)</a:t>
            </a:r>
            <a:r>
              <a:rPr lang="en-US" sz="3200" b="1" baseline="30000" dirty="0">
                <a:latin typeface="Calibri" pitchFamily="34" charset="0"/>
              </a:rPr>
              <a:t>     </a:t>
            </a:r>
            <a:endParaRPr lang="en-US" sz="3200" b="1" baseline="30000" dirty="0" smtClean="0">
              <a:latin typeface="Calibri" pitchFamily="34" charset="0"/>
            </a:endParaRPr>
          </a:p>
          <a:p>
            <a:endParaRPr lang="en-US" sz="3200" b="1" baseline="30000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net =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0.5x1+ 0x1 + 0.5x1 + 0x(-1)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= 1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= f(net)=output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target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= -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1</a:t>
            </a:r>
          </a:p>
          <a:p>
            <a:endParaRPr lang="en-US" sz="3200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l-GR" sz="3200" b="1" dirty="0">
                <a:latin typeface="Calibri" pitchFamily="34" charset="0"/>
              </a:rPr>
              <a:t>Δ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3</a:t>
            </a:r>
            <a:r>
              <a:rPr lang="en-US" sz="3200" b="1" dirty="0">
                <a:latin typeface="Calibri" pitchFamily="34" charset="0"/>
              </a:rPr>
              <a:t> = </a:t>
            </a:r>
            <a:r>
              <a:rPr lang="en-US" sz="3200" b="1" dirty="0" smtClean="0">
                <a:latin typeface="Calibri" pitchFamily="34" charset="0"/>
              </a:rPr>
              <a:t>0.25(-1-1)X = -0.5X, </a:t>
            </a:r>
            <a:r>
              <a:rPr lang="en-US" sz="3200" b="1" dirty="0">
                <a:latin typeface="Calibri" pitchFamily="34" charset="0"/>
              </a:rPr>
              <a:t>X= 1, 1, 1, -1</a:t>
            </a:r>
          </a:p>
          <a:p>
            <a:endParaRPr lang="en-US" sz="3200" b="1" dirty="0">
              <a:latin typeface="Calibri" pitchFamily="34" charset="0"/>
            </a:endParaRPr>
          </a:p>
          <a:p>
            <a:r>
              <a:rPr lang="el-GR" sz="3200" b="1" dirty="0">
                <a:latin typeface="Calibri" pitchFamily="34" charset="0"/>
              </a:rPr>
              <a:t>Δ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3</a:t>
            </a:r>
            <a:r>
              <a:rPr lang="en-US" sz="3200" b="1" dirty="0">
                <a:latin typeface="Calibri" pitchFamily="34" charset="0"/>
              </a:rPr>
              <a:t> = -0.5,-0.5, -0.5, 0.5</a:t>
            </a:r>
          </a:p>
          <a:p>
            <a:endParaRPr lang="en-US" sz="3200" b="1" dirty="0">
              <a:latin typeface="Calibri" pitchFamily="34" charset="0"/>
            </a:endParaRPr>
          </a:p>
          <a:p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3</a:t>
            </a:r>
            <a:r>
              <a:rPr lang="en-US" sz="3200" b="1" baseline="-25000" dirty="0">
                <a:latin typeface="Calibri" pitchFamily="34" charset="0"/>
              </a:rPr>
              <a:t>  </a:t>
            </a:r>
            <a:r>
              <a:rPr lang="en-US" sz="3200" b="1" dirty="0">
                <a:latin typeface="Calibri" pitchFamily="34" charset="0"/>
              </a:rPr>
              <a:t> =  W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  +</a:t>
            </a:r>
            <a:r>
              <a:rPr lang="el-GR" sz="3200" b="1" dirty="0">
                <a:latin typeface="Calibri" pitchFamily="34" charset="0"/>
              </a:rPr>
              <a:t>Δ</a:t>
            </a:r>
            <a:r>
              <a:rPr lang="en-US" sz="3200" b="1" dirty="0">
                <a:latin typeface="Calibri" pitchFamily="34" charset="0"/>
              </a:rPr>
              <a:t>w</a:t>
            </a:r>
            <a:r>
              <a:rPr lang="en-US" sz="3200" b="1" baseline="30000" dirty="0">
                <a:latin typeface="Calibri" pitchFamily="34" charset="0"/>
              </a:rPr>
              <a:t>3</a:t>
            </a:r>
            <a:r>
              <a:rPr lang="en-US" sz="3200" b="1" dirty="0">
                <a:latin typeface="Calibri" pitchFamily="34" charset="0"/>
              </a:rPr>
              <a:t> = [0, -0.5, 0,0.5]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For pattern 4  (1, -1,  -1,  1),</a:t>
            </a:r>
          </a:p>
          <a:p>
            <a:r>
              <a:rPr lang="en-US" sz="2800" b="1" dirty="0">
                <a:latin typeface="Calibri" pitchFamily="34" charset="0"/>
              </a:rPr>
              <a:t>      with W</a:t>
            </a:r>
            <a:r>
              <a:rPr lang="en-US" sz="2800" b="1" baseline="30000" dirty="0">
                <a:latin typeface="Calibri" pitchFamily="34" charset="0"/>
              </a:rPr>
              <a:t>3   </a:t>
            </a:r>
            <a:r>
              <a:rPr lang="en-US" sz="2800" b="1" dirty="0">
                <a:latin typeface="Calibri" pitchFamily="34" charset="0"/>
              </a:rPr>
              <a:t> =(0, -0.5, 0, 0.5)</a:t>
            </a:r>
            <a:r>
              <a:rPr lang="en-US" sz="2800" b="1" baseline="30000" dirty="0">
                <a:latin typeface="Calibri" pitchFamily="34" charset="0"/>
              </a:rPr>
              <a:t>     </a:t>
            </a:r>
          </a:p>
          <a:p>
            <a:r>
              <a:rPr lang="en-US" sz="2800" b="1" baseline="30000" dirty="0">
                <a:solidFill>
                  <a:srgbClr val="FF0000"/>
                </a:solidFill>
                <a:latin typeface="Calibri" pitchFamily="34" charset="0"/>
              </a:rPr>
              <a:t>     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net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= 0x1 -0.5x(-1) + 0x(-1) + 0.5x(1) =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1= f(net)=output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target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</a:rPr>
              <a:t>= -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1</a:t>
            </a:r>
          </a:p>
          <a:p>
            <a:r>
              <a:rPr lang="el-GR" sz="2800" b="1" dirty="0" smtClean="0">
                <a:latin typeface="Calibri" pitchFamily="34" charset="0"/>
              </a:rPr>
              <a:t>Δ</a:t>
            </a:r>
            <a:r>
              <a:rPr lang="en-US" sz="2800" b="1" dirty="0">
                <a:latin typeface="Calibri" pitchFamily="34" charset="0"/>
              </a:rPr>
              <a:t>w</a:t>
            </a:r>
            <a:r>
              <a:rPr lang="en-US" sz="2800" b="1" baseline="30000" dirty="0">
                <a:latin typeface="Calibri" pitchFamily="34" charset="0"/>
              </a:rPr>
              <a:t>4</a:t>
            </a:r>
            <a:r>
              <a:rPr lang="en-US" sz="2800" b="1" dirty="0">
                <a:latin typeface="Calibri" pitchFamily="34" charset="0"/>
              </a:rPr>
              <a:t> = </a:t>
            </a:r>
            <a:r>
              <a:rPr lang="en-US" sz="2800" b="1" dirty="0" smtClean="0">
                <a:latin typeface="Calibri" pitchFamily="34" charset="0"/>
              </a:rPr>
              <a:t>0.25(-1-1)X= -0.5X </a:t>
            </a:r>
            <a:r>
              <a:rPr lang="en-US" sz="2800" b="1" dirty="0">
                <a:latin typeface="Calibri" pitchFamily="34" charset="0"/>
              </a:rPr>
              <a:t>, X= 1, -1, -1, 1</a:t>
            </a:r>
          </a:p>
          <a:p>
            <a:r>
              <a:rPr lang="el-GR" sz="2800" b="1" dirty="0" smtClean="0">
                <a:latin typeface="Calibri" pitchFamily="34" charset="0"/>
              </a:rPr>
              <a:t>Δ</a:t>
            </a:r>
            <a:r>
              <a:rPr lang="en-US" sz="2800" b="1" dirty="0">
                <a:latin typeface="Calibri" pitchFamily="34" charset="0"/>
              </a:rPr>
              <a:t>w</a:t>
            </a:r>
            <a:r>
              <a:rPr lang="en-US" sz="2800" b="1" baseline="30000" dirty="0">
                <a:latin typeface="Calibri" pitchFamily="34" charset="0"/>
              </a:rPr>
              <a:t>4</a:t>
            </a:r>
            <a:r>
              <a:rPr lang="en-US" sz="2800" b="1" dirty="0">
                <a:latin typeface="Calibri" pitchFamily="34" charset="0"/>
              </a:rPr>
              <a:t> = -0.5,0.5,0.5, -0.5</a:t>
            </a:r>
          </a:p>
          <a:p>
            <a:r>
              <a:rPr lang="en-US" sz="2800" b="1" dirty="0" smtClean="0">
                <a:latin typeface="Calibri" pitchFamily="34" charset="0"/>
              </a:rPr>
              <a:t>W</a:t>
            </a:r>
            <a:r>
              <a:rPr lang="en-US" sz="2800" b="1" baseline="30000" dirty="0" smtClean="0">
                <a:latin typeface="Calibri" pitchFamily="34" charset="0"/>
              </a:rPr>
              <a:t>4</a:t>
            </a:r>
            <a:r>
              <a:rPr lang="en-US" sz="2800" b="1" baseline="-25000" dirty="0" smtClean="0">
                <a:latin typeface="Calibri" pitchFamily="34" charset="0"/>
              </a:rPr>
              <a:t>  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</a:rPr>
              <a:t>=  W</a:t>
            </a:r>
            <a:r>
              <a:rPr lang="en-US" sz="2800" b="1" baseline="30000" dirty="0">
                <a:latin typeface="Calibri" pitchFamily="34" charset="0"/>
              </a:rPr>
              <a:t>3</a:t>
            </a:r>
            <a:r>
              <a:rPr lang="en-US" sz="2800" b="1" dirty="0">
                <a:latin typeface="Calibri" pitchFamily="34" charset="0"/>
              </a:rPr>
              <a:t>  +</a:t>
            </a:r>
            <a:r>
              <a:rPr lang="el-GR" sz="2800" b="1" dirty="0">
                <a:latin typeface="Calibri" pitchFamily="34" charset="0"/>
              </a:rPr>
              <a:t>Δ</a:t>
            </a:r>
            <a:r>
              <a:rPr lang="en-US" sz="2800" b="1" dirty="0">
                <a:latin typeface="Calibri" pitchFamily="34" charset="0"/>
              </a:rPr>
              <a:t>w</a:t>
            </a:r>
            <a:r>
              <a:rPr lang="en-US" sz="2800" b="1" baseline="30000" dirty="0">
                <a:latin typeface="Calibri" pitchFamily="34" charset="0"/>
              </a:rPr>
              <a:t>4</a:t>
            </a:r>
            <a:r>
              <a:rPr lang="en-US" sz="2800" b="1" dirty="0">
                <a:latin typeface="Calibri" pitchFamily="34" charset="0"/>
              </a:rPr>
              <a:t> = [ -0.5, 0,0.5,0]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At the end of this training </a:t>
            </a:r>
            <a:r>
              <a:rPr lang="en-US" sz="3200" b="1" dirty="0" err="1" smtClean="0">
                <a:latin typeface="Calibri" pitchFamily="34" charset="0"/>
              </a:rPr>
              <a:t>ii.e</a:t>
            </a:r>
            <a:r>
              <a:rPr lang="en-US" sz="3200" b="1" dirty="0" smtClean="0">
                <a:latin typeface="Calibri" pitchFamily="34" charset="0"/>
              </a:rPr>
              <a:t>. after one Epoch[</a:t>
            </a:r>
            <a:r>
              <a:rPr lang="en-US" sz="3200" dirty="0" smtClean="0"/>
              <a:t> defined as an important period in history or an era] </a:t>
            </a:r>
            <a:r>
              <a:rPr lang="en-US" sz="3200" i="1" dirty="0" smtClean="0"/>
              <a:t>Epoch</a:t>
            </a:r>
            <a:r>
              <a:rPr lang="en-US" sz="3200" dirty="0" smtClean="0"/>
              <a:t> comes to us, via Medieval Latin, from Greek </a:t>
            </a:r>
            <a:r>
              <a:rPr lang="en-US" sz="3200" i="1" dirty="0" err="1" smtClean="0"/>
              <a:t>epochē</a:t>
            </a:r>
            <a:r>
              <a:rPr lang="en-US" sz="3200" i="1" dirty="0" smtClean="0"/>
              <a:t>,</a:t>
            </a:r>
            <a:r>
              <a:rPr lang="en-US" sz="3200" dirty="0" smtClean="0"/>
              <a:t> meaning "cessation" or "fixed point.".</a:t>
            </a:r>
            <a:endParaRPr lang="en-US" sz="3200" b="1" dirty="0" smtClean="0">
              <a:latin typeface="Calibri" pitchFamily="34" charset="0"/>
            </a:endParaRPr>
          </a:p>
          <a:p>
            <a:r>
              <a:rPr lang="en-US" sz="3200" b="1" dirty="0" smtClean="0">
                <a:latin typeface="Calibri" pitchFamily="34" charset="0"/>
              </a:rPr>
              <a:t>the </a:t>
            </a:r>
            <a:r>
              <a:rPr lang="en-US" sz="3200" b="1" dirty="0">
                <a:latin typeface="Calibri" pitchFamily="34" charset="0"/>
              </a:rPr>
              <a:t>total sum of squared errors </a:t>
            </a:r>
            <a:r>
              <a:rPr lang="en-US" sz="3200" b="1" dirty="0" smtClean="0">
                <a:latin typeface="Calibri" pitchFamily="34" charset="0"/>
              </a:rPr>
              <a:t>after one epoch = </a:t>
            </a:r>
            <a:endParaRPr lang="en-US" sz="3200" b="1" dirty="0">
              <a:latin typeface="Calibri" pitchFamily="34" charset="0"/>
            </a:endParaRPr>
          </a:p>
          <a:p>
            <a:r>
              <a:rPr lang="en-US" sz="3200" b="1" dirty="0">
                <a:latin typeface="Calibri" pitchFamily="34" charset="0"/>
              </a:rPr>
              <a:t>1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 + 1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 + (-2)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 + (-2)</a:t>
            </a:r>
            <a:r>
              <a:rPr lang="en-US" sz="3200" b="1" baseline="30000" dirty="0">
                <a:latin typeface="Calibri" pitchFamily="34" charset="0"/>
              </a:rPr>
              <a:t>2</a:t>
            </a:r>
            <a:r>
              <a:rPr lang="en-US" sz="3200" b="1" dirty="0">
                <a:latin typeface="Calibri" pitchFamily="34" charset="0"/>
              </a:rPr>
              <a:t> = </a:t>
            </a:r>
            <a:r>
              <a:rPr lang="en-US" sz="3200" b="1" dirty="0" smtClean="0">
                <a:latin typeface="Calibri" pitchFamily="34" charset="0"/>
              </a:rPr>
              <a:t>10, will keep on changing weights till E&lt;</a:t>
            </a:r>
            <a:r>
              <a:rPr lang="el-GR" sz="3200" b="1" dirty="0" smtClean="0">
                <a:latin typeface="Calibri" pitchFamily="34" charset="0"/>
              </a:rPr>
              <a:t>ε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1148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Calculate output of Node A, B &amp; Z</a:t>
            </a:r>
          </a:p>
        </p:txBody>
      </p:sp>
      <p:pic>
        <p:nvPicPr>
          <p:cNvPr id="4628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0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799"/>
            <a:ext cx="8915400" cy="6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XOR- BINARY INPUT, BIPOLAR OUTPUT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0"/>
            <a:ext cx="5843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Bipolar  Activation function </a:t>
            </a:r>
            <a:r>
              <a:rPr lang="en-US" sz="2400" b="1" dirty="0" smtClean="0">
                <a:solidFill>
                  <a:srgbClr val="FF0000"/>
                </a:solidFill>
              </a:rPr>
              <a:t>with threshold 0</a:t>
            </a:r>
          </a:p>
        </p:txBody>
      </p:sp>
      <p:pic>
        <p:nvPicPr>
          <p:cNvPr id="5405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53500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71500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Bipolar  Activation function </a:t>
            </a:r>
            <a:r>
              <a:rPr lang="en-US" sz="2800" b="1" dirty="0" smtClean="0">
                <a:solidFill>
                  <a:srgbClr val="FF0000"/>
                </a:solidFill>
              </a:rPr>
              <a:t>with threshold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0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672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4038600"/>
            <a:ext cx="495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Fill the entries: output of H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and H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and O</a:t>
            </a:r>
          </a:p>
          <a:p>
            <a:r>
              <a:rPr lang="en-US" sz="3200" b="1" dirty="0" smtClean="0"/>
              <a:t>Bipolar  Activation function </a:t>
            </a:r>
            <a:r>
              <a:rPr lang="en-US" sz="3200" b="1" dirty="0" smtClean="0">
                <a:solidFill>
                  <a:srgbClr val="FF0000"/>
                </a:solidFill>
              </a:rPr>
              <a:t>with threshold 0</a:t>
            </a:r>
          </a:p>
          <a:p>
            <a:endParaRPr lang="en-US" sz="32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9906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9906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9906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764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0480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0480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048000"/>
            <a:ext cx="322781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676400"/>
            <a:ext cx="314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752600"/>
            <a:ext cx="314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362200"/>
            <a:ext cx="314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362200"/>
            <a:ext cx="314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4800600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40467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71450"/>
            <a:ext cx="3914775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On-screen Show (4:3)</PresentationFormat>
  <Paragraphs>244</Paragraphs>
  <Slides>47</Slides>
  <Notes>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1</cp:revision>
  <dcterms:created xsi:type="dcterms:W3CDTF">2006-08-16T00:00:00Z</dcterms:created>
  <dcterms:modified xsi:type="dcterms:W3CDTF">2020-02-07T05:41:30Z</dcterms:modified>
</cp:coreProperties>
</file>