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verag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785558" y="790775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Pizza Portal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Ankit Joshi, Chirag Jain, Pranay Reddy, Shubhi Jain, Vinay Kumar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1467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3NF Synthesis-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771775"/>
            <a:ext cx="8520600" cy="412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all right hand side singleton-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UserID -&gt; UserName 				OrderId,PizzaId -&gt; Quantity	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UserID -&gt; Password				OrderId,PizzaId -&gt; SizeId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UserID -&gt; PhoneNo				OrderId, PizzaId -&gt; SauceId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UserID -&gt;Email					OrderId,PizzaId -&gt; Cost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UserID -&gt;Street					PizzaId-&gt;PizzaName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UserID -&gt;ZipCode				ToppingId-&gt;ToppingPrice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UserID -&gt;City					ToppingId-&gt;ToppingName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UserID -&gt;State					SizeId-&gt;PriceFactor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ZipCode-&gt;City					SizeId-&gt;SizeName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ZipCode-&gt;State					SauceId-&gt;SauceName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OrderId-&gt;OrderTime				</a:t>
            </a:r>
            <a:r>
              <a:rPr lang="en"/>
              <a:t>PizzaId-&gt;isDefault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OrderId-&gt;DeliveryTime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OrderId-&gt;DeliveryAddress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OrderId-&gt;UserId,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1467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3NF Synthesis-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5250" y="855675"/>
            <a:ext cx="8737200" cy="415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extraneous left hand side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extraneous found</a:t>
            </a:r>
            <a:br>
              <a:rPr lang="en"/>
            </a:b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Redundant FD’s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UserID -&gt; UserName 	         OrderId-&gt;DeliveryAddress  		PizzaId-&gt;PizzaName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UserID -&gt; Password	         OrderId-&gt;UserId				PizzaId-&gt;isDefault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UserID -&gt; PhoneNo	         OrderId,PizzaId -&gt; Quantity		SauceId-&gt;SauceName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UserID -&gt;Email		         OrderId,PizzaId -&gt; SizeId		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UserID -&gt;Street		         OrderId, PizzaId -&gt; SauceId			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UserID -&gt;ZipCode	         OrderId,PizzaId -&gt; Cost	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ZipCode-&gt;City			ToppingId-&gt;ToppingPrice		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ZipCode-&gt;State			ToppingId-&gt;ToppingName 	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OrderId-&gt;OrderTime		SizeId-&gt;SizeName</a:t>
            </a:r>
          </a:p>
          <a:p>
            <a:pPr indent="-317500" lvl="2" marL="1371600" rtl="0">
              <a:spcBef>
                <a:spcPts val="0"/>
              </a:spcBef>
              <a:buSzPts val="1400"/>
              <a:buChar char="■"/>
            </a:pPr>
            <a:r>
              <a:rPr lang="en"/>
              <a:t>OrderId-&gt;DeliveryTime		SizeId-&gt;PriceFactor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6543675" y="3417575"/>
            <a:ext cx="2105100" cy="86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Redundant FD’s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UserID -&gt;City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UserID -&gt;State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3NF Synthesis-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All FD’s with same LHS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</a:t>
            </a:r>
            <a:r>
              <a:rPr lang="en" sz="1800"/>
              <a:t>serID -&gt; UserName ,Password, PhoneNo, Email, Street, ZipCode.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ZipCode-&gt;City, State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OrderId-&gt;OrderTime, DeliveryTime, DeliveryAddress,UserId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OrderId,PizzaId -&gt; Quantity, SizeId, SauceId, Cost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PizzaId-&gt;PizzaName ,ToppingPrice , ToppingName 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SizeId-&gt;PriceFactor, SizeName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ToppingId -&gt; ToppingName, ToppingPrice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SauceId -&gt;SauceName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3NF Synthesis-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tables from FD’s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U</a:t>
            </a:r>
            <a:r>
              <a:rPr lang="en" sz="1400">
                <a:solidFill>
                  <a:srgbClr val="FF0000"/>
                </a:solidFill>
              </a:rPr>
              <a:t>serID</a:t>
            </a:r>
            <a:r>
              <a:rPr lang="en"/>
              <a:t>,</a:t>
            </a:r>
            <a:r>
              <a:rPr lang="en" sz="1400"/>
              <a:t>UserName ,Password, PhoneNo, Email, Street, </a:t>
            </a:r>
            <a:r>
              <a:rPr lang="en" sz="1400">
                <a:solidFill>
                  <a:srgbClr val="0000FF"/>
                </a:solidFill>
              </a:rPr>
              <a:t>ZipCode</a:t>
            </a:r>
            <a:r>
              <a:rPr lang="en"/>
              <a:t>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FF0000"/>
                </a:solidFill>
              </a:rPr>
              <a:t>ZipCode</a:t>
            </a:r>
            <a:r>
              <a:rPr lang="en"/>
              <a:t>,</a:t>
            </a:r>
            <a:r>
              <a:rPr lang="en" sz="1400"/>
              <a:t>City,</a:t>
            </a:r>
            <a:r>
              <a:rPr lang="en"/>
              <a:t> </a:t>
            </a:r>
            <a:r>
              <a:rPr lang="en" sz="1400"/>
              <a:t>State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FF0000"/>
                </a:solidFill>
              </a:rPr>
              <a:t>OrderId</a:t>
            </a:r>
            <a:r>
              <a:rPr lang="en"/>
              <a:t>,</a:t>
            </a:r>
            <a:r>
              <a:rPr lang="en" sz="1400"/>
              <a:t>OrderTime, DeliveryTime,</a:t>
            </a:r>
            <a:r>
              <a:rPr lang="en"/>
              <a:t> </a:t>
            </a:r>
            <a:r>
              <a:rPr lang="en" sz="1400"/>
              <a:t>DeliveryAddress</a:t>
            </a:r>
            <a:r>
              <a:rPr lang="en"/>
              <a:t>,</a:t>
            </a:r>
            <a:r>
              <a:rPr lang="en" sz="1400">
                <a:solidFill>
                  <a:srgbClr val="0000FF"/>
                </a:solidFill>
              </a:rPr>
              <a:t>UserId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 u="sng">
                <a:solidFill>
                  <a:srgbClr val="0000FF"/>
                </a:solidFill>
              </a:rPr>
              <a:t>OrderId,PizzaId</a:t>
            </a:r>
            <a:r>
              <a:rPr lang="en"/>
              <a:t>,</a:t>
            </a:r>
            <a:r>
              <a:rPr lang="en" sz="1400"/>
              <a:t>Quantity,</a:t>
            </a:r>
            <a:r>
              <a:rPr lang="en"/>
              <a:t> </a:t>
            </a:r>
            <a:r>
              <a:rPr lang="en" sz="1400">
                <a:solidFill>
                  <a:srgbClr val="0000FF"/>
                </a:solidFill>
              </a:rPr>
              <a:t>SizeId, SauceId</a:t>
            </a:r>
            <a:r>
              <a:rPr lang="en" sz="1400"/>
              <a:t>, Cost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FF0000"/>
                </a:solidFill>
              </a:rPr>
              <a:t>PizzaId</a:t>
            </a:r>
            <a:r>
              <a:rPr lang="en"/>
              <a:t>,</a:t>
            </a:r>
            <a:r>
              <a:rPr lang="en" sz="1400"/>
              <a:t>PizzaName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ToppingId</a:t>
            </a:r>
            <a:r>
              <a:rPr lang="en" sz="1400"/>
              <a:t>,ToppingPrice ,</a:t>
            </a:r>
            <a:r>
              <a:rPr lang="en"/>
              <a:t> </a:t>
            </a:r>
            <a:r>
              <a:rPr lang="en" sz="1400"/>
              <a:t>ToppingName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FF0000"/>
                </a:solidFill>
              </a:rPr>
              <a:t>SizeId</a:t>
            </a:r>
            <a:r>
              <a:rPr lang="en"/>
              <a:t>,</a:t>
            </a:r>
            <a:r>
              <a:rPr lang="en" sz="1400"/>
              <a:t>PriceFactor,</a:t>
            </a:r>
            <a:r>
              <a:rPr lang="en"/>
              <a:t>SizeN</a:t>
            </a:r>
            <a:r>
              <a:rPr lang="en" sz="1400"/>
              <a:t>ame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SauceId</a:t>
            </a:r>
            <a:r>
              <a:rPr lang="en"/>
              <a:t>,</a:t>
            </a:r>
            <a:r>
              <a:rPr lang="en" sz="1400"/>
              <a:t>SauceName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rgbClr val="0000FF"/>
                </a:solidFill>
              </a:rPr>
              <a:t>ToppingId,PizzaId,OrderId</a:t>
            </a:r>
            <a:r>
              <a:rPr lang="en">
                <a:solidFill>
                  <a:srgbClr val="FF0000"/>
                </a:solidFill>
              </a:rPr>
              <a:t>    </a:t>
            </a:r>
            <a:r>
              <a:rPr lang="en">
                <a:solidFill>
                  <a:srgbClr val="000000"/>
                </a:solidFill>
              </a:rPr>
              <a:t>- Global Key</a:t>
            </a:r>
            <a:r>
              <a:rPr lang="en">
                <a:solidFill>
                  <a:srgbClr val="FF0000"/>
                </a:solidFill>
              </a:rPr>
              <a:t>			</a:t>
            </a:r>
          </a:p>
        </p:txBody>
      </p:sp>
      <p:sp>
        <p:nvSpPr>
          <p:cNvPr id="176" name="Shape 176"/>
          <p:cNvSpPr/>
          <p:nvPr/>
        </p:nvSpPr>
        <p:spPr>
          <a:xfrm>
            <a:off x="5619750" y="3998600"/>
            <a:ext cx="3314700" cy="63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Tables - 9</a:t>
            </a:r>
            <a:br>
              <a:rPr lang="en">
                <a:solidFill>
                  <a:schemeClr val="dk2"/>
                </a:solidFill>
              </a:rPr>
            </a:b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 3.3.7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Boot 1.5.8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5.7</a:t>
            </a:r>
          </a:p>
          <a:p>
            <a:pPr indent="-342900" lvl="0" marL="457200" algn="just">
              <a:spcBef>
                <a:spcPts val="0"/>
              </a:spcBef>
              <a:buSzPts val="1800"/>
              <a:buChar char="●"/>
            </a:pPr>
            <a:r>
              <a:rPr lang="en"/>
              <a:t>J</a:t>
            </a:r>
            <a:r>
              <a:rPr lang="en"/>
              <a:t>asypt (Java Simplified Encryption) 1.9.2 - </a:t>
            </a:r>
            <a:r>
              <a:rPr lang="en">
                <a:solidFill>
                  <a:schemeClr val="dk1"/>
                </a:solidFill>
              </a:rPr>
              <a:t>It uses the byte (binary) encryption mechanisms as a basis for text encryption.All the String results (of encryption) are encoded in </a:t>
            </a:r>
            <a:r>
              <a:rPr b="1" lang="en">
                <a:solidFill>
                  <a:schemeClr val="dk1"/>
                </a:solidFill>
              </a:rPr>
              <a:t>hexadecimal,</a:t>
            </a:r>
            <a:r>
              <a:rPr lang="en">
                <a:solidFill>
                  <a:schemeClr val="dk1"/>
                </a:solidFill>
              </a:rPr>
              <a:t> and thus can be safely stored as US-ASCII characters.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010275" y="53350"/>
            <a:ext cx="2886000" cy="80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Classes - 6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Association - 5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Many-to-many relations - 2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954700"/>
            <a:ext cx="6323305" cy="3979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24625" y="2095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     RM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User(</a:t>
            </a:r>
            <a:r>
              <a:rPr lang="en">
                <a:solidFill>
                  <a:srgbClr val="FF0000"/>
                </a:solidFill>
              </a:rPr>
              <a:t>UserId</a:t>
            </a:r>
            <a:r>
              <a:rPr lang="en"/>
              <a:t>,UserName,Password,PhoneNo,Email,Street,ZipCode,City,State)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Pizza(</a:t>
            </a:r>
            <a:r>
              <a:rPr lang="en">
                <a:solidFill>
                  <a:srgbClr val="FF0000"/>
                </a:solidFill>
              </a:rPr>
              <a:t>PizzaId</a:t>
            </a:r>
            <a:r>
              <a:rPr lang="en"/>
              <a:t>,PizzaName,IsDefault,</a:t>
            </a:r>
            <a:r>
              <a:rPr lang="en">
                <a:solidFill>
                  <a:srgbClr val="0000FF"/>
                </a:solidFill>
              </a:rPr>
              <a:t>SauceId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rgbClr val="0000FF"/>
                </a:solidFill>
              </a:rPr>
              <a:t>SizeId</a:t>
            </a:r>
            <a:r>
              <a:rPr lang="en"/>
              <a:t>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Size(</a:t>
            </a:r>
            <a:r>
              <a:rPr lang="en">
                <a:solidFill>
                  <a:srgbClr val="FF0000"/>
                </a:solidFill>
              </a:rPr>
              <a:t>SizeId</a:t>
            </a:r>
            <a:r>
              <a:rPr lang="en"/>
              <a:t>,SizeName,PriceFactor)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Topping(</a:t>
            </a:r>
            <a:r>
              <a:rPr lang="en">
                <a:solidFill>
                  <a:srgbClr val="FF0000"/>
                </a:solidFill>
              </a:rPr>
              <a:t>ToppingId</a:t>
            </a:r>
            <a:r>
              <a:rPr lang="en"/>
              <a:t>,ToppingName,ToppingPrice)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Sauce(</a:t>
            </a:r>
            <a:r>
              <a:rPr lang="en">
                <a:solidFill>
                  <a:srgbClr val="FF0000"/>
                </a:solidFill>
              </a:rPr>
              <a:t>SauceId</a:t>
            </a:r>
            <a:r>
              <a:rPr lang="en"/>
              <a:t>,SauceName)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Order(</a:t>
            </a:r>
            <a:r>
              <a:rPr lang="en">
                <a:solidFill>
                  <a:srgbClr val="FF0000"/>
                </a:solidFill>
              </a:rPr>
              <a:t>OrderId</a:t>
            </a:r>
            <a:r>
              <a:rPr lang="en"/>
              <a:t>,OrderTime,D</a:t>
            </a:r>
            <a:r>
              <a:rPr lang="en"/>
              <a:t>eliveryTime,DeliveryAddress,</a:t>
            </a:r>
            <a:r>
              <a:rPr lang="en">
                <a:solidFill>
                  <a:srgbClr val="0000FF"/>
                </a:solidFill>
              </a:rPr>
              <a:t>UserId</a:t>
            </a:r>
            <a:r>
              <a:rPr lang="en"/>
              <a:t>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Contains(</a:t>
            </a:r>
            <a:r>
              <a:rPr lang="en" u="sng">
                <a:solidFill>
                  <a:srgbClr val="0000FF"/>
                </a:solidFill>
              </a:rPr>
              <a:t>OrderId,PizzaId</a:t>
            </a:r>
            <a:r>
              <a:rPr lang="en"/>
              <a:t>,Quantity,Cost)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hasTopping(</a:t>
            </a:r>
            <a:r>
              <a:rPr lang="en" u="sng">
                <a:solidFill>
                  <a:srgbClr val="0000FF"/>
                </a:solidFill>
              </a:rPr>
              <a:t>PizzaId,ToppingId</a:t>
            </a:r>
            <a:r>
              <a:rPr lang="en"/>
              <a:t>)</a:t>
            </a:r>
          </a:p>
        </p:txBody>
      </p:sp>
      <p:sp>
        <p:nvSpPr>
          <p:cNvPr id="69" name="Shape 69"/>
          <p:cNvSpPr/>
          <p:nvPr/>
        </p:nvSpPr>
        <p:spPr>
          <a:xfrm>
            <a:off x="1162050" y="448606"/>
            <a:ext cx="371400" cy="1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0" y="3836675"/>
            <a:ext cx="4400700" cy="97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  </a:t>
            </a:r>
          </a:p>
        </p:txBody>
      </p:sp>
      <p:sp>
        <p:nvSpPr>
          <p:cNvPr id="71" name="Shape 71"/>
          <p:cNvSpPr/>
          <p:nvPr/>
        </p:nvSpPr>
        <p:spPr>
          <a:xfrm>
            <a:off x="4572000" y="3836675"/>
            <a:ext cx="4362600" cy="97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Tables - 8 (6(classes)+2(many-to-many))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Foreign Keys - 7 (5(association)+2(many-to-many))</a:t>
            </a:r>
            <a:br>
              <a:rPr lang="en">
                <a:solidFill>
                  <a:schemeClr val="dk2"/>
                </a:solidFill>
              </a:rPr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BCNF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</a:t>
            </a:r>
            <a:r>
              <a:rPr lang="en">
                <a:solidFill>
                  <a:srgbClr val="000000"/>
                </a:solidFill>
              </a:rPr>
              <a:t> Functional Dependencies 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UserId -&gt; </a:t>
            </a: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UserName ,Password, PhoneNo, Email, Street,ZipCode,City, State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ZipCode-&gt;City, State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OrderId -&gt; OrderTime,DeliveryTime,DeliveryAddress,UserId,Discount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OrderId,PizzaId-&gt;Quantity,SizeId,SauceId,Cost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PizzaId -&gt; PizzaName,IsDefault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ToppingId-&gt;ToppingPrice,ToppingName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SizeId-&gt;PriceFactor,SizeName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SauceId-&gt;SauceName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19100" y="169475"/>
            <a:ext cx="8115300" cy="9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userID, UserName ,Password, PhoneNo, Email, Street,ZipCode,City, State,OrderId,OrderTime, DeliveryTime, DeliveryAddress, Quantity, SizeId, SauceId, Cost,PizzaId,PizzaName ,ToppingPrice , ToppingName ,PriceFactor, Sizename ,SauceId ,SauceName</a:t>
            </a:r>
          </a:p>
        </p:txBody>
      </p:sp>
      <p:sp>
        <p:nvSpPr>
          <p:cNvPr id="83" name="Shape 83"/>
          <p:cNvSpPr/>
          <p:nvPr/>
        </p:nvSpPr>
        <p:spPr>
          <a:xfrm>
            <a:off x="2105025" y="1103075"/>
            <a:ext cx="4619700" cy="4761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UserId -&gt;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UserName ,Password, PhoneNo, Email, Street,ZipCode,City, State</a:t>
            </a:r>
          </a:p>
        </p:txBody>
      </p:sp>
      <p:sp>
        <p:nvSpPr>
          <p:cNvPr id="84" name="Shape 84"/>
          <p:cNvSpPr/>
          <p:nvPr/>
        </p:nvSpPr>
        <p:spPr>
          <a:xfrm>
            <a:off x="347700" y="1962875"/>
            <a:ext cx="2743200" cy="8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UserID, UserName ,Password, PhoneNo, Email, Street,ZipCode,City, State,</a:t>
            </a:r>
          </a:p>
        </p:txBody>
      </p:sp>
      <p:sp>
        <p:nvSpPr>
          <p:cNvPr id="85" name="Shape 85"/>
          <p:cNvSpPr/>
          <p:nvPr/>
        </p:nvSpPr>
        <p:spPr>
          <a:xfrm>
            <a:off x="676275" y="2807963"/>
            <a:ext cx="1914600" cy="4761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ZipCode-&gt;City, State</a:t>
            </a:r>
          </a:p>
        </p:txBody>
      </p:sp>
      <p:cxnSp>
        <p:nvCxnSpPr>
          <p:cNvPr id="86" name="Shape 86"/>
          <p:cNvCxnSpPr>
            <a:endCxn id="87" idx="0"/>
          </p:cNvCxnSpPr>
          <p:nvPr/>
        </p:nvCxnSpPr>
        <p:spPr>
          <a:xfrm flipH="1">
            <a:off x="1019250" y="3303150"/>
            <a:ext cx="228600" cy="9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/>
          <p:nvPr/>
        </p:nvCxnSpPr>
        <p:spPr>
          <a:xfrm>
            <a:off x="2076450" y="3265175"/>
            <a:ext cx="1086000" cy="9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 flipH="1">
            <a:off x="1700250" y="1579175"/>
            <a:ext cx="1309500" cy="3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" name="Shape 90"/>
          <p:cNvSpPr/>
          <p:nvPr/>
        </p:nvSpPr>
        <p:spPr>
          <a:xfrm>
            <a:off x="3457575" y="1991625"/>
            <a:ext cx="5629200" cy="7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userID,OrderId,OrderTime, DeliveryTime, DeliveryAddress, Quantity, SizeId, SauceId, Cost,PizzaId,PizzaName ,ToppingPrice , ToppingName ,PriceFactor, Sizename ,SauceId ,SauceName</a:t>
            </a:r>
          </a:p>
        </p:txBody>
      </p:sp>
      <p:cxnSp>
        <p:nvCxnSpPr>
          <p:cNvPr id="91" name="Shape 91"/>
          <p:cNvCxnSpPr>
            <a:endCxn id="92" idx="0"/>
          </p:cNvCxnSpPr>
          <p:nvPr/>
        </p:nvCxnSpPr>
        <p:spPr>
          <a:xfrm>
            <a:off x="7087050" y="3197225"/>
            <a:ext cx="1123500" cy="7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/>
          <p:nvPr/>
        </p:nvSpPr>
        <p:spPr>
          <a:xfrm>
            <a:off x="4381500" y="2765013"/>
            <a:ext cx="4619700" cy="4761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OrderId</a:t>
            </a:r>
            <a:r>
              <a:rPr lang="en"/>
              <a:t> -&gt;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OrderTime,DeliveryTime,DeliveryAddress,UserId,discount</a:t>
            </a:r>
          </a:p>
        </p:txBody>
      </p:sp>
      <p:cxnSp>
        <p:nvCxnSpPr>
          <p:cNvPr id="94" name="Shape 94"/>
          <p:cNvCxnSpPr>
            <a:endCxn id="90" idx="0"/>
          </p:cNvCxnSpPr>
          <p:nvPr/>
        </p:nvCxnSpPr>
        <p:spPr>
          <a:xfrm>
            <a:off x="5695875" y="1579125"/>
            <a:ext cx="5763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2" name="Shape 92"/>
          <p:cNvSpPr/>
          <p:nvPr/>
        </p:nvSpPr>
        <p:spPr>
          <a:xfrm>
            <a:off x="7524750" y="3970625"/>
            <a:ext cx="13716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 algn="ctr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Continued..</a:t>
            </a:r>
          </a:p>
        </p:txBody>
      </p:sp>
      <p:sp>
        <p:nvSpPr>
          <p:cNvPr id="87" name="Shape 87"/>
          <p:cNvSpPr/>
          <p:nvPr/>
        </p:nvSpPr>
        <p:spPr>
          <a:xfrm flipH="1">
            <a:off x="114450" y="4265250"/>
            <a:ext cx="1809600" cy="47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ZipCode,City, State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Shape 95"/>
          <p:cNvSpPr/>
          <p:nvPr/>
        </p:nvSpPr>
        <p:spPr>
          <a:xfrm flipH="1">
            <a:off x="2390775" y="4255800"/>
            <a:ext cx="2857500" cy="5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userID, UserName ,Password, PhoneNo, Email, Street,Zipcode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724025" y="207800"/>
            <a:ext cx="4619700" cy="4761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OrderId -&gt;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OrderTime,DeliveryTime,DeliveryAddress,UserId,discount</a:t>
            </a:r>
          </a:p>
        </p:txBody>
      </p:sp>
      <p:sp>
        <p:nvSpPr>
          <p:cNvPr id="101" name="Shape 101"/>
          <p:cNvSpPr/>
          <p:nvPr/>
        </p:nvSpPr>
        <p:spPr>
          <a:xfrm>
            <a:off x="323850" y="1160150"/>
            <a:ext cx="1905000" cy="100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OrderId,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OrderTime,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DeliveryTime,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DeliveryAddress,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UserId,Discount</a:t>
            </a:r>
          </a:p>
        </p:txBody>
      </p:sp>
      <p:sp>
        <p:nvSpPr>
          <p:cNvPr id="102" name="Shape 102"/>
          <p:cNvSpPr/>
          <p:nvPr/>
        </p:nvSpPr>
        <p:spPr>
          <a:xfrm>
            <a:off x="4200525" y="1055375"/>
            <a:ext cx="4543500" cy="9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PizzaId,Quantity,PizzaName, ToppingId,SizeId, SauceId,ToppingPrice , ToppingName ,PriceFactor, SizeName,Cost,IsDefault,OrderId,SauceName</a:t>
            </a:r>
          </a:p>
        </p:txBody>
      </p:sp>
      <p:sp>
        <p:nvSpPr>
          <p:cNvPr id="103" name="Shape 103"/>
          <p:cNvSpPr/>
          <p:nvPr/>
        </p:nvSpPr>
        <p:spPr>
          <a:xfrm>
            <a:off x="5095875" y="1998275"/>
            <a:ext cx="2752800" cy="4761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PizzaId -&gt; PizzaName,IsDefault</a:t>
            </a:r>
          </a:p>
        </p:txBody>
      </p:sp>
      <p:sp>
        <p:nvSpPr>
          <p:cNvPr id="104" name="Shape 104"/>
          <p:cNvSpPr/>
          <p:nvPr/>
        </p:nvSpPr>
        <p:spPr>
          <a:xfrm>
            <a:off x="2533650" y="2903300"/>
            <a:ext cx="1809600" cy="5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PizzaId,PizzaName,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IsDefault</a:t>
            </a:r>
          </a:p>
        </p:txBody>
      </p:sp>
      <p:sp>
        <p:nvSpPr>
          <p:cNvPr id="105" name="Shape 105"/>
          <p:cNvSpPr/>
          <p:nvPr/>
        </p:nvSpPr>
        <p:spPr>
          <a:xfrm>
            <a:off x="5438550" y="3674800"/>
            <a:ext cx="3457800" cy="4761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ToppingID</a:t>
            </a:r>
            <a:r>
              <a:rPr lang="en"/>
              <a:t>-&gt;ToppingPrice,ToppingName</a:t>
            </a:r>
          </a:p>
        </p:txBody>
      </p:sp>
      <p:cxnSp>
        <p:nvCxnSpPr>
          <p:cNvPr id="106" name="Shape 106"/>
          <p:cNvCxnSpPr>
            <a:endCxn id="101" idx="0"/>
          </p:cNvCxnSpPr>
          <p:nvPr/>
        </p:nvCxnSpPr>
        <p:spPr>
          <a:xfrm flipH="1">
            <a:off x="1276350" y="683750"/>
            <a:ext cx="1257300" cy="4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>
            <a:endCxn id="102" idx="0"/>
          </p:cNvCxnSpPr>
          <p:nvPr/>
        </p:nvCxnSpPr>
        <p:spPr>
          <a:xfrm>
            <a:off x="5019675" y="683975"/>
            <a:ext cx="145260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>
            <a:endCxn id="104" idx="0"/>
          </p:cNvCxnSpPr>
          <p:nvPr/>
        </p:nvCxnSpPr>
        <p:spPr>
          <a:xfrm flipH="1">
            <a:off x="3438450" y="2474600"/>
            <a:ext cx="21528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>
            <a:endCxn id="110" idx="0"/>
          </p:cNvCxnSpPr>
          <p:nvPr/>
        </p:nvCxnSpPr>
        <p:spPr>
          <a:xfrm>
            <a:off x="6953250" y="2474600"/>
            <a:ext cx="5097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>
            <a:stCxn id="105" idx="2"/>
            <a:endCxn id="112" idx="0"/>
          </p:cNvCxnSpPr>
          <p:nvPr/>
        </p:nvCxnSpPr>
        <p:spPr>
          <a:xfrm>
            <a:off x="7167450" y="4150900"/>
            <a:ext cx="10431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" name="Shape 112"/>
          <p:cNvSpPr/>
          <p:nvPr/>
        </p:nvSpPr>
        <p:spPr>
          <a:xfrm flipH="1">
            <a:off x="7524750" y="4665500"/>
            <a:ext cx="1371600" cy="37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 algn="ctr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Continued..</a:t>
            </a:r>
          </a:p>
        </p:txBody>
      </p:sp>
      <p:sp>
        <p:nvSpPr>
          <p:cNvPr id="113" name="Shape 113"/>
          <p:cNvSpPr/>
          <p:nvPr/>
        </p:nvSpPr>
        <p:spPr>
          <a:xfrm>
            <a:off x="5181600" y="2888800"/>
            <a:ext cx="3867300" cy="7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PizzaId,Quantity,ToppingId,SizeId,SauceId,ToppingPrice , ToppingName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,PriceFactor, SizeName,Cost,OrderId,SauceName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2609775" y="45875"/>
            <a:ext cx="3457800" cy="4761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ToppingID-&gt;ToppingPrice,ToppingName</a:t>
            </a:r>
          </a:p>
        </p:txBody>
      </p:sp>
      <p:sp>
        <p:nvSpPr>
          <p:cNvPr id="119" name="Shape 119"/>
          <p:cNvSpPr/>
          <p:nvPr/>
        </p:nvSpPr>
        <p:spPr>
          <a:xfrm>
            <a:off x="904875" y="726875"/>
            <a:ext cx="1857300" cy="7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ToppingId,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ToppingPrice,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ToppingName</a:t>
            </a:r>
          </a:p>
        </p:txBody>
      </p:sp>
      <p:sp>
        <p:nvSpPr>
          <p:cNvPr id="120" name="Shape 120"/>
          <p:cNvSpPr/>
          <p:nvPr/>
        </p:nvSpPr>
        <p:spPr>
          <a:xfrm>
            <a:off x="4905375" y="1274825"/>
            <a:ext cx="2638200" cy="4761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SizeId</a:t>
            </a:r>
            <a:r>
              <a:rPr lang="en"/>
              <a:t>-&gt;PriceFactor,SizeName</a:t>
            </a:r>
          </a:p>
        </p:txBody>
      </p:sp>
      <p:sp>
        <p:nvSpPr>
          <p:cNvPr id="121" name="Shape 121"/>
          <p:cNvSpPr/>
          <p:nvPr/>
        </p:nvSpPr>
        <p:spPr>
          <a:xfrm>
            <a:off x="2286075" y="1926425"/>
            <a:ext cx="2619300" cy="48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SizeId,SizeName,</a:t>
            </a:r>
            <a:r>
              <a:rPr lang="en">
                <a:solidFill>
                  <a:schemeClr val="dk1"/>
                </a:solidFill>
              </a:rPr>
              <a:t>PriceFactor</a:t>
            </a:r>
          </a:p>
        </p:txBody>
      </p:sp>
      <p:sp>
        <p:nvSpPr>
          <p:cNvPr id="122" name="Shape 122"/>
          <p:cNvSpPr/>
          <p:nvPr/>
        </p:nvSpPr>
        <p:spPr>
          <a:xfrm>
            <a:off x="5838900" y="2374725"/>
            <a:ext cx="2085900" cy="3804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SauceId-&gt;SauceName</a:t>
            </a:r>
          </a:p>
        </p:txBody>
      </p:sp>
      <p:sp>
        <p:nvSpPr>
          <p:cNvPr id="123" name="Shape 123"/>
          <p:cNvSpPr/>
          <p:nvPr/>
        </p:nvSpPr>
        <p:spPr>
          <a:xfrm>
            <a:off x="4114875" y="2922425"/>
            <a:ext cx="1952700" cy="36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sauceId,SauceName</a:t>
            </a:r>
          </a:p>
        </p:txBody>
      </p:sp>
      <p:cxnSp>
        <p:nvCxnSpPr>
          <p:cNvPr id="124" name="Shape 124"/>
          <p:cNvCxnSpPr>
            <a:endCxn id="119" idx="0"/>
          </p:cNvCxnSpPr>
          <p:nvPr/>
        </p:nvCxnSpPr>
        <p:spPr>
          <a:xfrm flipH="1">
            <a:off x="1833525" y="512375"/>
            <a:ext cx="14241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/>
          <p:nvPr/>
        </p:nvCxnSpPr>
        <p:spPr>
          <a:xfrm rot="10800000">
            <a:off x="5038650" y="531500"/>
            <a:ext cx="65730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/>
          <p:nvPr/>
        </p:nvCxnSpPr>
        <p:spPr>
          <a:xfrm flipH="1">
            <a:off x="4245600" y="1731800"/>
            <a:ext cx="130500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>
            <a:endCxn id="120" idx="2"/>
          </p:cNvCxnSpPr>
          <p:nvPr/>
        </p:nvCxnSpPr>
        <p:spPr>
          <a:xfrm rot="10800000">
            <a:off x="6224475" y="1750925"/>
            <a:ext cx="624000" cy="1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/>
          <p:nvPr/>
        </p:nvCxnSpPr>
        <p:spPr>
          <a:xfrm flipH="1">
            <a:off x="5334000" y="2755225"/>
            <a:ext cx="86430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" name="Shape 129"/>
          <p:cNvSpPr/>
          <p:nvPr/>
        </p:nvSpPr>
        <p:spPr>
          <a:xfrm>
            <a:off x="4245600" y="731525"/>
            <a:ext cx="3867300" cy="5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PizzaId,Quantity,SizeId,SauceId,PriceFactor, SizeName,Cost,OrderId,SauceName,SizeName</a:t>
            </a:r>
          </a:p>
        </p:txBody>
      </p:sp>
      <p:sp>
        <p:nvSpPr>
          <p:cNvPr id="130" name="Shape 130"/>
          <p:cNvSpPr/>
          <p:nvPr/>
        </p:nvSpPr>
        <p:spPr>
          <a:xfrm>
            <a:off x="5086350" y="1931825"/>
            <a:ext cx="4029000" cy="47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PizzaId,Quantity,SauceId,Cost,OrderId,SauceName</a:t>
            </a:r>
          </a:p>
        </p:txBody>
      </p:sp>
      <p:cxnSp>
        <p:nvCxnSpPr>
          <p:cNvPr id="131" name="Shape 131"/>
          <p:cNvCxnSpPr>
            <a:stCxn id="132" idx="0"/>
            <a:endCxn id="122" idx="2"/>
          </p:cNvCxnSpPr>
          <p:nvPr/>
        </p:nvCxnSpPr>
        <p:spPr>
          <a:xfrm rot="10800000">
            <a:off x="6881850" y="2755075"/>
            <a:ext cx="752400" cy="2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2" name="Shape 132"/>
          <p:cNvSpPr/>
          <p:nvPr/>
        </p:nvSpPr>
        <p:spPr>
          <a:xfrm>
            <a:off x="6267450" y="2961775"/>
            <a:ext cx="2733600" cy="5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PizzaId,Quantity,SauceId,Cost, OrderId,SauceName</a:t>
            </a:r>
          </a:p>
        </p:txBody>
      </p:sp>
      <p:sp>
        <p:nvSpPr>
          <p:cNvPr id="133" name="Shape 133"/>
          <p:cNvSpPr/>
          <p:nvPr/>
        </p:nvSpPr>
        <p:spPr>
          <a:xfrm>
            <a:off x="6434100" y="3519475"/>
            <a:ext cx="2514600" cy="4761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OrderId,PizzaId-&gt; Quantity,SauceId,SizeId,Cost</a:t>
            </a:r>
          </a:p>
        </p:txBody>
      </p:sp>
      <p:sp>
        <p:nvSpPr>
          <p:cNvPr id="134" name="Shape 134"/>
          <p:cNvSpPr/>
          <p:nvPr/>
        </p:nvSpPr>
        <p:spPr>
          <a:xfrm>
            <a:off x="3486150" y="4388325"/>
            <a:ext cx="2733600" cy="68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OrderID,PizzaID,Quantity, SauceId,SizeId</a:t>
            </a:r>
          </a:p>
        </p:txBody>
      </p:sp>
      <p:sp>
        <p:nvSpPr>
          <p:cNvPr id="135" name="Shape 135"/>
          <p:cNvSpPr/>
          <p:nvPr/>
        </p:nvSpPr>
        <p:spPr>
          <a:xfrm>
            <a:off x="7024650" y="4408275"/>
            <a:ext cx="2090700" cy="68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PizzaId,OrderID, ToppingID</a:t>
            </a:r>
          </a:p>
        </p:txBody>
      </p:sp>
      <p:cxnSp>
        <p:nvCxnSpPr>
          <p:cNvPr id="136" name="Shape 136"/>
          <p:cNvCxnSpPr>
            <a:endCxn id="134" idx="0"/>
          </p:cNvCxnSpPr>
          <p:nvPr/>
        </p:nvCxnSpPr>
        <p:spPr>
          <a:xfrm flipH="1">
            <a:off x="4852950" y="3995625"/>
            <a:ext cx="19359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>
            <a:stCxn id="135" idx="0"/>
          </p:cNvCxnSpPr>
          <p:nvPr/>
        </p:nvCxnSpPr>
        <p:spPr>
          <a:xfrm rot="10800000">
            <a:off x="7634100" y="3995775"/>
            <a:ext cx="4359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Tables from BCNF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UserID</a:t>
            </a:r>
            <a:r>
              <a:rPr lang="en">
                <a:solidFill>
                  <a:schemeClr val="dk1"/>
                </a:solidFill>
              </a:rPr>
              <a:t>, UserName ,Password, PhoneNo, Email, Street,</a:t>
            </a:r>
            <a:r>
              <a:rPr lang="en">
                <a:solidFill>
                  <a:srgbClr val="0000FF"/>
                </a:solidFill>
              </a:rPr>
              <a:t>Zipcode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ZipCode</a:t>
            </a:r>
            <a:r>
              <a:rPr lang="en">
                <a:solidFill>
                  <a:schemeClr val="dk1"/>
                </a:solidFill>
              </a:rPr>
              <a:t>,City, State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OrderId</a:t>
            </a:r>
            <a:r>
              <a:rPr lang="en">
                <a:solidFill>
                  <a:schemeClr val="dk1"/>
                </a:solidFill>
              </a:rPr>
              <a:t>,OrderTime,DeliveryTime,DeliveryAddress,</a:t>
            </a:r>
            <a:r>
              <a:rPr lang="en">
                <a:solidFill>
                  <a:srgbClr val="0000FF"/>
                </a:solidFill>
              </a:rPr>
              <a:t>UserId</a:t>
            </a:r>
            <a:r>
              <a:rPr lang="en">
                <a:solidFill>
                  <a:schemeClr val="dk1"/>
                </a:solidFill>
              </a:rPr>
              <a:t>,Discount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PizzaId</a:t>
            </a:r>
            <a:r>
              <a:rPr lang="en">
                <a:solidFill>
                  <a:schemeClr val="dk1"/>
                </a:solidFill>
              </a:rPr>
              <a:t>,PizzaName,IsDefault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ToppingId</a:t>
            </a:r>
            <a:r>
              <a:rPr lang="en">
                <a:solidFill>
                  <a:schemeClr val="dk1"/>
                </a:solidFill>
              </a:rPr>
              <a:t>,ToppingPrice,ToppingName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SizeId</a:t>
            </a:r>
            <a:r>
              <a:rPr lang="en">
                <a:solidFill>
                  <a:schemeClr val="dk1"/>
                </a:solidFill>
              </a:rPr>
              <a:t>,SizeName,PriceFactor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SauceId</a:t>
            </a:r>
            <a:r>
              <a:rPr lang="en">
                <a:solidFill>
                  <a:schemeClr val="dk1"/>
                </a:solidFill>
              </a:rPr>
              <a:t>,SauceName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rgbClr val="0000FF"/>
                </a:solidFill>
              </a:rPr>
              <a:t>OrderID,PizzaID</a:t>
            </a:r>
            <a:r>
              <a:rPr lang="en">
                <a:solidFill>
                  <a:schemeClr val="dk1"/>
                </a:solidFill>
              </a:rPr>
              <a:t>,Quantity, </a:t>
            </a:r>
            <a:r>
              <a:rPr lang="en">
                <a:solidFill>
                  <a:srgbClr val="0000FF"/>
                </a:solidFill>
              </a:rPr>
              <a:t>SauceId,SizeId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rgbClr val="0000FF"/>
                </a:solidFill>
              </a:rPr>
              <a:t>PizzaId,OrderID, ToppingID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619750" y="3998600"/>
            <a:ext cx="3314700" cy="63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Tables - 9</a:t>
            </a:r>
            <a:br>
              <a:rPr lang="en">
                <a:solidFill>
                  <a:schemeClr val="dk2"/>
                </a:solidFill>
              </a:rPr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FDs for 3NF Synthesis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UserId -&gt; UserName ,Password, PhoneNo, Email, Street,ZipCode,City, State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ZipCode-&gt;City, State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OrderId -&gt; OrderTime,DeliveryTime,DeliveryAddress,UserId,Discount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OrderId,PizzaId-&gt;Quantity,SizeId,SauceId,Cost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PizzaId -&gt; PizzaName,IsDefault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ToppingId-&gt;ToppingPrice,ToppingName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SizeId-&gt;PriceFactor,SizeName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SauceId-&gt;SauceName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