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9" r:id="rId1"/>
  </p:sldMasterIdLst>
  <p:sldIdLst>
    <p:sldId id="256" r:id="rId2"/>
    <p:sldId id="257" r:id="rId3"/>
    <p:sldId id="260" r:id="rId4"/>
    <p:sldId id="284" r:id="rId5"/>
    <p:sldId id="261" r:id="rId6"/>
    <p:sldId id="262" r:id="rId7"/>
    <p:sldId id="264" r:id="rId8"/>
    <p:sldId id="265" r:id="rId9"/>
    <p:sldId id="266" r:id="rId10"/>
    <p:sldId id="267" r:id="rId11"/>
    <p:sldId id="268" r:id="rId12"/>
    <p:sldId id="269" r:id="rId13"/>
    <p:sldId id="270" r:id="rId14"/>
    <p:sldId id="271" r:id="rId15"/>
    <p:sldId id="272" r:id="rId16"/>
    <p:sldId id="273" r:id="rId17"/>
    <p:sldId id="274" r:id="rId18"/>
    <p:sldId id="278" r:id="rId19"/>
    <p:sldId id="279" r:id="rId20"/>
    <p:sldId id="280" r:id="rId21"/>
    <p:sldId id="285" r:id="rId22"/>
    <p:sldId id="286" r:id="rId23"/>
    <p:sldId id="287" r:id="rId24"/>
    <p:sldId id="288" r:id="rId25"/>
    <p:sldId id="289" r:id="rId26"/>
    <p:sldId id="290" r:id="rId27"/>
    <p:sldId id="291" r:id="rId28"/>
    <p:sldId id="296" r:id="rId29"/>
    <p:sldId id="292" r:id="rId30"/>
    <p:sldId id="293" r:id="rId31"/>
    <p:sldId id="294" r:id="rId32"/>
    <p:sldId id="295" r:id="rId33"/>
    <p:sldId id="297" r:id="rId34"/>
    <p:sldId id="281" r:id="rId35"/>
    <p:sldId id="282" r:id="rId36"/>
    <p:sldId id="283"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68416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74229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831723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689139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288576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246638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092009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91217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75360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2930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28266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07889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72115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90654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93140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4/8/2019</a:t>
            </a:fld>
            <a:endParaRPr lang="en-US" dirty="0"/>
          </a:p>
        </p:txBody>
      </p:sp>
    </p:spTree>
    <p:extLst>
      <p:ext uri="{BB962C8B-B14F-4D97-AF65-F5344CB8AC3E}">
        <p14:creationId xmlns:p14="http://schemas.microsoft.com/office/powerpoint/2010/main" val="1120064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4/8/2019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64230431"/>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in.mathworks.com/help/deeplearning/ug/introduction-to-convolutional-neural-networks.html" TargetMode="External"/><Relationship Id="rId2" Type="http://schemas.openxmlformats.org/officeDocument/2006/relationships/hyperlink" Target="https://in.mathworks.com/solutions/deep-learning/convolutional-neural-network.html" TargetMode="External"/><Relationship Id="rId1" Type="http://schemas.openxmlformats.org/officeDocument/2006/relationships/slideLayout" Target="../slideLayouts/slideLayout2.xml"/><Relationship Id="rId4" Type="http://schemas.openxmlformats.org/officeDocument/2006/relationships/hyperlink" Target="https://becominghuman.ai/building-an-image-classifier-using-deep-learning-in-python-totally-from-a-beginners-perspective-be8dbaf22dd8"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2F986F-8C0C-4146-82CC-9D79C7B7255B}"/>
              </a:ext>
            </a:extLst>
          </p:cNvPr>
          <p:cNvSpPr>
            <a:spLocks noGrp="1"/>
          </p:cNvSpPr>
          <p:nvPr>
            <p:ph type="ctrTitle"/>
          </p:nvPr>
        </p:nvSpPr>
        <p:spPr>
          <a:xfrm>
            <a:off x="912123" y="1605492"/>
            <a:ext cx="8825658" cy="2677648"/>
          </a:xfrm>
        </p:spPr>
        <p:txBody>
          <a:bodyPr>
            <a:normAutofit fontScale="90000"/>
          </a:bodyPr>
          <a:lstStyle/>
          <a:p>
            <a:pPr algn="ctr"/>
            <a:r>
              <a:rPr lang="en-US" sz="4400" b="1" dirty="0">
                <a:solidFill>
                  <a:schemeClr val="tx1"/>
                </a:solidFill>
                <a:latin typeface="Algerian" panose="04020705040A02060702" pitchFamily="82" charset="0"/>
              </a:rPr>
              <a:t>PRAGMATIC ANALYSIS OF OBJECT CLASSIFICATION USING CNN</a:t>
            </a:r>
            <a:r>
              <a:rPr lang="en-IN" sz="4400" b="1" dirty="0">
                <a:solidFill>
                  <a:schemeClr val="tx1"/>
                </a:solidFill>
                <a:latin typeface="Algerian" panose="04020705040A02060702" pitchFamily="82" charset="0"/>
              </a:rPr>
              <a:t/>
            </a:r>
            <a:br>
              <a:rPr lang="en-IN" sz="4400" b="1" dirty="0">
                <a:solidFill>
                  <a:schemeClr val="tx1"/>
                </a:solidFill>
                <a:latin typeface="Algerian" panose="04020705040A02060702" pitchFamily="82" charset="0"/>
              </a:rPr>
            </a:br>
            <a:r>
              <a:rPr lang="en-US" sz="4400" b="1" dirty="0">
                <a:solidFill>
                  <a:schemeClr val="tx1"/>
                </a:solidFill>
                <a:latin typeface="Algerian" panose="04020705040A02060702" pitchFamily="82" charset="0"/>
              </a:rPr>
              <a:t/>
            </a:r>
            <a:br>
              <a:rPr lang="en-US" sz="4400" b="1" dirty="0">
                <a:solidFill>
                  <a:schemeClr val="tx1"/>
                </a:solidFill>
                <a:latin typeface="Algerian" panose="04020705040A02060702" pitchFamily="82" charset="0"/>
              </a:rPr>
            </a:br>
            <a:endParaRPr lang="en-IN" sz="4400" b="1" dirty="0">
              <a:solidFill>
                <a:schemeClr val="tx1"/>
              </a:solidFill>
              <a:latin typeface="Algerian" panose="04020705040A02060702" pitchFamily="82" charset="0"/>
            </a:endParaRPr>
          </a:p>
        </p:txBody>
      </p:sp>
      <p:sp>
        <p:nvSpPr>
          <p:cNvPr id="3" name="Subtitle 2">
            <a:extLst>
              <a:ext uri="{FF2B5EF4-FFF2-40B4-BE49-F238E27FC236}">
                <a16:creationId xmlns:a16="http://schemas.microsoft.com/office/drawing/2014/main" xmlns="" id="{983CA5FB-1E1F-4220-8E51-656487A3FD3A}"/>
              </a:ext>
            </a:extLst>
          </p:cNvPr>
          <p:cNvSpPr>
            <a:spLocks noGrp="1"/>
          </p:cNvSpPr>
          <p:nvPr>
            <p:ph type="subTitle" idx="1"/>
          </p:nvPr>
        </p:nvSpPr>
        <p:spPr>
          <a:xfrm>
            <a:off x="1315509" y="4518991"/>
            <a:ext cx="8637072" cy="1142774"/>
          </a:xfrm>
        </p:spPr>
        <p:txBody>
          <a:bodyPr>
            <a:normAutofit lnSpcReduction="10000"/>
          </a:bodyPr>
          <a:lstStyle/>
          <a:p>
            <a:pPr algn="l"/>
            <a:r>
              <a:rPr lang="en-US" b="1" dirty="0"/>
              <a:t>By: Chirag Sharma</a:t>
            </a:r>
          </a:p>
          <a:p>
            <a:pPr algn="l"/>
            <a:r>
              <a:rPr lang="en-US" b="1" dirty="0"/>
              <a:t>Reg.no: 18MCA1009</a:t>
            </a:r>
          </a:p>
          <a:p>
            <a:pPr algn="l"/>
            <a:r>
              <a:rPr lang="en-US" b="1" dirty="0"/>
              <a:t>Guide: Prof. Bharathi Raja S</a:t>
            </a:r>
            <a:endParaRPr lang="en-IN" b="1" dirty="0"/>
          </a:p>
          <a:p>
            <a:endParaRPr lang="en-IN" dirty="0"/>
          </a:p>
        </p:txBody>
      </p:sp>
    </p:spTree>
    <p:extLst>
      <p:ext uri="{BB962C8B-B14F-4D97-AF65-F5344CB8AC3E}">
        <p14:creationId xmlns:p14="http://schemas.microsoft.com/office/powerpoint/2010/main" val="36548108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9D4774-6A65-4E6A-94F5-3A494133D91E}"/>
              </a:ext>
            </a:extLst>
          </p:cNvPr>
          <p:cNvSpPr>
            <a:spLocks noGrp="1"/>
          </p:cNvSpPr>
          <p:nvPr>
            <p:ph type="title"/>
          </p:nvPr>
        </p:nvSpPr>
        <p:spPr/>
        <p:txBody>
          <a:bodyPr/>
          <a:lstStyle/>
          <a:p>
            <a:r>
              <a:rPr lang="en-US" dirty="0"/>
              <a:t>CONVOLUTIONAL LAYER</a:t>
            </a:r>
            <a:endParaRPr lang="en-IN" dirty="0"/>
          </a:p>
        </p:txBody>
      </p:sp>
      <p:sp>
        <p:nvSpPr>
          <p:cNvPr id="3" name="Content Placeholder 2">
            <a:extLst>
              <a:ext uri="{FF2B5EF4-FFF2-40B4-BE49-F238E27FC236}">
                <a16:creationId xmlns:a16="http://schemas.microsoft.com/office/drawing/2014/main" xmlns="" id="{AF4A6A8F-CA19-4B9A-B35F-7C6D7201D0B1}"/>
              </a:ext>
            </a:extLst>
          </p:cNvPr>
          <p:cNvSpPr>
            <a:spLocks noGrp="1"/>
          </p:cNvSpPr>
          <p:nvPr>
            <p:ph idx="1"/>
          </p:nvPr>
        </p:nvSpPr>
        <p:spPr>
          <a:xfrm>
            <a:off x="677334" y="1590261"/>
            <a:ext cx="8596668" cy="4451101"/>
          </a:xfrm>
        </p:spPr>
        <p:txBody>
          <a:bodyPr/>
          <a:lstStyle/>
          <a:p>
            <a:r>
              <a:rPr lang="en-US" sz="2000" dirty="0"/>
              <a:t>Convolutional is the first layer to extract features from an input image.</a:t>
            </a:r>
          </a:p>
          <a:p>
            <a:r>
              <a:rPr lang="en-US" sz="2000" dirty="0"/>
              <a:t>Convolutional preserves the relationship between pixel by learning image, features using small squares of input image.</a:t>
            </a:r>
          </a:p>
          <a:p>
            <a:r>
              <a:rPr lang="en-US" sz="2000" dirty="0"/>
              <a:t>It is the mathematical operation that takes two inputs such as image matrix and a filter or kernel.</a:t>
            </a:r>
            <a:r>
              <a:rPr lang="en-US" dirty="0"/>
              <a:t/>
            </a:r>
            <a:br>
              <a:rPr lang="en-US" dirty="0"/>
            </a:br>
            <a:r>
              <a:rPr lang="en-US" dirty="0"/>
              <a:t/>
            </a:r>
            <a:br>
              <a:rPr lang="en-US" dirty="0"/>
            </a:br>
            <a:endParaRPr lang="en-IN" dirty="0"/>
          </a:p>
        </p:txBody>
      </p:sp>
      <p:pic>
        <p:nvPicPr>
          <p:cNvPr id="5" name="Picture 4">
            <a:extLst>
              <a:ext uri="{FF2B5EF4-FFF2-40B4-BE49-F238E27FC236}">
                <a16:creationId xmlns:a16="http://schemas.microsoft.com/office/drawing/2014/main" xmlns="" id="{C67453BE-9E64-4058-B76F-4AE6DD4B6044}"/>
              </a:ext>
            </a:extLst>
          </p:cNvPr>
          <p:cNvPicPr>
            <a:picLocks noChangeAspect="1"/>
          </p:cNvPicPr>
          <p:nvPr/>
        </p:nvPicPr>
        <p:blipFill>
          <a:blip r:embed="rId2"/>
          <a:stretch>
            <a:fillRect/>
          </a:stretch>
        </p:blipFill>
        <p:spPr>
          <a:xfrm>
            <a:off x="1939166" y="3897846"/>
            <a:ext cx="5177252" cy="2350554"/>
          </a:xfrm>
          <a:prstGeom prst="rect">
            <a:avLst/>
          </a:prstGeom>
        </p:spPr>
      </p:pic>
    </p:spTree>
    <p:extLst>
      <p:ext uri="{BB962C8B-B14F-4D97-AF65-F5344CB8AC3E}">
        <p14:creationId xmlns:p14="http://schemas.microsoft.com/office/powerpoint/2010/main" val="20191112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7C55C62-FA64-48D2-8B15-18BD9B2E1C10}"/>
              </a:ext>
            </a:extLst>
          </p:cNvPr>
          <p:cNvSpPr>
            <a:spLocks noGrp="1"/>
          </p:cNvSpPr>
          <p:nvPr>
            <p:ph idx="1"/>
          </p:nvPr>
        </p:nvSpPr>
        <p:spPr>
          <a:xfrm>
            <a:off x="677334" y="543339"/>
            <a:ext cx="8596668" cy="5498023"/>
          </a:xfrm>
        </p:spPr>
        <p:txBody>
          <a:bodyPr>
            <a:normAutofit lnSpcReduction="10000"/>
          </a:bodyPr>
          <a:lstStyle/>
          <a:p>
            <a:r>
              <a:rPr lang="en-US" sz="2000" dirty="0"/>
              <a:t>Consider a 5 x 5 whose image pixel values are 0, 1 and filter matrix 3 x 3 as shown in below</a:t>
            </a:r>
          </a:p>
          <a:p>
            <a:pPr marL="0" indent="0">
              <a:buNone/>
            </a:pPr>
            <a:endParaRPr lang="en-US" sz="2400" dirty="0"/>
          </a:p>
          <a:p>
            <a:endParaRPr lang="en-US" sz="2400" dirty="0"/>
          </a:p>
          <a:p>
            <a:pPr marL="0" indent="0">
              <a:buNone/>
            </a:pPr>
            <a:endParaRPr lang="en-US" sz="2400" dirty="0"/>
          </a:p>
          <a:p>
            <a:endParaRPr lang="en-US" sz="2400" dirty="0"/>
          </a:p>
          <a:p>
            <a:endParaRPr lang="en-US" sz="2400" dirty="0"/>
          </a:p>
          <a:p>
            <a:r>
              <a:rPr lang="en-US" sz="2000" dirty="0"/>
              <a:t>Then the convolution of 5 x 5 image matrix multiplies with 3 x 3 filter matrix which is called </a:t>
            </a:r>
            <a:r>
              <a:rPr lang="en-US" sz="2000" b="1" dirty="0"/>
              <a:t>“Feature </a:t>
            </a:r>
            <a:r>
              <a:rPr lang="en-US" b="1" dirty="0"/>
              <a:t>Map”</a:t>
            </a:r>
            <a:br>
              <a:rPr lang="en-US" b="1" dirty="0"/>
            </a:br>
            <a:endParaRPr lang="en-US" sz="2400" dirty="0"/>
          </a:p>
          <a:p>
            <a:endParaRPr lang="en-US" sz="2400" dirty="0"/>
          </a:p>
          <a:p>
            <a:pPr marL="0" indent="0">
              <a:buNone/>
            </a:pPr>
            <a:r>
              <a:rPr lang="en-US" sz="2400" dirty="0"/>
              <a:t/>
            </a:r>
            <a:br>
              <a:rPr lang="en-US" sz="2400" dirty="0"/>
            </a:br>
            <a:endParaRPr lang="en-IN" sz="2400" dirty="0"/>
          </a:p>
        </p:txBody>
      </p:sp>
      <p:pic>
        <p:nvPicPr>
          <p:cNvPr id="7" name="Picture 6">
            <a:extLst>
              <a:ext uri="{FF2B5EF4-FFF2-40B4-BE49-F238E27FC236}">
                <a16:creationId xmlns:a16="http://schemas.microsoft.com/office/drawing/2014/main" xmlns="" id="{246D6BE2-0FB5-455C-8ECE-67384360175D}"/>
              </a:ext>
            </a:extLst>
          </p:cNvPr>
          <p:cNvPicPr>
            <a:picLocks noChangeAspect="1"/>
          </p:cNvPicPr>
          <p:nvPr/>
        </p:nvPicPr>
        <p:blipFill>
          <a:blip r:embed="rId2"/>
          <a:stretch>
            <a:fillRect/>
          </a:stretch>
        </p:blipFill>
        <p:spPr>
          <a:xfrm>
            <a:off x="1603514" y="4202596"/>
            <a:ext cx="4890051" cy="2112065"/>
          </a:xfrm>
          <a:prstGeom prst="rect">
            <a:avLst/>
          </a:prstGeom>
        </p:spPr>
      </p:pic>
      <p:pic>
        <p:nvPicPr>
          <p:cNvPr id="6" name="Picture 5">
            <a:extLst>
              <a:ext uri="{FF2B5EF4-FFF2-40B4-BE49-F238E27FC236}">
                <a16:creationId xmlns:a16="http://schemas.microsoft.com/office/drawing/2014/main" xmlns="" id="{968C1EEA-88D7-46F0-B05A-3DFD137118AC}"/>
              </a:ext>
            </a:extLst>
          </p:cNvPr>
          <p:cNvPicPr>
            <a:picLocks noChangeAspect="1"/>
          </p:cNvPicPr>
          <p:nvPr/>
        </p:nvPicPr>
        <p:blipFill>
          <a:blip r:embed="rId3"/>
          <a:stretch>
            <a:fillRect/>
          </a:stretch>
        </p:blipFill>
        <p:spPr>
          <a:xfrm>
            <a:off x="1968983" y="1429190"/>
            <a:ext cx="4431817" cy="1863160"/>
          </a:xfrm>
          <a:prstGeom prst="rect">
            <a:avLst/>
          </a:prstGeom>
        </p:spPr>
      </p:pic>
    </p:spTree>
    <p:extLst>
      <p:ext uri="{BB962C8B-B14F-4D97-AF65-F5344CB8AC3E}">
        <p14:creationId xmlns:p14="http://schemas.microsoft.com/office/powerpoint/2010/main" val="42592012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499B54A-73D5-4E47-B53B-F14A8319EB37}"/>
              </a:ext>
            </a:extLst>
          </p:cNvPr>
          <p:cNvSpPr>
            <a:spLocks noGrp="1"/>
          </p:cNvSpPr>
          <p:nvPr>
            <p:ph idx="1"/>
          </p:nvPr>
        </p:nvSpPr>
        <p:spPr>
          <a:xfrm>
            <a:off x="677334" y="437322"/>
            <a:ext cx="8596668" cy="6149007"/>
          </a:xfrm>
        </p:spPr>
        <p:txBody>
          <a:bodyPr>
            <a:normAutofit/>
          </a:bodyPr>
          <a:lstStyle/>
          <a:p>
            <a:r>
              <a:rPr lang="en-US" sz="2000" dirty="0"/>
              <a:t>We can have multiple filter. This also move over the given input image of 32*32*3.</a:t>
            </a:r>
          </a:p>
          <a:p>
            <a:r>
              <a:rPr lang="en-US" sz="2000" dirty="0"/>
              <a:t>Second input filter of 5*5*3 will produce second slice.</a:t>
            </a:r>
          </a:p>
          <a:p>
            <a:r>
              <a:rPr lang="en-US" sz="2000" dirty="0"/>
              <a:t>If we have 6, 5*5 filters, we’ll get 6 separate activation maps.</a:t>
            </a:r>
          </a:p>
          <a:p>
            <a:r>
              <a:rPr lang="en-US" sz="2000" dirty="0"/>
              <a:t>We stack them up to get a new image of new size.  </a:t>
            </a:r>
          </a:p>
          <a:p>
            <a:pPr marL="0" indent="0">
              <a:buNone/>
            </a:pPr>
            <a:r>
              <a:rPr lang="en-US" sz="2000" dirty="0"/>
              <a:t/>
            </a:r>
            <a:br>
              <a:rPr lang="en-US" sz="2000" dirty="0"/>
            </a:br>
            <a:r>
              <a:rPr lang="en-US" sz="2000" dirty="0"/>
              <a:t/>
            </a:r>
            <a:br>
              <a:rPr lang="en-US" sz="2000" dirty="0"/>
            </a:br>
            <a:r>
              <a:rPr lang="en-US" sz="2000" dirty="0"/>
              <a:t>preview: convnet is a sequence of convolutional layer, inter spread with activation function.</a:t>
            </a:r>
          </a:p>
          <a:p>
            <a:pPr marL="0" indent="0">
              <a:buNone/>
            </a:pPr>
            <a:endParaRPr lang="en-IN" sz="2000" dirty="0"/>
          </a:p>
        </p:txBody>
      </p:sp>
      <p:pic>
        <p:nvPicPr>
          <p:cNvPr id="4" name="Picture 3">
            <a:extLst>
              <a:ext uri="{FF2B5EF4-FFF2-40B4-BE49-F238E27FC236}">
                <a16:creationId xmlns:a16="http://schemas.microsoft.com/office/drawing/2014/main" xmlns="" id="{C337F78C-4E91-48CD-9E56-DB38F4F3AB40}"/>
              </a:ext>
            </a:extLst>
          </p:cNvPr>
          <p:cNvPicPr>
            <a:picLocks noChangeAspect="1"/>
          </p:cNvPicPr>
          <p:nvPr/>
        </p:nvPicPr>
        <p:blipFill>
          <a:blip r:embed="rId2"/>
          <a:stretch>
            <a:fillRect/>
          </a:stretch>
        </p:blipFill>
        <p:spPr>
          <a:xfrm>
            <a:off x="1565206" y="3915602"/>
            <a:ext cx="6543675" cy="2505075"/>
          </a:xfrm>
          <a:prstGeom prst="rect">
            <a:avLst/>
          </a:prstGeom>
        </p:spPr>
      </p:pic>
    </p:spTree>
    <p:extLst>
      <p:ext uri="{BB962C8B-B14F-4D97-AF65-F5344CB8AC3E}">
        <p14:creationId xmlns:p14="http://schemas.microsoft.com/office/powerpoint/2010/main" val="34165338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071CE7C-8E31-4BF8-A136-657EDE29ADE9}"/>
              </a:ext>
            </a:extLst>
          </p:cNvPr>
          <p:cNvSpPr>
            <a:spLocks noGrp="1"/>
          </p:cNvSpPr>
          <p:nvPr>
            <p:ph idx="1"/>
          </p:nvPr>
        </p:nvSpPr>
        <p:spPr>
          <a:xfrm>
            <a:off x="677334" y="662609"/>
            <a:ext cx="8596668" cy="5698434"/>
          </a:xfrm>
        </p:spPr>
        <p:txBody>
          <a:bodyPr/>
          <a:lstStyle/>
          <a:p>
            <a:r>
              <a:rPr lang="en-US" dirty="0"/>
              <a:t>Some </a:t>
            </a:r>
            <a:r>
              <a:rPr lang="en-US" dirty="0" err="1"/>
              <a:t>coman</a:t>
            </a:r>
            <a:r>
              <a:rPr lang="en-US" dirty="0"/>
              <a:t> filters</a:t>
            </a:r>
            <a:br>
              <a:rPr lang="en-US" dirty="0"/>
            </a:br>
            <a:r>
              <a:rPr lang="en-US" dirty="0"/>
              <a:t/>
            </a:r>
            <a:br>
              <a:rPr lang="en-US" dirty="0"/>
            </a:br>
            <a:endParaRPr lang="en-IN" dirty="0"/>
          </a:p>
        </p:txBody>
      </p:sp>
      <p:pic>
        <p:nvPicPr>
          <p:cNvPr id="5" name="Picture 4">
            <a:extLst>
              <a:ext uri="{FF2B5EF4-FFF2-40B4-BE49-F238E27FC236}">
                <a16:creationId xmlns:a16="http://schemas.microsoft.com/office/drawing/2014/main" xmlns="" id="{20144266-132F-4A89-97BF-442DA2B1289B}"/>
              </a:ext>
            </a:extLst>
          </p:cNvPr>
          <p:cNvPicPr>
            <a:picLocks noChangeAspect="1"/>
          </p:cNvPicPr>
          <p:nvPr/>
        </p:nvPicPr>
        <p:blipFill>
          <a:blip r:embed="rId2"/>
          <a:stretch>
            <a:fillRect/>
          </a:stretch>
        </p:blipFill>
        <p:spPr>
          <a:xfrm>
            <a:off x="1780232" y="1538080"/>
            <a:ext cx="4245774" cy="4657311"/>
          </a:xfrm>
          <a:prstGeom prst="rect">
            <a:avLst/>
          </a:prstGeom>
        </p:spPr>
      </p:pic>
    </p:spTree>
    <p:extLst>
      <p:ext uri="{BB962C8B-B14F-4D97-AF65-F5344CB8AC3E}">
        <p14:creationId xmlns:p14="http://schemas.microsoft.com/office/powerpoint/2010/main" val="12443656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9AE547EE-3F6C-40A9-A8DE-3AEC24A94791}"/>
              </a:ext>
            </a:extLst>
          </p:cNvPr>
          <p:cNvPicPr>
            <a:picLocks noGrp="1" noChangeAspect="1"/>
          </p:cNvPicPr>
          <p:nvPr>
            <p:ph idx="1"/>
          </p:nvPr>
        </p:nvPicPr>
        <p:blipFill>
          <a:blip r:embed="rId2"/>
          <a:stretch>
            <a:fillRect/>
          </a:stretch>
        </p:blipFill>
        <p:spPr>
          <a:xfrm>
            <a:off x="1113182" y="1073427"/>
            <a:ext cx="7553739" cy="4528068"/>
          </a:xfrm>
          <a:prstGeom prst="rect">
            <a:avLst/>
          </a:prstGeom>
        </p:spPr>
      </p:pic>
    </p:spTree>
    <p:extLst>
      <p:ext uri="{BB962C8B-B14F-4D97-AF65-F5344CB8AC3E}">
        <p14:creationId xmlns:p14="http://schemas.microsoft.com/office/powerpoint/2010/main" val="39656239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F9ADD5-D059-467D-8023-5D35EC0D511F}"/>
              </a:ext>
            </a:extLst>
          </p:cNvPr>
          <p:cNvSpPr>
            <a:spLocks noGrp="1"/>
          </p:cNvSpPr>
          <p:nvPr>
            <p:ph type="title"/>
          </p:nvPr>
        </p:nvSpPr>
        <p:spPr/>
        <p:txBody>
          <a:bodyPr/>
          <a:lstStyle/>
          <a:p>
            <a:r>
              <a:rPr lang="en-US" dirty="0"/>
              <a:t>Pooling layer </a:t>
            </a:r>
            <a:endParaRPr lang="en-IN" dirty="0"/>
          </a:p>
        </p:txBody>
      </p:sp>
      <p:sp>
        <p:nvSpPr>
          <p:cNvPr id="3" name="Content Placeholder 2">
            <a:extLst>
              <a:ext uri="{FF2B5EF4-FFF2-40B4-BE49-F238E27FC236}">
                <a16:creationId xmlns:a16="http://schemas.microsoft.com/office/drawing/2014/main" xmlns="" id="{E6B62A99-EFAE-4D2D-AA44-B9163B6580AA}"/>
              </a:ext>
            </a:extLst>
          </p:cNvPr>
          <p:cNvSpPr>
            <a:spLocks noGrp="1"/>
          </p:cNvSpPr>
          <p:nvPr>
            <p:ph idx="1"/>
          </p:nvPr>
        </p:nvSpPr>
        <p:spPr>
          <a:xfrm>
            <a:off x="677334" y="1696278"/>
            <a:ext cx="8596668" cy="4345083"/>
          </a:xfrm>
        </p:spPr>
        <p:txBody>
          <a:bodyPr/>
          <a:lstStyle/>
          <a:p>
            <a:r>
              <a:rPr lang="en-US" sz="2000" dirty="0"/>
              <a:t>Makes the representation smaller and more manageable.</a:t>
            </a:r>
          </a:p>
          <a:p>
            <a:r>
              <a:rPr lang="en-US" sz="2000" dirty="0"/>
              <a:t>Operate over each activation map independently.</a:t>
            </a:r>
            <a:r>
              <a:rPr lang="en-US" dirty="0"/>
              <a:t/>
            </a:r>
            <a:br>
              <a:rPr lang="en-US" dirty="0"/>
            </a:br>
            <a:endParaRPr lang="en-IN" dirty="0"/>
          </a:p>
        </p:txBody>
      </p:sp>
      <p:pic>
        <p:nvPicPr>
          <p:cNvPr id="4" name="Picture 3">
            <a:extLst>
              <a:ext uri="{FF2B5EF4-FFF2-40B4-BE49-F238E27FC236}">
                <a16:creationId xmlns:a16="http://schemas.microsoft.com/office/drawing/2014/main" xmlns="" id="{973B7A62-6397-4DDA-BB5A-AF76C0F4A132}"/>
              </a:ext>
            </a:extLst>
          </p:cNvPr>
          <p:cNvPicPr>
            <a:picLocks noChangeAspect="1"/>
          </p:cNvPicPr>
          <p:nvPr/>
        </p:nvPicPr>
        <p:blipFill>
          <a:blip r:embed="rId2"/>
          <a:stretch>
            <a:fillRect/>
          </a:stretch>
        </p:blipFill>
        <p:spPr>
          <a:xfrm>
            <a:off x="2345635" y="2908436"/>
            <a:ext cx="4940989" cy="3378827"/>
          </a:xfrm>
          <a:prstGeom prst="rect">
            <a:avLst/>
          </a:prstGeom>
        </p:spPr>
      </p:pic>
    </p:spTree>
    <p:extLst>
      <p:ext uri="{BB962C8B-B14F-4D97-AF65-F5344CB8AC3E}">
        <p14:creationId xmlns:p14="http://schemas.microsoft.com/office/powerpoint/2010/main" val="22162512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ADBB9B-AD4F-4CD8-A610-D050BF921BC6}"/>
              </a:ext>
            </a:extLst>
          </p:cNvPr>
          <p:cNvSpPr>
            <a:spLocks noGrp="1"/>
          </p:cNvSpPr>
          <p:nvPr>
            <p:ph type="title"/>
          </p:nvPr>
        </p:nvSpPr>
        <p:spPr/>
        <p:txBody>
          <a:bodyPr/>
          <a:lstStyle/>
          <a:p>
            <a:r>
              <a:rPr lang="en-US" dirty="0"/>
              <a:t>Max pooling</a:t>
            </a:r>
            <a:endParaRPr lang="en-IN" dirty="0"/>
          </a:p>
        </p:txBody>
      </p:sp>
      <p:sp>
        <p:nvSpPr>
          <p:cNvPr id="3" name="Content Placeholder 2">
            <a:extLst>
              <a:ext uri="{FF2B5EF4-FFF2-40B4-BE49-F238E27FC236}">
                <a16:creationId xmlns:a16="http://schemas.microsoft.com/office/drawing/2014/main" xmlns="" id="{4B4666EE-FA27-45E3-814D-E196F7811516}"/>
              </a:ext>
            </a:extLst>
          </p:cNvPr>
          <p:cNvSpPr>
            <a:spLocks noGrp="1"/>
          </p:cNvSpPr>
          <p:nvPr>
            <p:ph idx="1"/>
          </p:nvPr>
        </p:nvSpPr>
        <p:spPr/>
        <p:txBody>
          <a:bodyPr/>
          <a:lstStyle/>
          <a:p>
            <a:r>
              <a:rPr lang="en-US" dirty="0"/>
              <a:t>Single depth slice</a:t>
            </a:r>
          </a:p>
          <a:p>
            <a:r>
              <a:rPr lang="en-US" dirty="0"/>
              <a:t>Select the </a:t>
            </a:r>
            <a:r>
              <a:rPr lang="en-US" dirty="0" err="1"/>
              <a:t>maximium</a:t>
            </a:r>
            <a:r>
              <a:rPr lang="en-US" dirty="0"/>
              <a:t> value from each block to make the final result.</a:t>
            </a:r>
          </a:p>
          <a:p>
            <a:r>
              <a:rPr lang="en-US" dirty="0"/>
              <a:t>In pooling we need not to overlapping.</a:t>
            </a:r>
            <a:br>
              <a:rPr lang="en-US" dirty="0"/>
            </a:br>
            <a:r>
              <a:rPr lang="en-US" dirty="0"/>
              <a:t/>
            </a:r>
            <a:br>
              <a:rPr lang="en-US" dirty="0"/>
            </a:br>
            <a:endParaRPr lang="en-IN" dirty="0"/>
          </a:p>
        </p:txBody>
      </p:sp>
      <p:pic>
        <p:nvPicPr>
          <p:cNvPr id="4" name="Picture 3">
            <a:extLst>
              <a:ext uri="{FF2B5EF4-FFF2-40B4-BE49-F238E27FC236}">
                <a16:creationId xmlns:a16="http://schemas.microsoft.com/office/drawing/2014/main" xmlns="" id="{E7489344-D633-4681-A089-D6579E22EF99}"/>
              </a:ext>
            </a:extLst>
          </p:cNvPr>
          <p:cNvPicPr>
            <a:picLocks noChangeAspect="1"/>
          </p:cNvPicPr>
          <p:nvPr/>
        </p:nvPicPr>
        <p:blipFill>
          <a:blip r:embed="rId2"/>
          <a:stretch>
            <a:fillRect/>
          </a:stretch>
        </p:blipFill>
        <p:spPr>
          <a:xfrm>
            <a:off x="2032443" y="3551610"/>
            <a:ext cx="5886450" cy="2552700"/>
          </a:xfrm>
          <a:prstGeom prst="rect">
            <a:avLst/>
          </a:prstGeom>
        </p:spPr>
      </p:pic>
    </p:spTree>
    <p:extLst>
      <p:ext uri="{BB962C8B-B14F-4D97-AF65-F5344CB8AC3E}">
        <p14:creationId xmlns:p14="http://schemas.microsoft.com/office/powerpoint/2010/main" val="37846745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17C780-C59A-4062-9E80-92D28FBCEE3F}"/>
              </a:ext>
            </a:extLst>
          </p:cNvPr>
          <p:cNvSpPr>
            <a:spLocks noGrp="1"/>
          </p:cNvSpPr>
          <p:nvPr>
            <p:ph type="title"/>
          </p:nvPr>
        </p:nvSpPr>
        <p:spPr>
          <a:xfrm>
            <a:off x="1300186" y="2623930"/>
            <a:ext cx="8596668" cy="1320800"/>
          </a:xfrm>
        </p:spPr>
        <p:txBody>
          <a:bodyPr/>
          <a:lstStyle/>
          <a:p>
            <a:r>
              <a:rPr lang="en-US" dirty="0"/>
              <a:t>CLASSIFIER</a:t>
            </a:r>
            <a:br>
              <a:rPr lang="en-US" dirty="0"/>
            </a:br>
            <a:endParaRPr lang="en-IN" dirty="0"/>
          </a:p>
        </p:txBody>
      </p:sp>
    </p:spTree>
    <p:extLst>
      <p:ext uri="{BB962C8B-B14F-4D97-AF65-F5344CB8AC3E}">
        <p14:creationId xmlns:p14="http://schemas.microsoft.com/office/powerpoint/2010/main" val="11145622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84C72C-FEE9-4CFF-99DB-6C8785A93AB3}"/>
              </a:ext>
            </a:extLst>
          </p:cNvPr>
          <p:cNvSpPr>
            <a:spLocks noGrp="1"/>
          </p:cNvSpPr>
          <p:nvPr>
            <p:ph type="title"/>
          </p:nvPr>
        </p:nvSpPr>
        <p:spPr/>
        <p:txBody>
          <a:bodyPr/>
          <a:lstStyle/>
          <a:p>
            <a:r>
              <a:rPr lang="en-US" dirty="0"/>
              <a:t>Parametric approach : Linear Classifier</a:t>
            </a:r>
            <a:endParaRPr lang="en-IN" dirty="0"/>
          </a:p>
        </p:txBody>
      </p:sp>
      <p:sp>
        <p:nvSpPr>
          <p:cNvPr id="3" name="Content Placeholder 2">
            <a:extLst>
              <a:ext uri="{FF2B5EF4-FFF2-40B4-BE49-F238E27FC236}">
                <a16:creationId xmlns:a16="http://schemas.microsoft.com/office/drawing/2014/main" xmlns="" id="{ED8A3B28-EC6C-43B5-AC1C-4C780C377567}"/>
              </a:ext>
            </a:extLst>
          </p:cNvPr>
          <p:cNvSpPr>
            <a:spLocks noGrp="1"/>
          </p:cNvSpPr>
          <p:nvPr>
            <p:ph idx="1"/>
          </p:nvPr>
        </p:nvSpPr>
        <p:spPr>
          <a:xfrm>
            <a:off x="677334" y="2200346"/>
            <a:ext cx="8596668" cy="3880773"/>
          </a:xfrm>
        </p:spPr>
        <p:txBody>
          <a:bodyPr/>
          <a:lstStyle/>
          <a:p>
            <a:r>
              <a:rPr lang="en-US" dirty="0"/>
              <a:t>Here x is the input image, w is the parameter.</a:t>
            </a:r>
          </a:p>
          <a:p>
            <a:endParaRPr lang="en-IN" dirty="0"/>
          </a:p>
        </p:txBody>
      </p:sp>
      <p:pic>
        <p:nvPicPr>
          <p:cNvPr id="5" name="Picture 4">
            <a:extLst>
              <a:ext uri="{FF2B5EF4-FFF2-40B4-BE49-F238E27FC236}">
                <a16:creationId xmlns:a16="http://schemas.microsoft.com/office/drawing/2014/main" xmlns="" id="{F4108830-78C7-450C-B0FF-5AA5788F1CA6}"/>
              </a:ext>
            </a:extLst>
          </p:cNvPr>
          <p:cNvPicPr>
            <a:picLocks noChangeAspect="1"/>
          </p:cNvPicPr>
          <p:nvPr/>
        </p:nvPicPr>
        <p:blipFill>
          <a:blip r:embed="rId2"/>
          <a:stretch>
            <a:fillRect/>
          </a:stretch>
        </p:blipFill>
        <p:spPr>
          <a:xfrm>
            <a:off x="677334" y="2861669"/>
            <a:ext cx="8658225" cy="3219450"/>
          </a:xfrm>
          <a:prstGeom prst="rect">
            <a:avLst/>
          </a:prstGeom>
        </p:spPr>
      </p:pic>
    </p:spTree>
    <p:extLst>
      <p:ext uri="{BB962C8B-B14F-4D97-AF65-F5344CB8AC3E}">
        <p14:creationId xmlns:p14="http://schemas.microsoft.com/office/powerpoint/2010/main" val="29129886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AB8B0BF-AFC1-47AF-BC25-2479019DA69C}"/>
              </a:ext>
            </a:extLst>
          </p:cNvPr>
          <p:cNvSpPr>
            <a:spLocks noGrp="1"/>
          </p:cNvSpPr>
          <p:nvPr>
            <p:ph idx="1"/>
          </p:nvPr>
        </p:nvSpPr>
        <p:spPr>
          <a:xfrm>
            <a:off x="677334" y="543339"/>
            <a:ext cx="8596668" cy="5498023"/>
          </a:xfrm>
        </p:spPr>
        <p:txBody>
          <a:bodyPr/>
          <a:lstStyle/>
          <a:p>
            <a:r>
              <a:rPr lang="en-US" dirty="0"/>
              <a:t>In test time we do not need the actual training data, we only need the parameter W.</a:t>
            </a:r>
            <a:br>
              <a:rPr lang="en-US" dirty="0"/>
            </a:br>
            <a:r>
              <a:rPr lang="en-US" dirty="0"/>
              <a:t/>
            </a:r>
            <a:br>
              <a:rPr lang="en-US" dirty="0"/>
            </a:br>
            <a:r>
              <a:rPr lang="en-US" dirty="0"/>
              <a:t>F(</a:t>
            </a:r>
            <a:r>
              <a:rPr lang="en-US" dirty="0" err="1"/>
              <a:t>x,W</a:t>
            </a:r>
            <a:r>
              <a:rPr lang="en-US" dirty="0"/>
              <a:t>)=</a:t>
            </a:r>
            <a:r>
              <a:rPr lang="en-US" dirty="0" err="1"/>
              <a:t>Wx</a:t>
            </a:r>
            <a:r>
              <a:rPr lang="en-US" dirty="0"/>
              <a:t> + b</a:t>
            </a:r>
          </a:p>
          <a:p>
            <a:r>
              <a:rPr lang="en-US" dirty="0"/>
              <a:t>Here b is the biased data.</a:t>
            </a:r>
          </a:p>
          <a:p>
            <a:pPr marL="0" indent="0">
              <a:buNone/>
            </a:pPr>
            <a:r>
              <a:rPr lang="en-US" dirty="0"/>
              <a:t/>
            </a:r>
            <a:br>
              <a:rPr lang="en-US" dirty="0"/>
            </a:br>
            <a:endParaRPr lang="en-IN" dirty="0"/>
          </a:p>
        </p:txBody>
      </p:sp>
      <p:pic>
        <p:nvPicPr>
          <p:cNvPr id="6" name="Picture 5">
            <a:extLst>
              <a:ext uri="{FF2B5EF4-FFF2-40B4-BE49-F238E27FC236}">
                <a16:creationId xmlns:a16="http://schemas.microsoft.com/office/drawing/2014/main" xmlns="" id="{6D55E3A6-3A2C-4645-B86B-A0555252F51A}"/>
              </a:ext>
            </a:extLst>
          </p:cNvPr>
          <p:cNvPicPr>
            <a:picLocks noChangeAspect="1"/>
          </p:cNvPicPr>
          <p:nvPr/>
        </p:nvPicPr>
        <p:blipFill>
          <a:blip r:embed="rId2"/>
          <a:stretch>
            <a:fillRect/>
          </a:stretch>
        </p:blipFill>
        <p:spPr>
          <a:xfrm>
            <a:off x="836246" y="2392778"/>
            <a:ext cx="7698156" cy="3648584"/>
          </a:xfrm>
          <a:prstGeom prst="rect">
            <a:avLst/>
          </a:prstGeom>
        </p:spPr>
      </p:pic>
    </p:spTree>
    <p:extLst>
      <p:ext uri="{BB962C8B-B14F-4D97-AF65-F5344CB8AC3E}">
        <p14:creationId xmlns:p14="http://schemas.microsoft.com/office/powerpoint/2010/main" val="35895409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ACA953-6594-44BD-8076-618BC032055C}"/>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xmlns="" id="{70F433D1-4675-4D5E-8AE0-8F12EC39347D}"/>
              </a:ext>
            </a:extLst>
          </p:cNvPr>
          <p:cNvSpPr>
            <a:spLocks noGrp="1"/>
          </p:cNvSpPr>
          <p:nvPr>
            <p:ph idx="1"/>
          </p:nvPr>
        </p:nvSpPr>
        <p:spPr>
          <a:xfrm>
            <a:off x="677334" y="1789043"/>
            <a:ext cx="8596668" cy="4252319"/>
          </a:xfrm>
        </p:spPr>
        <p:txBody>
          <a:bodyPr>
            <a:normAutofit fontScale="92500"/>
          </a:bodyPr>
          <a:lstStyle/>
          <a:p>
            <a:pPr algn="just"/>
            <a:r>
              <a:rPr lang="en-US" sz="2400" dirty="0"/>
              <a:t>Deep learning refers to a sub-field of Machine Learning i.e., based on learning level of representations, corresponding to a hierarchy of features, factors, concept where higher level of concepts are defined from lower level ones and vice-versa. The network is trained to look for different features, such as edges, corners and color differences, across the image and to combine these into more complex shapes. In this research we will study about how the convolutional neural network (CNN) works, different layers of convolutional neural network and how classification is done in convolutional neural network. We will use this knowledge to create image processing model that can be used in wide varieties of images.</a:t>
            </a:r>
          </a:p>
          <a:p>
            <a:endParaRPr lang="en-IN" dirty="0"/>
          </a:p>
        </p:txBody>
      </p:sp>
    </p:spTree>
    <p:extLst>
      <p:ext uri="{BB962C8B-B14F-4D97-AF65-F5344CB8AC3E}">
        <p14:creationId xmlns:p14="http://schemas.microsoft.com/office/powerpoint/2010/main" val="12620462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CCD906-15FB-47F5-8C02-C23016B1FE40}"/>
              </a:ext>
            </a:extLst>
          </p:cNvPr>
          <p:cNvSpPr>
            <a:spLocks noGrp="1"/>
          </p:cNvSpPr>
          <p:nvPr>
            <p:ph type="title"/>
          </p:nvPr>
        </p:nvSpPr>
        <p:spPr/>
        <p:txBody>
          <a:bodyPr/>
          <a:lstStyle/>
          <a:p>
            <a:r>
              <a:rPr lang="en-US" dirty="0"/>
              <a:t>Three cases where linear classifier fails.</a:t>
            </a:r>
            <a:endParaRPr lang="en-IN" dirty="0"/>
          </a:p>
        </p:txBody>
      </p:sp>
      <p:sp>
        <p:nvSpPr>
          <p:cNvPr id="5" name="Content Placeholder 4">
            <a:extLst>
              <a:ext uri="{FF2B5EF4-FFF2-40B4-BE49-F238E27FC236}">
                <a16:creationId xmlns:a16="http://schemas.microsoft.com/office/drawing/2014/main" xmlns="" id="{1124BC56-E707-43C5-8FFF-A229AF086937}"/>
              </a:ext>
            </a:extLst>
          </p:cNvPr>
          <p:cNvSpPr>
            <a:spLocks noGrp="1"/>
          </p:cNvSpPr>
          <p:nvPr>
            <p:ph idx="1"/>
          </p:nvPr>
        </p:nvSpPr>
        <p:spPr>
          <a:xfrm>
            <a:off x="677334" y="1722783"/>
            <a:ext cx="8596668" cy="4318579"/>
          </a:xfrm>
        </p:spPr>
        <p:txBody>
          <a:bodyPr>
            <a:normAutofit/>
          </a:bodyPr>
          <a:lstStyle/>
          <a:p>
            <a:r>
              <a:rPr lang="en-US" sz="2000" dirty="0"/>
              <a:t>This is the case where it is practically not possible to draw a single line to classify the image into two different partition.</a:t>
            </a:r>
          </a:p>
          <a:p>
            <a:r>
              <a:rPr lang="en-US" sz="2000" dirty="0"/>
              <a:t>Loss function   </a:t>
            </a:r>
          </a:p>
          <a:p>
            <a:r>
              <a:rPr lang="en-US" sz="2000" dirty="0"/>
              <a:t>Optimization </a:t>
            </a:r>
          </a:p>
          <a:p>
            <a:endParaRPr lang="en-US" dirty="0"/>
          </a:p>
          <a:p>
            <a:endParaRPr lang="en-US" dirty="0"/>
          </a:p>
          <a:p>
            <a:endParaRPr lang="en-US" dirty="0"/>
          </a:p>
          <a:p>
            <a:endParaRPr lang="en-US" dirty="0"/>
          </a:p>
          <a:p>
            <a:pPr marL="0" indent="0">
              <a:buNone/>
            </a:pPr>
            <a:r>
              <a:rPr lang="en-US" dirty="0"/>
              <a:t/>
            </a:r>
            <a:br>
              <a:rPr lang="en-US" dirty="0"/>
            </a:br>
            <a:endParaRPr lang="en-IN" dirty="0"/>
          </a:p>
        </p:txBody>
      </p:sp>
      <p:pic>
        <p:nvPicPr>
          <p:cNvPr id="6" name="Content Placeholder 3">
            <a:extLst>
              <a:ext uri="{FF2B5EF4-FFF2-40B4-BE49-F238E27FC236}">
                <a16:creationId xmlns:a16="http://schemas.microsoft.com/office/drawing/2014/main" xmlns="" id="{7C3AC871-3481-43BC-92B2-D750DCDE743F}"/>
              </a:ext>
            </a:extLst>
          </p:cNvPr>
          <p:cNvPicPr>
            <a:picLocks noChangeAspect="1"/>
          </p:cNvPicPr>
          <p:nvPr/>
        </p:nvPicPr>
        <p:blipFill>
          <a:blip r:embed="rId2"/>
          <a:stretch>
            <a:fillRect/>
          </a:stretch>
        </p:blipFill>
        <p:spPr>
          <a:xfrm>
            <a:off x="1046956" y="3584432"/>
            <a:ext cx="7156140" cy="1987240"/>
          </a:xfrm>
          <a:prstGeom prst="rect">
            <a:avLst/>
          </a:prstGeom>
        </p:spPr>
      </p:pic>
    </p:spTree>
    <p:extLst>
      <p:ext uri="{BB962C8B-B14F-4D97-AF65-F5344CB8AC3E}">
        <p14:creationId xmlns:p14="http://schemas.microsoft.com/office/powerpoint/2010/main" val="27382382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9070EC-8870-4037-BBA0-99D2E38AA338}"/>
              </a:ext>
            </a:extLst>
          </p:cNvPr>
          <p:cNvSpPr>
            <a:spLocks noGrp="1"/>
          </p:cNvSpPr>
          <p:nvPr>
            <p:ph type="title"/>
          </p:nvPr>
        </p:nvSpPr>
        <p:spPr/>
        <p:txBody>
          <a:bodyPr/>
          <a:lstStyle/>
          <a:p>
            <a:r>
              <a:rPr lang="en-IN" dirty="0"/>
              <a:t>Loss function</a:t>
            </a:r>
            <a:br>
              <a:rPr lang="en-IN" dirty="0"/>
            </a:b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999EA8AA-B79B-4641-A067-E660044DD559}"/>
                  </a:ext>
                </a:extLst>
              </p:cNvPr>
              <p:cNvSpPr>
                <a:spLocks noGrp="1"/>
              </p:cNvSpPr>
              <p:nvPr>
                <p:ph idx="1"/>
              </p:nvPr>
            </p:nvSpPr>
            <p:spPr/>
            <p:txBody>
              <a:bodyPr/>
              <a:lstStyle/>
              <a:p>
                <a:r>
                  <a:rPr lang="en-US" sz="2400" dirty="0"/>
                  <a:t>To find better W for classification.</a:t>
                </a:r>
              </a:p>
              <a:p>
                <a:r>
                  <a:rPr lang="en-US" sz="2400" dirty="0"/>
                  <a:t>A loss function tells hoe good the current classifier is.</a:t>
                </a:r>
              </a:p>
              <a:p>
                <a:r>
                  <a:rPr lang="en-US" sz="2400" dirty="0"/>
                  <a:t>L=1/N </a:t>
                </a:r>
                <a14:m>
                  <m:oMath xmlns:m="http://schemas.openxmlformats.org/officeDocument/2006/math">
                    <m:nary>
                      <m:naryPr>
                        <m:chr m:val="∑"/>
                        <m:supHide m:val="on"/>
                        <m:ctrlPr>
                          <a:rPr lang="en-US" sz="2400" i="1" smtClean="0">
                            <a:latin typeface="Cambria Math" panose="02040503050406030204" pitchFamily="18" charset="0"/>
                          </a:rPr>
                        </m:ctrlPr>
                      </m:naryPr>
                      <m:sub>
                        <m:r>
                          <a:rPr lang="en-US" sz="2400" i="1" smtClean="0">
                            <a:latin typeface="Cambria Math" panose="02040503050406030204" pitchFamily="18" charset="0"/>
                          </a:rPr>
                          <m:t>𝑘</m:t>
                        </m:r>
                      </m:sub>
                      <m:sup/>
                      <m:e/>
                    </m:nary>
                    <m:r>
                      <a:rPr lang="en-US" sz="2400" i="1">
                        <a:latin typeface="Cambria Math" panose="02040503050406030204" pitchFamily="18" charset="0"/>
                      </a:rPr>
                      <m:t>𝐹</m:t>
                    </m:r>
                    <m:d>
                      <m:dPr>
                        <m:ctrlPr>
                          <a:rPr lang="en-US" sz="2400" i="1">
                            <a:latin typeface="Cambria Math" panose="02040503050406030204" pitchFamily="18" charset="0"/>
                          </a:rPr>
                        </m:ctrlPr>
                      </m:dPr>
                      <m:e>
                        <m:r>
                          <a:rPr lang="en-US" sz="2400" i="1">
                            <a:latin typeface="Cambria Math" panose="02040503050406030204" pitchFamily="18" charset="0"/>
                          </a:rPr>
                          <m:t>𝑥𝑖</m:t>
                        </m:r>
                        <m:r>
                          <a:rPr lang="en-US" sz="2400" i="1">
                            <a:latin typeface="Cambria Math" panose="02040503050406030204" pitchFamily="18" charset="0"/>
                          </a:rPr>
                          <m:t>,</m:t>
                        </m:r>
                        <m:r>
                          <a:rPr lang="en-US" sz="2400" i="1">
                            <a:latin typeface="Cambria Math" panose="02040503050406030204" pitchFamily="18" charset="0"/>
                          </a:rPr>
                          <m:t>𝑊</m:t>
                        </m:r>
                      </m:e>
                    </m:d>
                    <m:r>
                      <a:rPr lang="en-US" sz="2400" i="1">
                        <a:latin typeface="Cambria Math" panose="02040503050406030204" pitchFamily="18" charset="0"/>
                      </a:rPr>
                      <m:t>,</m:t>
                    </m:r>
                    <m:r>
                      <a:rPr lang="en-US" sz="2400" i="1">
                        <a:latin typeface="Cambria Math" panose="02040503050406030204" pitchFamily="18" charset="0"/>
                      </a:rPr>
                      <m:t>𝑦𝑖</m:t>
                    </m:r>
                  </m:oMath>
                </a14:m>
                <a:endParaRPr lang="en-US" sz="2400" dirty="0"/>
              </a:p>
              <a:p>
                <a:endParaRPr lang="en-IN" dirty="0"/>
              </a:p>
            </p:txBody>
          </p:sp>
        </mc:Choice>
        <mc:Fallback xmlns="">
          <p:sp>
            <p:nvSpPr>
              <p:cNvPr id="3" name="Content Placeholder 2">
                <a:extLst>
                  <a:ext uri="{FF2B5EF4-FFF2-40B4-BE49-F238E27FC236}">
                    <a16:creationId xmlns:a16="http://schemas.microsoft.com/office/drawing/2014/main" id="{999EA8AA-B79B-4641-A067-E660044DD559}"/>
                  </a:ext>
                </a:extLst>
              </p:cNvPr>
              <p:cNvSpPr>
                <a:spLocks noGrp="1" noRot="1" noChangeAspect="1" noMove="1" noResize="1" noEditPoints="1" noAdjustHandles="1" noChangeArrowheads="1" noChangeShapeType="1" noTextEdit="1"/>
              </p:cNvSpPr>
              <p:nvPr>
                <p:ph idx="1"/>
              </p:nvPr>
            </p:nvSpPr>
            <p:spPr>
              <a:blipFill>
                <a:blip r:embed="rId2"/>
                <a:stretch>
                  <a:fillRect l="-567" t="-1256"/>
                </a:stretch>
              </a:blipFill>
            </p:spPr>
            <p:txBody>
              <a:bodyPr/>
              <a:lstStyle/>
              <a:p>
                <a:r>
                  <a:rPr lang="en-IN">
                    <a:noFill/>
                  </a:rPr>
                  <a:t> </a:t>
                </a:r>
              </a:p>
            </p:txBody>
          </p:sp>
        </mc:Fallback>
      </mc:AlternateContent>
    </p:spTree>
    <p:extLst>
      <p:ext uri="{BB962C8B-B14F-4D97-AF65-F5344CB8AC3E}">
        <p14:creationId xmlns:p14="http://schemas.microsoft.com/office/powerpoint/2010/main" val="28605882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EA2B57-DDDE-49FB-AA5C-878963C6EBB0}"/>
              </a:ext>
            </a:extLst>
          </p:cNvPr>
          <p:cNvSpPr>
            <a:spLocks noGrp="1"/>
          </p:cNvSpPr>
          <p:nvPr>
            <p:ph type="title"/>
          </p:nvPr>
        </p:nvSpPr>
        <p:spPr/>
        <p:txBody>
          <a:bodyPr/>
          <a:lstStyle/>
          <a:p>
            <a:r>
              <a:rPr lang="en-US" dirty="0"/>
              <a:t>MULTI-CLASS SVM LOSS</a:t>
            </a:r>
            <a:endParaRPr lang="en-IN" dirty="0"/>
          </a:p>
        </p:txBody>
      </p:sp>
      <p:sp>
        <p:nvSpPr>
          <p:cNvPr id="3" name="Content Placeholder 2">
            <a:extLst>
              <a:ext uri="{FF2B5EF4-FFF2-40B4-BE49-F238E27FC236}">
                <a16:creationId xmlns:a16="http://schemas.microsoft.com/office/drawing/2014/main" xmlns="" id="{CE2DE4ED-CD88-4D94-BB6D-C8B0792AA8BE}"/>
              </a:ext>
            </a:extLst>
          </p:cNvPr>
          <p:cNvSpPr>
            <a:spLocks noGrp="1"/>
          </p:cNvSpPr>
          <p:nvPr>
            <p:ph idx="1"/>
          </p:nvPr>
        </p:nvSpPr>
        <p:spPr/>
        <p:txBody>
          <a:bodyPr/>
          <a:lstStyle/>
          <a:p>
            <a:r>
              <a:rPr lang="en-US" sz="2000" dirty="0"/>
              <a:t>It “wants” the correct class for each image to a have a score higher than the incorrect classes.</a:t>
            </a:r>
          </a:p>
          <a:p>
            <a:r>
              <a:rPr lang="en-US" sz="2000" dirty="0"/>
              <a:t>The SVM “wants” a certain outcome in the sense that the outcome would yield a lower loss.</a:t>
            </a:r>
          </a:p>
          <a:p>
            <a:r>
              <a:rPr lang="en-US" sz="2000" dirty="0"/>
              <a:t>.</a:t>
            </a:r>
          </a:p>
          <a:p>
            <a:endParaRPr lang="en-US" sz="2000" dirty="0"/>
          </a:p>
          <a:p>
            <a:r>
              <a:rPr lang="en-US" sz="2000" dirty="0"/>
              <a:t>Here ∆ is some fixed margin.</a:t>
            </a:r>
          </a:p>
          <a:p>
            <a:pPr marL="0" indent="0">
              <a:buNone/>
            </a:pPr>
            <a:endParaRPr lang="en-IN" dirty="0"/>
          </a:p>
        </p:txBody>
      </p:sp>
      <p:pic>
        <p:nvPicPr>
          <p:cNvPr id="4" name="Picture 3">
            <a:extLst>
              <a:ext uri="{FF2B5EF4-FFF2-40B4-BE49-F238E27FC236}">
                <a16:creationId xmlns:a16="http://schemas.microsoft.com/office/drawing/2014/main" xmlns="" id="{F338DBAA-1EC0-425D-9949-91D88DD83633}"/>
              </a:ext>
            </a:extLst>
          </p:cNvPr>
          <p:cNvPicPr>
            <a:picLocks noChangeAspect="1"/>
          </p:cNvPicPr>
          <p:nvPr/>
        </p:nvPicPr>
        <p:blipFill>
          <a:blip r:embed="rId2"/>
          <a:stretch>
            <a:fillRect/>
          </a:stretch>
        </p:blipFill>
        <p:spPr>
          <a:xfrm>
            <a:off x="1214437" y="3614737"/>
            <a:ext cx="3616895" cy="857251"/>
          </a:xfrm>
          <a:prstGeom prst="rect">
            <a:avLst/>
          </a:prstGeom>
        </p:spPr>
      </p:pic>
    </p:spTree>
    <p:extLst>
      <p:ext uri="{BB962C8B-B14F-4D97-AF65-F5344CB8AC3E}">
        <p14:creationId xmlns:p14="http://schemas.microsoft.com/office/powerpoint/2010/main" val="39198455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FD5A377-BB41-4B2B-B5EA-714FEDB3C54F}"/>
              </a:ext>
            </a:extLst>
          </p:cNvPr>
          <p:cNvSpPr>
            <a:spLocks noGrp="1"/>
          </p:cNvSpPr>
          <p:nvPr>
            <p:ph idx="1"/>
          </p:nvPr>
        </p:nvSpPr>
        <p:spPr/>
        <p:txBody>
          <a:bodyPr>
            <a:normAutofit fontScale="92500" lnSpcReduction="20000"/>
          </a:bodyPr>
          <a:lstStyle/>
          <a:p>
            <a:r>
              <a:rPr lang="en-US" sz="2000" dirty="0"/>
              <a:t>The minimum loss can be 0, and the maximum loss will be infinite.</a:t>
            </a:r>
          </a:p>
          <a:p>
            <a:r>
              <a:rPr lang="en-US" sz="2000" dirty="0"/>
              <a:t>Let us take one example: </a:t>
            </a:r>
          </a:p>
          <a:p>
            <a:pPr marL="0" indent="0">
              <a:buNone/>
            </a:pPr>
            <a:r>
              <a:rPr lang="en-US" altLang="en-US" sz="2000" dirty="0">
                <a:solidFill>
                  <a:srgbClr val="000000"/>
                </a:solidFill>
              </a:rPr>
              <a:t>Suppose that we have three classes that receive the scores s=[13,−7,11],</a:t>
            </a:r>
            <a:br>
              <a:rPr lang="en-US" altLang="en-US" sz="2000" dirty="0">
                <a:solidFill>
                  <a:srgbClr val="000000"/>
                </a:solidFill>
              </a:rPr>
            </a:br>
            <a:r>
              <a:rPr lang="en-US" altLang="en-US" sz="2000" dirty="0">
                <a:solidFill>
                  <a:srgbClr val="000000"/>
                </a:solidFill>
              </a:rPr>
              <a:t>and that the first class is the true class . Also assume that Δ is 10</a:t>
            </a:r>
          </a:p>
          <a:p>
            <a:pPr marL="0" indent="0">
              <a:buNone/>
            </a:pPr>
            <a:endParaRPr lang="en-US" altLang="en-US" sz="2000" dirty="0">
              <a:solidFill>
                <a:srgbClr val="000000"/>
              </a:solidFill>
            </a:endParaRPr>
          </a:p>
          <a:p>
            <a:pPr marL="0" indent="0">
              <a:buNone/>
            </a:pPr>
            <a:endParaRPr lang="en-US" altLang="en-US" sz="2000" dirty="0">
              <a:solidFill>
                <a:srgbClr val="000000"/>
              </a:solidFill>
            </a:endParaRPr>
          </a:p>
          <a:p>
            <a:pPr marL="0" indent="0">
              <a:buNone/>
            </a:pPr>
            <a:endParaRPr lang="en-US" altLang="en-US" sz="2000" dirty="0">
              <a:solidFill>
                <a:srgbClr val="000000"/>
              </a:solidFill>
            </a:endParaRPr>
          </a:p>
          <a:p>
            <a:pPr marL="0" indent="0">
              <a:buNone/>
            </a:pPr>
            <a:endParaRPr lang="en-US" altLang="en-US" sz="2000" dirty="0">
              <a:solidFill>
                <a:srgbClr val="000000"/>
              </a:solidFill>
            </a:endParaRPr>
          </a:p>
          <a:p>
            <a:pPr marL="0" indent="0">
              <a:buNone/>
            </a:pPr>
            <a:r>
              <a:rPr lang="en-US" altLang="en-US" sz="2000" dirty="0">
                <a:solidFill>
                  <a:schemeClr val="tx1"/>
                </a:solidFill>
              </a:rPr>
              <a:t>                                =(-10+8)</a:t>
            </a:r>
          </a:p>
          <a:p>
            <a:pPr marL="0" indent="0">
              <a:buNone/>
            </a:pPr>
            <a:r>
              <a:rPr lang="en-US" altLang="en-US" sz="2000" dirty="0">
                <a:solidFill>
                  <a:schemeClr val="tx1"/>
                </a:solidFill>
              </a:rPr>
              <a:t>                                = -2 =&gt;0</a:t>
            </a:r>
            <a:br>
              <a:rPr lang="en-US" altLang="en-US" sz="2000" dirty="0">
                <a:solidFill>
                  <a:schemeClr val="tx1"/>
                </a:solidFill>
              </a:rPr>
            </a:br>
            <a:endParaRPr lang="en-US" altLang="en-US" sz="2000" dirty="0">
              <a:solidFill>
                <a:schemeClr val="tx1"/>
              </a:solidFill>
              <a:latin typeface="Arial" panose="020B0604020202020204" pitchFamily="34" charset="0"/>
            </a:endParaRPr>
          </a:p>
        </p:txBody>
      </p:sp>
      <p:sp>
        <p:nvSpPr>
          <p:cNvPr id="4" name="Rectangle 1">
            <a:extLst>
              <a:ext uri="{FF2B5EF4-FFF2-40B4-BE49-F238E27FC236}">
                <a16:creationId xmlns:a16="http://schemas.microsoft.com/office/drawing/2014/main" xmlns="" id="{73923800-6A4C-4141-8EF4-E0FFAF7C9186}"/>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xmlns="" id="{EB0135B7-EEB0-495D-82FA-0C126076F2D9}"/>
              </a:ext>
            </a:extLst>
          </p:cNvPr>
          <p:cNvSpPr>
            <a:spLocks noChangeArrowheads="1"/>
          </p:cNvSpPr>
          <p:nvPr/>
        </p:nvSpPr>
        <p:spPr bwMode="auto">
          <a:xfrm>
            <a:off x="5941150" y="-138499"/>
            <a:ext cx="3097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Roboto"/>
              </a:rPr>
              <a:t> .</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xmlns="" id="{6B2B7B27-ADA5-486E-AECE-F109C23BEC17}"/>
              </a:ext>
            </a:extLst>
          </p:cNvPr>
          <p:cNvPicPr>
            <a:picLocks noChangeAspect="1"/>
          </p:cNvPicPr>
          <p:nvPr/>
        </p:nvPicPr>
        <p:blipFill>
          <a:blip r:embed="rId2"/>
          <a:stretch>
            <a:fillRect/>
          </a:stretch>
        </p:blipFill>
        <p:spPr>
          <a:xfrm>
            <a:off x="1772481" y="4100975"/>
            <a:ext cx="6406374" cy="785813"/>
          </a:xfrm>
          <a:prstGeom prst="rect">
            <a:avLst/>
          </a:prstGeom>
        </p:spPr>
      </p:pic>
    </p:spTree>
    <p:extLst>
      <p:ext uri="{BB962C8B-B14F-4D97-AF65-F5344CB8AC3E}">
        <p14:creationId xmlns:p14="http://schemas.microsoft.com/office/powerpoint/2010/main" val="15208551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SOFTMAX CLASSIFIER(Multinomial Logistic Regression)</a:t>
            </a:r>
            <a:endParaRPr lang="en-IN" dirty="0"/>
          </a:p>
        </p:txBody>
      </p:sp>
      <p:pic>
        <p:nvPicPr>
          <p:cNvPr id="4" name="Picture 3"/>
          <p:cNvPicPr>
            <a:picLocks noChangeAspect="1"/>
          </p:cNvPicPr>
          <p:nvPr/>
        </p:nvPicPr>
        <p:blipFill>
          <a:blip r:embed="rId2"/>
          <a:stretch>
            <a:fillRect/>
          </a:stretch>
        </p:blipFill>
        <p:spPr>
          <a:xfrm>
            <a:off x="798489" y="2213734"/>
            <a:ext cx="7868993" cy="4110962"/>
          </a:xfrm>
          <a:prstGeom prst="rect">
            <a:avLst/>
          </a:prstGeom>
        </p:spPr>
      </p:pic>
    </p:spTree>
    <p:extLst>
      <p:ext uri="{BB962C8B-B14F-4D97-AF65-F5344CB8AC3E}">
        <p14:creationId xmlns:p14="http://schemas.microsoft.com/office/powerpoint/2010/main" val="38249394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49112" y="1017432"/>
            <a:ext cx="8030559" cy="4617870"/>
          </a:xfrm>
          <a:prstGeom prst="rect">
            <a:avLst/>
          </a:prstGeom>
        </p:spPr>
      </p:pic>
    </p:spTree>
    <p:extLst>
      <p:ext uri="{BB962C8B-B14F-4D97-AF65-F5344CB8AC3E}">
        <p14:creationId xmlns:p14="http://schemas.microsoft.com/office/powerpoint/2010/main" val="27081596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299914" y="888643"/>
            <a:ext cx="8358112" cy="4732907"/>
          </a:xfrm>
          <a:prstGeom prst="rect">
            <a:avLst/>
          </a:prstGeom>
        </p:spPr>
      </p:pic>
    </p:spTree>
    <p:extLst>
      <p:ext uri="{BB962C8B-B14F-4D97-AF65-F5344CB8AC3E}">
        <p14:creationId xmlns:p14="http://schemas.microsoft.com/office/powerpoint/2010/main" val="20894810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078939" y="798491"/>
            <a:ext cx="8401600" cy="4702388"/>
          </a:xfrm>
          <a:prstGeom prst="rect">
            <a:avLst/>
          </a:prstGeom>
        </p:spPr>
      </p:pic>
    </p:spTree>
    <p:extLst>
      <p:ext uri="{BB962C8B-B14F-4D97-AF65-F5344CB8AC3E}">
        <p14:creationId xmlns:p14="http://schemas.microsoft.com/office/powerpoint/2010/main" val="16605606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273" y="1176270"/>
            <a:ext cx="8596668" cy="4078310"/>
          </a:xfrm>
        </p:spPr>
        <p:txBody>
          <a:bodyPr>
            <a:normAutofit fontScale="90000"/>
          </a:bodyPr>
          <a:lstStyle/>
          <a:p>
            <a:r>
              <a:rPr lang="en-IN" sz="6000" dirty="0" smtClean="0"/>
              <a:t>OUTPUT OF IMAGE LOADING FROM THE OUTSIDE DATASET AND PASSING IT TO THE CNN LAYERS</a:t>
            </a:r>
            <a:endParaRPr lang="en-IN" sz="6000" dirty="0"/>
          </a:p>
        </p:txBody>
      </p:sp>
    </p:spTree>
    <p:extLst>
      <p:ext uri="{BB962C8B-B14F-4D97-AF65-F5344CB8AC3E}">
        <p14:creationId xmlns:p14="http://schemas.microsoft.com/office/powerpoint/2010/main" val="5008823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035323" y="528033"/>
            <a:ext cx="7945851" cy="5640947"/>
          </a:xfrm>
          <a:prstGeom prst="rect">
            <a:avLst/>
          </a:prstGeom>
        </p:spPr>
      </p:pic>
    </p:spTree>
    <p:extLst>
      <p:ext uri="{BB962C8B-B14F-4D97-AF65-F5344CB8AC3E}">
        <p14:creationId xmlns:p14="http://schemas.microsoft.com/office/powerpoint/2010/main" val="25410376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060B96-3E48-4736-AF74-1D993308F3E5}"/>
              </a:ext>
            </a:extLst>
          </p:cNvPr>
          <p:cNvSpPr>
            <a:spLocks noGrp="1"/>
          </p:cNvSpPr>
          <p:nvPr>
            <p:ph type="title"/>
          </p:nvPr>
        </p:nvSpPr>
        <p:spPr/>
        <p:txBody>
          <a:bodyPr/>
          <a:lstStyle/>
          <a:p>
            <a:r>
              <a:rPr lang="en-US" dirty="0">
                <a:latin typeface="Bernard MT Condensed" panose="02050806060905020404" pitchFamily="18" charset="0"/>
              </a:rPr>
              <a:t>WORKING PRINCIPLE OF CNN</a:t>
            </a:r>
            <a:endParaRPr lang="en-IN" dirty="0"/>
          </a:p>
        </p:txBody>
      </p:sp>
      <p:sp>
        <p:nvSpPr>
          <p:cNvPr id="3" name="Content Placeholder 2">
            <a:extLst>
              <a:ext uri="{FF2B5EF4-FFF2-40B4-BE49-F238E27FC236}">
                <a16:creationId xmlns:a16="http://schemas.microsoft.com/office/drawing/2014/main" xmlns="" id="{6EF4B551-9E41-4AC8-95A8-AC485FEB2A8D}"/>
              </a:ext>
            </a:extLst>
          </p:cNvPr>
          <p:cNvSpPr>
            <a:spLocks noGrp="1"/>
          </p:cNvSpPr>
          <p:nvPr>
            <p:ph idx="1"/>
          </p:nvPr>
        </p:nvSpPr>
        <p:spPr/>
        <p:txBody>
          <a:bodyPr>
            <a:normAutofit fontScale="85000" lnSpcReduction="20000"/>
          </a:bodyPr>
          <a:lstStyle/>
          <a:p>
            <a:pPr algn="just"/>
            <a:r>
              <a:rPr lang="en-US" sz="2800" dirty="0"/>
              <a:t>In CNN every image is represented in the form of pixel values and it compare images piece by piece.</a:t>
            </a:r>
          </a:p>
          <a:p>
            <a:pPr algn="just"/>
            <a:r>
              <a:rPr lang="en-US" sz="2800" dirty="0"/>
              <a:t>CNN is generally use to analyze visual image by processing data with grid like topology. A CNN is also known as </a:t>
            </a:r>
            <a:r>
              <a:rPr lang="en-US" sz="2800" dirty="0" err="1"/>
              <a:t>conNet</a:t>
            </a:r>
            <a:r>
              <a:rPr lang="en-US" sz="2800" dirty="0"/>
              <a:t>.</a:t>
            </a:r>
          </a:p>
          <a:p>
            <a:pPr algn="just"/>
            <a:r>
              <a:rPr lang="en-US" sz="2800" dirty="0"/>
              <a:t>There are basically three layers in neural network that is:-INPUT LAYER, HIDDEN LAYER and OUTPUT LAYER.</a:t>
            </a:r>
          </a:p>
          <a:p>
            <a:pPr algn="just"/>
            <a:r>
              <a:rPr lang="en-US" sz="2800" dirty="0"/>
              <a:t>Convolutional Neural Network works on different layers that is:- INPUT LAYER</a:t>
            </a:r>
            <a:r>
              <a:rPr lang="en-IN" sz="2800" dirty="0"/>
              <a:t>, CONVOLUTION LAYER, </a:t>
            </a:r>
            <a:r>
              <a:rPr lang="en-IN" sz="2800" dirty="0" err="1"/>
              <a:t>ReLu</a:t>
            </a:r>
            <a:r>
              <a:rPr lang="en-IN" sz="2800" dirty="0"/>
              <a:t> LAYER, POOLING LAYER, FULLY CONNECTED LAYER, OUTPUT LAYER.</a:t>
            </a:r>
            <a:endParaRPr lang="en-US" sz="2800" dirty="0"/>
          </a:p>
          <a:p>
            <a:endParaRPr lang="en-IN" sz="2800" dirty="0"/>
          </a:p>
        </p:txBody>
      </p:sp>
    </p:spTree>
    <p:extLst>
      <p:ext uri="{BB962C8B-B14F-4D97-AF65-F5344CB8AC3E}">
        <p14:creationId xmlns:p14="http://schemas.microsoft.com/office/powerpoint/2010/main" val="37733132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199432" y="901522"/>
            <a:ext cx="5819632" cy="3942332"/>
          </a:xfrm>
          <a:prstGeom prst="rect">
            <a:avLst/>
          </a:prstGeom>
        </p:spPr>
      </p:pic>
    </p:spTree>
    <p:extLst>
      <p:ext uri="{BB962C8B-B14F-4D97-AF65-F5344CB8AC3E}">
        <p14:creationId xmlns:p14="http://schemas.microsoft.com/office/powerpoint/2010/main" val="19155886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337124" y="2240644"/>
            <a:ext cx="3213670" cy="966195"/>
          </a:xfrm>
          <a:prstGeom prst="rect">
            <a:avLst/>
          </a:prstGeom>
        </p:spPr>
      </p:pic>
      <p:pic>
        <p:nvPicPr>
          <p:cNvPr id="5" name="Picture 4"/>
          <p:cNvPicPr>
            <a:picLocks noChangeAspect="1"/>
          </p:cNvPicPr>
          <p:nvPr/>
        </p:nvPicPr>
        <p:blipFill>
          <a:blip r:embed="rId3"/>
          <a:stretch>
            <a:fillRect/>
          </a:stretch>
        </p:blipFill>
        <p:spPr>
          <a:xfrm>
            <a:off x="2137893" y="3372789"/>
            <a:ext cx="4792964" cy="2860586"/>
          </a:xfrm>
          <a:prstGeom prst="rect">
            <a:avLst/>
          </a:prstGeom>
        </p:spPr>
      </p:pic>
    </p:spTree>
    <p:extLst>
      <p:ext uri="{BB962C8B-B14F-4D97-AF65-F5344CB8AC3E}">
        <p14:creationId xmlns:p14="http://schemas.microsoft.com/office/powerpoint/2010/main" val="8957691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7755" y="837128"/>
            <a:ext cx="8043601" cy="4522318"/>
          </a:xfrm>
        </p:spPr>
      </p:pic>
    </p:spTree>
    <p:extLst>
      <p:ext uri="{BB962C8B-B14F-4D97-AF65-F5344CB8AC3E}">
        <p14:creationId xmlns:p14="http://schemas.microsoft.com/office/powerpoint/2010/main" val="235167895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2428" y="244699"/>
            <a:ext cx="10470524" cy="6439435"/>
          </a:xfrm>
        </p:spPr>
      </p:pic>
    </p:spTree>
    <p:extLst>
      <p:ext uri="{BB962C8B-B14F-4D97-AF65-F5344CB8AC3E}">
        <p14:creationId xmlns:p14="http://schemas.microsoft.com/office/powerpoint/2010/main" val="25933214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7F77F7-FC08-4693-B230-97925827451E}"/>
              </a:ext>
            </a:extLst>
          </p:cNvPr>
          <p:cNvSpPr>
            <a:spLocks noGrp="1"/>
          </p:cNvSpPr>
          <p:nvPr>
            <p:ph type="title"/>
          </p:nvPr>
        </p:nvSpPr>
        <p:spPr/>
        <p:txBody>
          <a:bodyPr/>
          <a:lstStyle/>
          <a:p>
            <a:r>
              <a:rPr lang="en-US" dirty="0"/>
              <a:t>Plan of action till next review</a:t>
            </a:r>
            <a:endParaRPr lang="en-IN" dirty="0"/>
          </a:p>
        </p:txBody>
      </p:sp>
      <p:sp>
        <p:nvSpPr>
          <p:cNvPr id="3" name="Content Placeholder 2">
            <a:extLst>
              <a:ext uri="{FF2B5EF4-FFF2-40B4-BE49-F238E27FC236}">
                <a16:creationId xmlns:a16="http://schemas.microsoft.com/office/drawing/2014/main" xmlns="" id="{577900EF-64E8-4FB7-830C-B249B8CDC2BA}"/>
              </a:ext>
            </a:extLst>
          </p:cNvPr>
          <p:cNvSpPr>
            <a:spLocks noGrp="1"/>
          </p:cNvSpPr>
          <p:nvPr>
            <p:ph idx="1"/>
          </p:nvPr>
        </p:nvSpPr>
        <p:spPr/>
        <p:txBody>
          <a:bodyPr>
            <a:normAutofit/>
          </a:bodyPr>
          <a:lstStyle/>
          <a:p>
            <a:r>
              <a:rPr lang="en-US" sz="2400" dirty="0"/>
              <a:t>In the next review we will understand the more existing algorithm for classification. </a:t>
            </a:r>
          </a:p>
          <a:p>
            <a:r>
              <a:rPr lang="en-US" sz="2400" dirty="0"/>
              <a:t>We will try to implement the algorithm and see the error and faults</a:t>
            </a:r>
            <a:r>
              <a:rPr lang="en-US" sz="2400" dirty="0" smtClean="0"/>
              <a:t>.</a:t>
            </a:r>
          </a:p>
          <a:p>
            <a:r>
              <a:rPr lang="en-US" sz="2400" dirty="0" smtClean="0"/>
              <a:t>We will put the loaded image in the CNN layers.</a:t>
            </a:r>
            <a:endParaRPr lang="en-IN" sz="2400" dirty="0"/>
          </a:p>
        </p:txBody>
      </p:sp>
    </p:spTree>
    <p:extLst>
      <p:ext uri="{BB962C8B-B14F-4D97-AF65-F5344CB8AC3E}">
        <p14:creationId xmlns:p14="http://schemas.microsoft.com/office/powerpoint/2010/main" val="24637953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969D35-1C22-4FEC-81A0-2D278E31F891}"/>
              </a:ext>
            </a:extLst>
          </p:cNvPr>
          <p:cNvSpPr>
            <a:spLocks noGrp="1"/>
          </p:cNvSpPr>
          <p:nvPr>
            <p:ph type="title"/>
          </p:nvPr>
        </p:nvSpPr>
        <p:spPr/>
        <p:txBody>
          <a:bodyPr/>
          <a:lstStyle/>
          <a:p>
            <a:r>
              <a:rPr lang="en-US" dirty="0"/>
              <a:t>References</a:t>
            </a:r>
            <a:br>
              <a:rPr lang="en-US" dirty="0"/>
            </a:br>
            <a:endParaRPr lang="en-IN" dirty="0"/>
          </a:p>
        </p:txBody>
      </p:sp>
      <p:sp>
        <p:nvSpPr>
          <p:cNvPr id="3" name="Content Placeholder 2">
            <a:extLst>
              <a:ext uri="{FF2B5EF4-FFF2-40B4-BE49-F238E27FC236}">
                <a16:creationId xmlns:a16="http://schemas.microsoft.com/office/drawing/2014/main" xmlns="" id="{A5970785-27F1-4FEB-B98B-322F02CAA2F1}"/>
              </a:ext>
            </a:extLst>
          </p:cNvPr>
          <p:cNvSpPr>
            <a:spLocks noGrp="1"/>
          </p:cNvSpPr>
          <p:nvPr>
            <p:ph idx="1"/>
          </p:nvPr>
        </p:nvSpPr>
        <p:spPr/>
        <p:txBody>
          <a:bodyPr>
            <a:normAutofit/>
          </a:bodyPr>
          <a:lstStyle/>
          <a:p>
            <a:r>
              <a:rPr lang="en-US" sz="2000" dirty="0"/>
              <a:t>Convolutional neural networks for document image classiﬁcation, Le Kang, Jayant Kumar, Peng Ye, Yi Li, and David </a:t>
            </a:r>
            <a:r>
              <a:rPr lang="en-US" sz="2000" dirty="0" err="1"/>
              <a:t>Doermann</a:t>
            </a:r>
            <a:r>
              <a:rPr lang="en-US" sz="2000" dirty="0"/>
              <a:t>, 2014</a:t>
            </a:r>
          </a:p>
          <a:p>
            <a:r>
              <a:rPr lang="en-US" sz="2000" dirty="0"/>
              <a:t>Github.io/</a:t>
            </a:r>
            <a:r>
              <a:rPr lang="en-US" sz="2000" dirty="0" err="1"/>
              <a:t>objectdetection_using</a:t>
            </a:r>
            <a:r>
              <a:rPr lang="en-US" sz="2000" dirty="0"/>
              <a:t> CNN</a:t>
            </a:r>
          </a:p>
          <a:p>
            <a:r>
              <a:rPr lang="en-IN" sz="2000" dirty="0">
                <a:hlinkClick r:id="rId2"/>
              </a:rPr>
              <a:t>https://in.mathworks.com/solutions/deep-learning/convolutional-neural-network.html</a:t>
            </a:r>
            <a:endParaRPr lang="en-IN" sz="2000" dirty="0"/>
          </a:p>
          <a:p>
            <a:r>
              <a:rPr lang="en-IN" sz="2000" dirty="0">
                <a:hlinkClick r:id="rId3"/>
              </a:rPr>
              <a:t>https://</a:t>
            </a:r>
            <a:r>
              <a:rPr lang="en-IN" sz="2000" dirty="0" smtClean="0">
                <a:hlinkClick r:id="rId3"/>
              </a:rPr>
              <a:t>in.mathworks.com/help/deeplearning/ug/introduction-to-convolutional-neural-networks.html</a:t>
            </a:r>
            <a:endParaRPr lang="en-IN" sz="2000" dirty="0" smtClean="0"/>
          </a:p>
          <a:p>
            <a:r>
              <a:rPr lang="en-IN" sz="2000" dirty="0">
                <a:hlinkClick r:id="rId4"/>
              </a:rPr>
              <a:t>https://</a:t>
            </a:r>
            <a:r>
              <a:rPr lang="en-IN" sz="2000" dirty="0" smtClean="0">
                <a:hlinkClick r:id="rId4"/>
              </a:rPr>
              <a:t>becominghuman.ai/building-an-image-classifier-using-deep-learning-in-python-totally-from-a-beginners-perspective-be8dbaf22dd8</a:t>
            </a:r>
            <a:endParaRPr lang="en-IN" sz="2000" dirty="0" smtClean="0"/>
          </a:p>
          <a:p>
            <a:pPr marL="0" indent="0">
              <a:buNone/>
            </a:pPr>
            <a:endParaRPr lang="en-IN" sz="2000" dirty="0"/>
          </a:p>
        </p:txBody>
      </p:sp>
    </p:spTree>
    <p:extLst>
      <p:ext uri="{BB962C8B-B14F-4D97-AF65-F5344CB8AC3E}">
        <p14:creationId xmlns:p14="http://schemas.microsoft.com/office/powerpoint/2010/main" val="39687941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EDD0A1-825B-4EE2-A1B6-B523A13B8A2D}"/>
              </a:ext>
            </a:extLst>
          </p:cNvPr>
          <p:cNvSpPr>
            <a:spLocks noGrp="1"/>
          </p:cNvSpPr>
          <p:nvPr>
            <p:ph type="title"/>
          </p:nvPr>
        </p:nvSpPr>
        <p:spPr>
          <a:xfrm>
            <a:off x="2055561" y="2875722"/>
            <a:ext cx="8596668" cy="1320800"/>
          </a:xfrm>
        </p:spPr>
        <p:txBody>
          <a:bodyPr>
            <a:noAutofit/>
          </a:bodyPr>
          <a:lstStyle/>
          <a:p>
            <a:r>
              <a:rPr lang="en-US" sz="8800" dirty="0"/>
              <a:t>THANK YOU</a:t>
            </a:r>
            <a:endParaRPr lang="en-IN" sz="8800" dirty="0"/>
          </a:p>
        </p:txBody>
      </p:sp>
    </p:spTree>
    <p:extLst>
      <p:ext uri="{BB962C8B-B14F-4D97-AF65-F5344CB8AC3E}">
        <p14:creationId xmlns:p14="http://schemas.microsoft.com/office/powerpoint/2010/main" val="155137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887356A-85CB-4F9E-B77E-E69DFBA2CD7C}"/>
              </a:ext>
            </a:extLst>
          </p:cNvPr>
          <p:cNvSpPr>
            <a:spLocks noGrp="1"/>
          </p:cNvSpPr>
          <p:nvPr>
            <p:ph idx="1"/>
          </p:nvPr>
        </p:nvSpPr>
        <p:spPr>
          <a:xfrm>
            <a:off x="677334" y="1146177"/>
            <a:ext cx="8596668" cy="3880773"/>
          </a:xfrm>
        </p:spPr>
        <p:txBody>
          <a:bodyPr/>
          <a:lstStyle/>
          <a:p>
            <a:pPr algn="just"/>
            <a:r>
              <a:rPr lang="en-US" sz="2400" dirty="0"/>
              <a:t>In CNN </a:t>
            </a:r>
            <a:r>
              <a:rPr lang="en-IN" sz="2400" dirty="0"/>
              <a:t>if any of the layer from this fails to perform their task then the process will never be executed. </a:t>
            </a:r>
          </a:p>
          <a:p>
            <a:endParaRPr lang="en-IN" dirty="0"/>
          </a:p>
        </p:txBody>
      </p:sp>
    </p:spTree>
    <p:extLst>
      <p:ext uri="{BB962C8B-B14F-4D97-AF65-F5344CB8AC3E}">
        <p14:creationId xmlns:p14="http://schemas.microsoft.com/office/powerpoint/2010/main" val="12944187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5986ED-B5D2-415A-9ABF-E2B5FD2DFC86}"/>
              </a:ext>
            </a:extLst>
          </p:cNvPr>
          <p:cNvSpPr>
            <a:spLocks noGrp="1"/>
          </p:cNvSpPr>
          <p:nvPr>
            <p:ph type="title"/>
          </p:nvPr>
        </p:nvSpPr>
        <p:spPr/>
        <p:txBody>
          <a:bodyPr/>
          <a:lstStyle/>
          <a:p>
            <a:r>
              <a:rPr lang="en-US" dirty="0">
                <a:latin typeface="Bernard MT Condensed" panose="02050806060905020404" pitchFamily="18" charset="0"/>
              </a:rPr>
              <a:t>Different layers of CNN</a:t>
            </a:r>
            <a:endParaRPr lang="en-IN" dirty="0"/>
          </a:p>
        </p:txBody>
      </p:sp>
      <p:sp>
        <p:nvSpPr>
          <p:cNvPr id="3" name="Content Placeholder 2">
            <a:extLst>
              <a:ext uri="{FF2B5EF4-FFF2-40B4-BE49-F238E27FC236}">
                <a16:creationId xmlns:a16="http://schemas.microsoft.com/office/drawing/2014/main" xmlns="" id="{5B2E2829-F78B-47EF-AC62-3D331179E7F3}"/>
              </a:ext>
            </a:extLst>
          </p:cNvPr>
          <p:cNvSpPr>
            <a:spLocks noGrp="1"/>
          </p:cNvSpPr>
          <p:nvPr>
            <p:ph idx="1"/>
          </p:nvPr>
        </p:nvSpPr>
        <p:spPr/>
        <p:txBody>
          <a:bodyPr/>
          <a:lstStyle/>
          <a:p>
            <a:r>
              <a:rPr lang="en-US" sz="2400" dirty="0"/>
              <a:t>CNN have following layers:</a:t>
            </a:r>
            <a:br>
              <a:rPr lang="en-US" sz="2400" dirty="0"/>
            </a:br>
            <a:r>
              <a:rPr lang="en-US" sz="2400" dirty="0"/>
              <a:t>1.) Input layer</a:t>
            </a:r>
            <a:br>
              <a:rPr lang="en-US" sz="2400" dirty="0"/>
            </a:br>
            <a:r>
              <a:rPr lang="en-US" sz="2400" dirty="0"/>
              <a:t>2.) Convolution layer</a:t>
            </a:r>
            <a:br>
              <a:rPr lang="en-US" sz="2400" dirty="0"/>
            </a:br>
            <a:r>
              <a:rPr lang="en-US" sz="2400" dirty="0"/>
              <a:t>3.) Pooling layer</a:t>
            </a:r>
            <a:br>
              <a:rPr lang="en-US" sz="2400" dirty="0"/>
            </a:br>
            <a:r>
              <a:rPr lang="en-US" sz="2400" dirty="0"/>
              <a:t>4.) Fully Connected layer</a:t>
            </a:r>
            <a:br>
              <a:rPr lang="en-US" sz="2400" dirty="0"/>
            </a:br>
            <a:r>
              <a:rPr lang="en-US" sz="2400" dirty="0"/>
              <a:t>5.) Output layer</a:t>
            </a:r>
          </a:p>
          <a:p>
            <a:endParaRPr lang="en-IN" dirty="0"/>
          </a:p>
        </p:txBody>
      </p:sp>
    </p:spTree>
    <p:extLst>
      <p:ext uri="{BB962C8B-B14F-4D97-AF65-F5344CB8AC3E}">
        <p14:creationId xmlns:p14="http://schemas.microsoft.com/office/powerpoint/2010/main" val="23352586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D7C553-11EF-4701-A78B-A48F2755BA21}"/>
              </a:ext>
            </a:extLst>
          </p:cNvPr>
          <p:cNvSpPr>
            <a:spLocks noGrp="1"/>
          </p:cNvSpPr>
          <p:nvPr>
            <p:ph type="title"/>
          </p:nvPr>
        </p:nvSpPr>
        <p:spPr/>
        <p:txBody>
          <a:bodyPr/>
          <a:lstStyle/>
          <a:p>
            <a:r>
              <a:rPr lang="en-US" dirty="0"/>
              <a:t>Layers of CNN </a:t>
            </a:r>
            <a:endParaRPr lang="en-IN" dirty="0"/>
          </a:p>
        </p:txBody>
      </p:sp>
      <p:pic>
        <p:nvPicPr>
          <p:cNvPr id="4" name="Content Placeholder 3">
            <a:extLst>
              <a:ext uri="{FF2B5EF4-FFF2-40B4-BE49-F238E27FC236}">
                <a16:creationId xmlns:a16="http://schemas.microsoft.com/office/drawing/2014/main" xmlns="" id="{B433A744-046C-48CA-9AB1-2A87F5F8FBED}"/>
              </a:ext>
            </a:extLst>
          </p:cNvPr>
          <p:cNvPicPr>
            <a:picLocks noGrp="1" noChangeAspect="1"/>
          </p:cNvPicPr>
          <p:nvPr>
            <p:ph idx="1"/>
          </p:nvPr>
        </p:nvPicPr>
        <p:blipFill>
          <a:blip r:embed="rId2"/>
          <a:stretch>
            <a:fillRect/>
          </a:stretch>
        </p:blipFill>
        <p:spPr>
          <a:xfrm>
            <a:off x="130239" y="2531164"/>
            <a:ext cx="9888404" cy="3379305"/>
          </a:xfrm>
          <a:prstGeom prst="rect">
            <a:avLst/>
          </a:prstGeom>
        </p:spPr>
      </p:pic>
    </p:spTree>
    <p:extLst>
      <p:ext uri="{BB962C8B-B14F-4D97-AF65-F5344CB8AC3E}">
        <p14:creationId xmlns:p14="http://schemas.microsoft.com/office/powerpoint/2010/main" val="19306388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3B151A-D73A-4CE9-8EED-B7C0FE04A45C}"/>
              </a:ext>
            </a:extLst>
          </p:cNvPr>
          <p:cNvSpPr>
            <a:spLocks noGrp="1"/>
          </p:cNvSpPr>
          <p:nvPr>
            <p:ph type="title"/>
          </p:nvPr>
        </p:nvSpPr>
        <p:spPr/>
        <p:txBody>
          <a:bodyPr/>
          <a:lstStyle/>
          <a:p>
            <a:r>
              <a:rPr lang="en-US" dirty="0"/>
              <a:t>INPUT OUTPUT IMAGE </a:t>
            </a:r>
            <a:endParaRPr lang="en-IN" dirty="0"/>
          </a:p>
        </p:txBody>
      </p:sp>
      <p:pic>
        <p:nvPicPr>
          <p:cNvPr id="4" name="Content Placeholder 3">
            <a:extLst>
              <a:ext uri="{FF2B5EF4-FFF2-40B4-BE49-F238E27FC236}">
                <a16:creationId xmlns:a16="http://schemas.microsoft.com/office/drawing/2014/main" xmlns="" id="{D63A0CBA-9267-48BF-AB4B-DCC4FCF9B5B1}"/>
              </a:ext>
            </a:extLst>
          </p:cNvPr>
          <p:cNvPicPr>
            <a:picLocks noGrp="1" noChangeAspect="1"/>
          </p:cNvPicPr>
          <p:nvPr>
            <p:ph idx="1"/>
          </p:nvPr>
        </p:nvPicPr>
        <p:blipFill>
          <a:blip r:embed="rId2"/>
          <a:stretch>
            <a:fillRect/>
          </a:stretch>
        </p:blipFill>
        <p:spPr>
          <a:xfrm>
            <a:off x="677335" y="1683026"/>
            <a:ext cx="8400404" cy="4121426"/>
          </a:xfrm>
          <a:prstGeom prst="rect">
            <a:avLst/>
          </a:prstGeom>
        </p:spPr>
      </p:pic>
    </p:spTree>
    <p:extLst>
      <p:ext uri="{BB962C8B-B14F-4D97-AF65-F5344CB8AC3E}">
        <p14:creationId xmlns:p14="http://schemas.microsoft.com/office/powerpoint/2010/main" val="7184393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51B6BB-AB6D-45A9-8881-5E738017D5C5}"/>
              </a:ext>
            </a:extLst>
          </p:cNvPr>
          <p:cNvSpPr>
            <a:spLocks noGrp="1"/>
          </p:cNvSpPr>
          <p:nvPr>
            <p:ph type="title"/>
          </p:nvPr>
        </p:nvSpPr>
        <p:spPr/>
        <p:txBody>
          <a:bodyPr/>
          <a:lstStyle/>
          <a:p>
            <a:r>
              <a:rPr lang="en-US" dirty="0"/>
              <a:t>WHAT WE WANT THE COMPUTER TO DO </a:t>
            </a:r>
            <a:endParaRPr lang="en-IN" dirty="0"/>
          </a:p>
        </p:txBody>
      </p:sp>
      <p:sp>
        <p:nvSpPr>
          <p:cNvPr id="3" name="Content Placeholder 2">
            <a:extLst>
              <a:ext uri="{FF2B5EF4-FFF2-40B4-BE49-F238E27FC236}">
                <a16:creationId xmlns:a16="http://schemas.microsoft.com/office/drawing/2014/main" xmlns="" id="{64FE74A6-6790-4422-8C93-E1B2C8E43256}"/>
              </a:ext>
            </a:extLst>
          </p:cNvPr>
          <p:cNvSpPr>
            <a:spLocks noGrp="1"/>
          </p:cNvSpPr>
          <p:nvPr>
            <p:ph idx="1"/>
          </p:nvPr>
        </p:nvSpPr>
        <p:spPr/>
        <p:txBody>
          <a:bodyPr>
            <a:normAutofit/>
          </a:bodyPr>
          <a:lstStyle/>
          <a:p>
            <a:r>
              <a:rPr lang="en-US" sz="2400" dirty="0"/>
              <a:t>CNN would take an image.</a:t>
            </a:r>
          </a:p>
          <a:p>
            <a:r>
              <a:rPr lang="en-US" sz="2400" dirty="0"/>
              <a:t>Pass that through a series of convolutional, pooling and fully connected layer and get the output.</a:t>
            </a:r>
          </a:p>
          <a:p>
            <a:r>
              <a:rPr lang="en-US" sz="2400" dirty="0"/>
              <a:t>The output can be a single class or probability of classes that best describes the image.</a:t>
            </a:r>
            <a:endParaRPr lang="en-IN" sz="2400" dirty="0"/>
          </a:p>
        </p:txBody>
      </p:sp>
    </p:spTree>
    <p:extLst>
      <p:ext uri="{BB962C8B-B14F-4D97-AF65-F5344CB8AC3E}">
        <p14:creationId xmlns:p14="http://schemas.microsoft.com/office/powerpoint/2010/main" val="1183183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6A1331-7F2C-45D8-84B3-1EECC768FCD2}"/>
              </a:ext>
            </a:extLst>
          </p:cNvPr>
          <p:cNvSpPr>
            <a:spLocks noGrp="1"/>
          </p:cNvSpPr>
          <p:nvPr>
            <p:ph type="title"/>
          </p:nvPr>
        </p:nvSpPr>
        <p:spPr>
          <a:xfrm>
            <a:off x="1797666" y="2610678"/>
            <a:ext cx="8596668" cy="1320800"/>
          </a:xfrm>
        </p:spPr>
        <p:txBody>
          <a:bodyPr/>
          <a:lstStyle/>
          <a:p>
            <a:r>
              <a:rPr lang="en-US" dirty="0"/>
              <a:t>CNN architecture </a:t>
            </a:r>
            <a:endParaRPr lang="en-IN" dirty="0"/>
          </a:p>
        </p:txBody>
      </p:sp>
    </p:spTree>
    <p:extLst>
      <p:ext uri="{BB962C8B-B14F-4D97-AF65-F5344CB8AC3E}">
        <p14:creationId xmlns:p14="http://schemas.microsoft.com/office/powerpoint/2010/main" val="27217738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3208</TotalTime>
  <Words>806</Words>
  <Application>Microsoft Office PowerPoint</Application>
  <PresentationFormat>Widescreen</PresentationFormat>
  <Paragraphs>95</Paragraphs>
  <Slides>36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Algerian</vt:lpstr>
      <vt:lpstr>Arial</vt:lpstr>
      <vt:lpstr>Bernard MT Condensed</vt:lpstr>
      <vt:lpstr>Cambria Math</vt:lpstr>
      <vt:lpstr>Roboto</vt:lpstr>
      <vt:lpstr>Trebuchet MS</vt:lpstr>
      <vt:lpstr>Wingdings 3</vt:lpstr>
      <vt:lpstr>Facet</vt:lpstr>
      <vt:lpstr>PRAGMATIC ANALYSIS OF OBJECT CLASSIFICATION USING CNN  </vt:lpstr>
      <vt:lpstr>ABSTRACT</vt:lpstr>
      <vt:lpstr>WORKING PRINCIPLE OF CNN</vt:lpstr>
      <vt:lpstr>PowerPoint Presentation</vt:lpstr>
      <vt:lpstr>Different layers of CNN</vt:lpstr>
      <vt:lpstr>Layers of CNN </vt:lpstr>
      <vt:lpstr>INPUT OUTPUT IMAGE </vt:lpstr>
      <vt:lpstr>WHAT WE WANT THE COMPUTER TO DO </vt:lpstr>
      <vt:lpstr>CNN architecture </vt:lpstr>
      <vt:lpstr>CONVOLUTIONAL LAYER</vt:lpstr>
      <vt:lpstr>PowerPoint Presentation</vt:lpstr>
      <vt:lpstr>PowerPoint Presentation</vt:lpstr>
      <vt:lpstr>PowerPoint Presentation</vt:lpstr>
      <vt:lpstr>PowerPoint Presentation</vt:lpstr>
      <vt:lpstr>Pooling layer </vt:lpstr>
      <vt:lpstr>Max pooling</vt:lpstr>
      <vt:lpstr>CLASSIFIER </vt:lpstr>
      <vt:lpstr>Parametric approach : Linear Classifier</vt:lpstr>
      <vt:lpstr>PowerPoint Presentation</vt:lpstr>
      <vt:lpstr>Three cases where linear classifier fails.</vt:lpstr>
      <vt:lpstr>Loss function </vt:lpstr>
      <vt:lpstr>MULTI-CLASS SVM LOSS</vt:lpstr>
      <vt:lpstr>PowerPoint Presentation</vt:lpstr>
      <vt:lpstr>SOFTMAX CLASSIFIER(Multinomial Logistic Regression)</vt:lpstr>
      <vt:lpstr>PowerPoint Presentation</vt:lpstr>
      <vt:lpstr>PowerPoint Presentation</vt:lpstr>
      <vt:lpstr>PowerPoint Presentation</vt:lpstr>
      <vt:lpstr>OUTPUT OF IMAGE LOADING FROM THE OUTSIDE DATASET AND PASSING IT TO THE CNN LAYERS</vt:lpstr>
      <vt:lpstr>PowerPoint Presentation</vt:lpstr>
      <vt:lpstr>PowerPoint Presentation</vt:lpstr>
      <vt:lpstr>PowerPoint Presentation</vt:lpstr>
      <vt:lpstr>PowerPoint Presentation</vt:lpstr>
      <vt:lpstr>PowerPoint Presentation</vt:lpstr>
      <vt:lpstr>Plan of action till next review</vt:lpstr>
      <vt:lpstr>References </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detection and classification using convolution neural network</dc:title>
  <dc:creator>chirag sharma</dc:creator>
  <cp:lastModifiedBy>chirag sharma</cp:lastModifiedBy>
  <cp:revision>50</cp:revision>
  <dcterms:created xsi:type="dcterms:W3CDTF">2019-02-11T19:46:03Z</dcterms:created>
  <dcterms:modified xsi:type="dcterms:W3CDTF">2019-04-08T16:21:16Z</dcterms:modified>
</cp:coreProperties>
</file>