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1"/>
  </p:notesMasterIdLst>
  <p:sldIdLst>
    <p:sldId id="256" r:id="rId3"/>
    <p:sldId id="266" r:id="rId4"/>
    <p:sldId id="265" r:id="rId5"/>
    <p:sldId id="280" r:id="rId6"/>
    <p:sldId id="273" r:id="rId7"/>
    <p:sldId id="290" r:id="rId8"/>
    <p:sldId id="291" r:id="rId9"/>
    <p:sldId id="262" r:id="rId10"/>
  </p:sldIdLst>
  <p:sldSz cx="12192000" cy="6858000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Quattrocento" panose="020B0604020202020204" charset="0"/>
      <p:regular r:id="rId22"/>
      <p:bold r:id="rId23"/>
    </p:embeddedFont>
    <p:embeddedFont>
      <p:font typeface="Questrial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8898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78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94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82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Option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27012"/>
            <a:ext cx="12192000" cy="3201899"/>
          </a:xfrm>
          <a:prstGeom prst="rect">
            <a:avLst/>
          </a:prstGeom>
          <a:solidFill>
            <a:srgbClr val="FC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1266" y="0"/>
            <a:ext cx="1731299" cy="1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09600" y="1828800"/>
            <a:ext cx="109727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09600" y="3886200"/>
            <a:ext cx="109727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E300E"/>
              </a:buClr>
              <a:buFont typeface="Times New Roman"/>
              <a:buNone/>
              <a:defRPr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 and thumbnail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 and thumbnai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bulle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no bulle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 No Tag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Option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227012"/>
            <a:ext cx="12192000" cy="3201899"/>
          </a:xfrm>
          <a:prstGeom prst="rect">
            <a:avLst/>
          </a:prstGeom>
          <a:solidFill>
            <a:srgbClr val="FC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1266" y="0"/>
            <a:ext cx="1731599" cy="1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609600" y="1828800"/>
            <a:ext cx="1097279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609600" y="3886200"/>
            <a:ext cx="109727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4E300E"/>
              </a:buClr>
              <a:buFont typeface="Times New Roman"/>
              <a:buNone/>
              <a:defRPr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w/bulle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bulle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1440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bullets and thumbnail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1440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pictur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idx="2"/>
          </p:nvPr>
        </p:nvSpPr>
        <p:spPr>
          <a:xfrm>
            <a:off x="609600" y="1371599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ull width no bullet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175" marR="0" lvl="3" indent="-31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w/numb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 and thumbnail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number and thumbnail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bulle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430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no bullet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w/number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6254495" y="1371600"/>
            <a:ext cx="5339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 No Tag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bulle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1440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w/bullets and thumbnail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73152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62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101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144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1440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8229600" y="1371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pic" idx="3"/>
          </p:nvPr>
        </p:nvSpPr>
        <p:spPr>
          <a:xfrm>
            <a:off x="8229600" y="3657600"/>
            <a:ext cx="33527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pictur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609600" y="1371599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Full width no bulle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9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175" marR="0" lvl="3" indent="-31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w/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marR="0" lvl="0" indent="-3048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homa"/>
              <a:buAutoNum type="arabicPeriod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2625" marR="0" lvl="1" indent="-111125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0750" marR="0" lvl="2" indent="-12065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1382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79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no bulle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54863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6400800" y="1371600"/>
            <a:ext cx="5181600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366183" y="246062"/>
            <a:ext cx="11459700" cy="6362699"/>
          </a:xfrm>
          <a:prstGeom prst="rect">
            <a:avLst/>
          </a:prstGeom>
          <a:solidFill>
            <a:srgbClr val="FDFFF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787466" y="5792787"/>
            <a:ext cx="2197200" cy="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09600" y="503237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66183" y="246062"/>
            <a:ext cx="11459700" cy="6362699"/>
          </a:xfrm>
          <a:prstGeom prst="rect">
            <a:avLst/>
          </a:prstGeom>
          <a:solidFill>
            <a:srgbClr val="FDFFF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787466" y="5792787"/>
            <a:ext cx="2197200" cy="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09600" y="503237"/>
            <a:ext cx="10972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3362" marR="0" lvl="0" indent="-233362" algn="l" rtl="0">
              <a:spcBef>
                <a:spcPts val="48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60375" marR="0" lvl="1" indent="-180975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7387" marR="0" lvl="2" indent="-11588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22337" marR="0" lvl="3" indent="-122237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36650" marR="0" lvl="4" indent="-234950" algn="l" rtl="0">
              <a:spcBef>
                <a:spcPts val="36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28850" marR="0" lvl="5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686050" marR="0" lvl="6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143250" marR="0" lvl="7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00450" marR="0" lvl="8" indent="-1206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"/>
              <a:buChar char="»"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609600" y="6354762"/>
            <a:ext cx="3860700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09600" y="6172200"/>
            <a:ext cx="2438399" cy="1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Quattrocento"/>
                <a:ea typeface="Quattrocento"/>
                <a:cs typeface="Quattrocento"/>
                <a:sym typeface="Quattrocento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609600" y="5991225"/>
            <a:ext cx="486900" cy="182699"/>
          </a:xfrm>
          <a:prstGeom prst="rect">
            <a:avLst/>
          </a:prstGeom>
          <a:noFill/>
          <a:ln>
            <a:noFill/>
          </a:ln>
        </p:spPr>
        <p:txBody>
          <a:bodyPr lIns="91425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1717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100" b="0" i="0" u="none" strike="noStrike" cap="none">
              <a:solidFill>
                <a:srgbClr val="71717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609600" y="2040466"/>
            <a:ext cx="1097279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ROB 542 Actuator Dynamics</a:t>
            </a:r>
            <a:br>
              <a:rPr lang="en-US" sz="3600" b="1" i="0" u="none" strike="noStrike" cap="none" dirty="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2400" dirty="0" smtClean="0"/>
              <a:t>Passive Dynamic Task Analysis</a:t>
            </a:r>
            <a:endParaRPr lang="en-US" sz="2400" dirty="0"/>
          </a:p>
        </p:txBody>
      </p:sp>
      <p:sp>
        <p:nvSpPr>
          <p:cNvPr id="244" name="Shape 244"/>
          <p:cNvSpPr txBox="1">
            <a:spLocks noGrp="1"/>
          </p:cNvSpPr>
          <p:nvPr>
            <p:ph type="subTitle" idx="1"/>
          </p:nvPr>
        </p:nvSpPr>
        <p:spPr>
          <a:xfrm>
            <a:off x="609600" y="3886200"/>
            <a:ext cx="109727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E300E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rPr>
              <a:t>Ramsey Tachella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4E300E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rPr>
              <a:t>Huanchi Cao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4E300E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4E300E"/>
                </a:solidFill>
                <a:latin typeface="Calibri"/>
                <a:ea typeface="Calibri"/>
                <a:cs typeface="Calibri"/>
                <a:sym typeface="Calibri"/>
              </a:rPr>
              <a:t>Chirag Shah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0575"/>
            <a:ext cx="10972799" cy="4343400"/>
          </a:xfrm>
        </p:spPr>
        <p:txBody>
          <a:bodyPr/>
          <a:lstStyle/>
          <a:p>
            <a:r>
              <a:rPr lang="en-US" dirty="0" smtClean="0"/>
              <a:t>Pick and Place: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Commanded position: 10 * </a:t>
            </a:r>
            <a:r>
              <a:rPr lang="en-US" dirty="0" smtClean="0"/>
              <a:t>sin(</a:t>
            </a:r>
            <a:r>
              <a:rPr lang="en-US" dirty="0" err="1"/>
              <a:t>ω</a:t>
            </a:r>
            <a:r>
              <a:rPr lang="en-US" dirty="0" err="1" smtClean="0"/>
              <a:t>t</a:t>
            </a:r>
            <a:r>
              <a:rPr lang="en-US" dirty="0" smtClean="0"/>
              <a:t>) mm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Mass: 20 kg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 Control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668" y="1409959"/>
            <a:ext cx="5312664" cy="40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Position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5" y="1467107"/>
            <a:ext cx="5312664" cy="40380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43680" y="1491488"/>
            <a:ext cx="1391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 = Rigid</a:t>
            </a: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67107"/>
            <a:ext cx="5312664" cy="40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7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799" cy="685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Force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Moving with a constant force given outside disturbance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/>
              <a:t>Disturbance: sine wave = </a:t>
            </a:r>
            <a:r>
              <a:rPr lang="en-US" dirty="0" smtClean="0"/>
              <a:t>0.02 * </a:t>
            </a:r>
            <a:r>
              <a:rPr lang="en-US" dirty="0"/>
              <a:t>sin(</a:t>
            </a:r>
            <a:r>
              <a:rPr lang="en-US" dirty="0" err="1"/>
              <a:t>ωt</a:t>
            </a:r>
            <a:r>
              <a:rPr lang="en-US" dirty="0" smtClean="0"/>
              <a:t>) m </a:t>
            </a:r>
            <a:endParaRPr lang="en-US" dirty="0"/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 dirty="0" smtClean="0"/>
              <a:t>Desired </a:t>
            </a:r>
            <a:r>
              <a:rPr lang="en-US" dirty="0"/>
              <a:t>force: </a:t>
            </a:r>
            <a:r>
              <a:rPr lang="en-US" dirty="0" smtClean="0"/>
              <a:t>30 N</a:t>
            </a:r>
          </a:p>
          <a:p>
            <a:pPr marL="228600" lvl="0">
              <a:spcBef>
                <a:spcPts val="0"/>
              </a:spcBef>
            </a:pPr>
            <a:endParaRPr lang="en-US" dirty="0"/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724" y="1142999"/>
            <a:ext cx="3324675" cy="21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7724" y="3281874"/>
            <a:ext cx="3324675" cy="2327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992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Force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693" t="-1" r="26540" b="22059"/>
          <a:stretch/>
        </p:blipFill>
        <p:spPr>
          <a:xfrm>
            <a:off x="2432892" y="1142999"/>
            <a:ext cx="7326217" cy="46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Force Control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67" y="1527732"/>
            <a:ext cx="5303520" cy="4031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7" y="1527732"/>
            <a:ext cx="5303520" cy="40311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06902" y="1620455"/>
            <a:ext cx="84480" cy="1734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0972799" cy="43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7200">
              <a:latin typeface="Questrial"/>
              <a:ea typeface="Questrial"/>
              <a:cs typeface="Questrial"/>
              <a:sym typeface="Questrial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7200">
                <a:latin typeface="Questrial"/>
                <a:ea typeface="Questrial"/>
                <a:cs typeface="Questrial"/>
                <a:sym typeface="Questrial"/>
              </a:rPr>
              <a:t>Thank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66</Words>
  <Application>Microsoft Office PowerPoint</Application>
  <PresentationFormat>Widescreen</PresentationFormat>
  <Paragraphs>20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Cambria</vt:lpstr>
      <vt:lpstr>Arial</vt:lpstr>
      <vt:lpstr>Tahoma</vt:lpstr>
      <vt:lpstr>Calibri</vt:lpstr>
      <vt:lpstr>Quattrocento</vt:lpstr>
      <vt:lpstr>Questrial</vt:lpstr>
      <vt:lpstr>Times New Roman</vt:lpstr>
      <vt:lpstr>OSU_Template</vt:lpstr>
      <vt:lpstr>OSU_Template</vt:lpstr>
      <vt:lpstr>ROB 542 Actuator Dynamics Passive Dynamic Task Analysis</vt:lpstr>
      <vt:lpstr>Position Control</vt:lpstr>
      <vt:lpstr>Position Control</vt:lpstr>
      <vt:lpstr>Position Control</vt:lpstr>
      <vt:lpstr>Force Control</vt:lpstr>
      <vt:lpstr>Force Control</vt:lpstr>
      <vt:lpstr>Force Control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 542 Actuator Dynamics Task Analysis</dc:title>
  <dc:creator>Ramsey T</dc:creator>
  <cp:lastModifiedBy>Ramsey T</cp:lastModifiedBy>
  <cp:revision>49</cp:revision>
  <dcterms:modified xsi:type="dcterms:W3CDTF">2016-03-09T17:53:25Z</dcterms:modified>
</cp:coreProperties>
</file>