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B18-9F38-4EF2-840B-5B7604258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2EF38-8737-4469-AE68-D47795272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AC451B-C137-4FFA-B761-A44D4BE46D5B}"/>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5" name="Footer Placeholder 4">
            <a:extLst>
              <a:ext uri="{FF2B5EF4-FFF2-40B4-BE49-F238E27FC236}">
                <a16:creationId xmlns:a16="http://schemas.microsoft.com/office/drawing/2014/main" id="{2B353097-5DEB-40F1-A579-E8D530C38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58585-3F69-411E-8122-5B17C197D06E}"/>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383437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FFE-50FB-4F70-A1B6-010FD1B60B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8E9B58-388A-4B39-968D-853EB6B4C0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E34E2-55FB-4131-9D89-B5D58B5C66DF}"/>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5" name="Footer Placeholder 4">
            <a:extLst>
              <a:ext uri="{FF2B5EF4-FFF2-40B4-BE49-F238E27FC236}">
                <a16:creationId xmlns:a16="http://schemas.microsoft.com/office/drawing/2014/main" id="{CBE6D8F8-E1D9-4170-B94F-A9F219DCB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57D22-F382-4A50-B966-260296CE1D70}"/>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92252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DF327-5603-4B8F-AFBC-97343594BF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55CA2D-B6E1-4D80-98A4-AC88C32904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3CACB0-8FCE-4DD4-A592-3EBEFB6EB797}"/>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5" name="Footer Placeholder 4">
            <a:extLst>
              <a:ext uri="{FF2B5EF4-FFF2-40B4-BE49-F238E27FC236}">
                <a16:creationId xmlns:a16="http://schemas.microsoft.com/office/drawing/2014/main" id="{AD58AA08-AA0A-44CF-9D38-ECCF7BBD2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B5CF43-EDD0-4DC3-A79B-659043295DCC}"/>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21347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0F08-E685-4314-A3AA-E6ED10175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7B50D4-1C83-49AD-BDEA-FAFDB2EDB1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FE16C-3DDA-4F40-966F-F4F7A82ECBD2}"/>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5" name="Footer Placeholder 4">
            <a:extLst>
              <a:ext uri="{FF2B5EF4-FFF2-40B4-BE49-F238E27FC236}">
                <a16:creationId xmlns:a16="http://schemas.microsoft.com/office/drawing/2014/main" id="{42C37115-A7B6-4CE3-96D3-11396DBEF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37D98B-8117-40EF-8520-2EC71989AD25}"/>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121468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BB4E-99CB-49EF-BB62-4AFD06EC0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4FCFB4-FF93-4805-9861-880F7F0C1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2CD2A9-1C55-4EEC-9EC9-FB2183673E9B}"/>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5" name="Footer Placeholder 4">
            <a:extLst>
              <a:ext uri="{FF2B5EF4-FFF2-40B4-BE49-F238E27FC236}">
                <a16:creationId xmlns:a16="http://schemas.microsoft.com/office/drawing/2014/main" id="{3A5D828C-56A4-497E-B09C-E36AFEBCA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A451A-7AD0-48FE-806C-FB62DB50122F}"/>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132937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14B7-8FA9-46EA-B372-2A949B0D7A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E998E-14EB-48F6-A4A3-038741AD18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7F6CE9-848C-42E7-A3D3-7027E9980E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B90B47-1E96-457B-BDF3-E3227277CD86}"/>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6" name="Footer Placeholder 5">
            <a:extLst>
              <a:ext uri="{FF2B5EF4-FFF2-40B4-BE49-F238E27FC236}">
                <a16:creationId xmlns:a16="http://schemas.microsoft.com/office/drawing/2014/main" id="{FBAA0FA8-4641-4F29-9ECC-5E1E621F9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705A07-1D7E-4D63-AF90-A96B755ACB24}"/>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104534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D8A1-763D-48AB-B459-667A28216B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AA39CB-0706-40A2-A1DB-4D0998DF5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8311F5-9B9C-450C-B767-256B10BC5D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BBF676-5A93-4656-908D-67EF3B1A4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372D17-764D-49D8-B6B5-E47EEB1F4C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2FF44A-B19E-4216-85BA-DCA19271E265}"/>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8" name="Footer Placeholder 7">
            <a:extLst>
              <a:ext uri="{FF2B5EF4-FFF2-40B4-BE49-F238E27FC236}">
                <a16:creationId xmlns:a16="http://schemas.microsoft.com/office/drawing/2014/main" id="{798561FC-60FC-4209-94FC-2E16E13844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C188F3-727B-47BA-B4BA-DE0616905648}"/>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592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579F-55AA-45C7-A510-77E12DAD3E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657601-73B9-44A0-A4FE-3832FCDEE84C}"/>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4" name="Footer Placeholder 3">
            <a:extLst>
              <a:ext uri="{FF2B5EF4-FFF2-40B4-BE49-F238E27FC236}">
                <a16:creationId xmlns:a16="http://schemas.microsoft.com/office/drawing/2014/main" id="{307B946D-1DFA-489E-A375-6D895B2718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D44617-6F1F-471C-B6D4-20B2B21F08AF}"/>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393833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7C820-BAFE-4638-B376-C5951DC2F361}"/>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3" name="Footer Placeholder 2">
            <a:extLst>
              <a:ext uri="{FF2B5EF4-FFF2-40B4-BE49-F238E27FC236}">
                <a16:creationId xmlns:a16="http://schemas.microsoft.com/office/drawing/2014/main" id="{E371EA9F-6517-435E-81F0-C61680F16C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6C2CF4-D91F-42CD-8679-A72692D345BE}"/>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237836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00A2-58E2-4EEC-BDE2-9BD6D6680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9FEBAA-A1D2-451C-9BC2-8899283D4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D2F1D3-BF0F-4348-85B5-F67D2BE0A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00D503-98C2-479C-A53D-250AE0972923}"/>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6" name="Footer Placeholder 5">
            <a:extLst>
              <a:ext uri="{FF2B5EF4-FFF2-40B4-BE49-F238E27FC236}">
                <a16:creationId xmlns:a16="http://schemas.microsoft.com/office/drawing/2014/main" id="{FDB79E6F-5529-423F-B58C-7094B02A7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362DC-2FFF-4300-AE5B-F3ECCA491492}"/>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315237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ED45-A0F0-438C-B3F9-CBF99B22B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558BED-33A4-4326-A3F5-C3FC229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81913D-FB3A-4C4E-A928-8A572E635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85BE9-6472-413F-AD3E-F5FFA0928A69}"/>
              </a:ext>
            </a:extLst>
          </p:cNvPr>
          <p:cNvSpPr>
            <a:spLocks noGrp="1"/>
          </p:cNvSpPr>
          <p:nvPr>
            <p:ph type="dt" sz="half" idx="10"/>
          </p:nvPr>
        </p:nvSpPr>
        <p:spPr/>
        <p:txBody>
          <a:bodyPr/>
          <a:lstStyle/>
          <a:p>
            <a:fld id="{AAB7AD96-4D14-4951-9CF5-ABF40528BF9D}" type="datetimeFigureOut">
              <a:rPr lang="en-IN" smtClean="0"/>
              <a:t>23-07-2018</a:t>
            </a:fld>
            <a:endParaRPr lang="en-IN"/>
          </a:p>
        </p:txBody>
      </p:sp>
      <p:sp>
        <p:nvSpPr>
          <p:cNvPr id="6" name="Footer Placeholder 5">
            <a:extLst>
              <a:ext uri="{FF2B5EF4-FFF2-40B4-BE49-F238E27FC236}">
                <a16:creationId xmlns:a16="http://schemas.microsoft.com/office/drawing/2014/main" id="{DDBB175C-4830-4089-AD43-393EA0663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EDA689-4D73-4217-B4BD-69BC35B29B56}"/>
              </a:ext>
            </a:extLst>
          </p:cNvPr>
          <p:cNvSpPr>
            <a:spLocks noGrp="1"/>
          </p:cNvSpPr>
          <p:nvPr>
            <p:ph type="sldNum" sz="quarter" idx="12"/>
          </p:nvPr>
        </p:nvSpPr>
        <p:spPr/>
        <p:txBody>
          <a:bodyPr/>
          <a:lstStyle/>
          <a:p>
            <a:fld id="{6267FB75-DE8D-4EA2-8303-56ACCFB743B1}" type="slidenum">
              <a:rPr lang="en-IN" smtClean="0"/>
              <a:t>‹#›</a:t>
            </a:fld>
            <a:endParaRPr lang="en-IN"/>
          </a:p>
        </p:txBody>
      </p:sp>
    </p:spTree>
    <p:extLst>
      <p:ext uri="{BB962C8B-B14F-4D97-AF65-F5344CB8AC3E}">
        <p14:creationId xmlns:p14="http://schemas.microsoft.com/office/powerpoint/2010/main" val="174174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B8A84-D92A-48D9-AE33-A8DCE34C4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7ADA82-CDA0-426A-BB9A-76A04F38F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C4EE9-1A93-4863-AAC0-691999172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7AD96-4D14-4951-9CF5-ABF40528BF9D}" type="datetimeFigureOut">
              <a:rPr lang="en-IN" smtClean="0"/>
              <a:t>23-07-2018</a:t>
            </a:fld>
            <a:endParaRPr lang="en-IN"/>
          </a:p>
        </p:txBody>
      </p:sp>
      <p:sp>
        <p:nvSpPr>
          <p:cNvPr id="5" name="Footer Placeholder 4">
            <a:extLst>
              <a:ext uri="{FF2B5EF4-FFF2-40B4-BE49-F238E27FC236}">
                <a16:creationId xmlns:a16="http://schemas.microsoft.com/office/drawing/2014/main" id="{153D9E08-1BA8-48AE-AA7F-9DF606B6D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F65FAF-E4D0-4199-8DE0-02543F6E7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7FB75-DE8D-4EA2-8303-56ACCFB743B1}" type="slidenum">
              <a:rPr lang="en-IN" smtClean="0"/>
              <a:t>‹#›</a:t>
            </a:fld>
            <a:endParaRPr lang="en-IN"/>
          </a:p>
        </p:txBody>
      </p:sp>
    </p:spTree>
    <p:extLst>
      <p:ext uri="{BB962C8B-B14F-4D97-AF65-F5344CB8AC3E}">
        <p14:creationId xmlns:p14="http://schemas.microsoft.com/office/powerpoint/2010/main" val="23582360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667CFA-735F-45E2-9D54-A363C5EA4B85}"/>
              </a:ext>
            </a:extLst>
          </p:cNvPr>
          <p:cNvSpPr/>
          <p:nvPr/>
        </p:nvSpPr>
        <p:spPr>
          <a:xfrm flipV="1">
            <a:off x="3578086" y="3634226"/>
            <a:ext cx="5035827" cy="507145"/>
          </a:xfrm>
          <a:prstGeom prst="rect">
            <a:avLst/>
          </a:prstGeom>
          <a:solidFill>
            <a:schemeClr val="bg2">
              <a:lumMod val="25000"/>
            </a:schemeClr>
          </a:solidFill>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FCC48269-6C98-44BB-ABA9-61EEAA4E70F5}"/>
              </a:ext>
            </a:extLst>
          </p:cNvPr>
          <p:cNvSpPr/>
          <p:nvPr/>
        </p:nvSpPr>
        <p:spPr>
          <a:xfrm>
            <a:off x="457200" y="1914563"/>
            <a:ext cx="11277600" cy="1407824"/>
          </a:xfrm>
          <a:prstGeom prst="rect">
            <a:avLst/>
          </a:prstGeom>
          <a:solidFill>
            <a:schemeClr val="bg2">
              <a:lumMod val="25000"/>
            </a:schemeClr>
          </a:solidFill>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D82B3DDB-28C3-4F6E-8C25-D0CEF3DDC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504" y="59417"/>
            <a:ext cx="1134992" cy="1131208"/>
          </a:xfrm>
          <a:prstGeom prst="rect">
            <a:avLst/>
          </a:prstGeom>
        </p:spPr>
      </p:pic>
      <p:pic>
        <p:nvPicPr>
          <p:cNvPr id="5" name="Picture 4">
            <a:extLst>
              <a:ext uri="{FF2B5EF4-FFF2-40B4-BE49-F238E27FC236}">
                <a16:creationId xmlns:a16="http://schemas.microsoft.com/office/drawing/2014/main" id="{986FE8F7-09A6-46EF-A7F6-C44D70BB2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8525" y="59417"/>
            <a:ext cx="1133475" cy="1131208"/>
          </a:xfrm>
          <a:prstGeom prst="rect">
            <a:avLst/>
          </a:prstGeom>
        </p:spPr>
      </p:pic>
      <p:pic>
        <p:nvPicPr>
          <p:cNvPr id="7" name="Picture 6">
            <a:extLst>
              <a:ext uri="{FF2B5EF4-FFF2-40B4-BE49-F238E27FC236}">
                <a16:creationId xmlns:a16="http://schemas.microsoft.com/office/drawing/2014/main" id="{017A4CE3-7848-414A-A04E-753E9EA1A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708"/>
            <a:ext cx="1133475" cy="1190625"/>
          </a:xfrm>
          <a:prstGeom prst="rect">
            <a:avLst/>
          </a:prstGeom>
        </p:spPr>
      </p:pic>
      <p:sp>
        <p:nvSpPr>
          <p:cNvPr id="9" name="TextBox 8">
            <a:extLst>
              <a:ext uri="{FF2B5EF4-FFF2-40B4-BE49-F238E27FC236}">
                <a16:creationId xmlns:a16="http://schemas.microsoft.com/office/drawing/2014/main" id="{D403E5FC-A849-4DF0-A9C2-83A0612BD56C}"/>
              </a:ext>
            </a:extLst>
          </p:cNvPr>
          <p:cNvSpPr txBox="1"/>
          <p:nvPr/>
        </p:nvSpPr>
        <p:spPr>
          <a:xfrm>
            <a:off x="457200" y="2156810"/>
            <a:ext cx="11277600" cy="923330"/>
          </a:xfrm>
          <a:prstGeom prst="rect">
            <a:avLst/>
          </a:prstGeom>
          <a:noFill/>
        </p:spPr>
        <p:txBody>
          <a:bodyPr wrap="square" rtlCol="0">
            <a:spAutoFit/>
          </a:bodyPr>
          <a:lstStyle/>
          <a:p>
            <a:r>
              <a:rPr lang="en-IN" sz="5400" b="1" dirty="0">
                <a:solidFill>
                  <a:schemeClr val="bg1"/>
                </a:solidFill>
              </a:rPr>
              <a:t>Smart Irrigation Water Storage System</a:t>
            </a:r>
          </a:p>
        </p:txBody>
      </p:sp>
      <p:sp>
        <p:nvSpPr>
          <p:cNvPr id="11" name="TextBox 10">
            <a:extLst>
              <a:ext uri="{FF2B5EF4-FFF2-40B4-BE49-F238E27FC236}">
                <a16:creationId xmlns:a16="http://schemas.microsoft.com/office/drawing/2014/main" id="{8B498DDD-2ADE-4191-AC61-1B96667B46EB}"/>
              </a:ext>
            </a:extLst>
          </p:cNvPr>
          <p:cNvSpPr txBox="1"/>
          <p:nvPr/>
        </p:nvSpPr>
        <p:spPr>
          <a:xfrm>
            <a:off x="3942522" y="3564634"/>
            <a:ext cx="4280453" cy="646331"/>
          </a:xfrm>
          <a:prstGeom prst="rect">
            <a:avLst/>
          </a:prstGeom>
          <a:noFill/>
        </p:spPr>
        <p:txBody>
          <a:bodyPr wrap="square" rtlCol="0">
            <a:spAutoFit/>
          </a:bodyPr>
          <a:lstStyle/>
          <a:p>
            <a:r>
              <a:rPr lang="en-IN" sz="3600" dirty="0">
                <a:solidFill>
                  <a:schemeClr val="bg1"/>
                </a:solidFill>
              </a:rPr>
              <a:t>Team: The </a:t>
            </a:r>
            <a:r>
              <a:rPr lang="en-IN" sz="3600" dirty="0" err="1">
                <a:solidFill>
                  <a:schemeClr val="bg1"/>
                </a:solidFill>
              </a:rPr>
              <a:t>TechBuds</a:t>
            </a:r>
            <a:endParaRPr lang="en-IN" sz="3600" dirty="0">
              <a:solidFill>
                <a:schemeClr val="bg1"/>
              </a:solidFill>
            </a:endParaRPr>
          </a:p>
        </p:txBody>
      </p:sp>
      <p:sp>
        <p:nvSpPr>
          <p:cNvPr id="13" name="Rectangle 12">
            <a:extLst>
              <a:ext uri="{FF2B5EF4-FFF2-40B4-BE49-F238E27FC236}">
                <a16:creationId xmlns:a16="http://schemas.microsoft.com/office/drawing/2014/main" id="{1C0BDDDF-D154-4964-AB28-7DC53CB8E84E}"/>
              </a:ext>
            </a:extLst>
          </p:cNvPr>
          <p:cNvSpPr/>
          <p:nvPr/>
        </p:nvSpPr>
        <p:spPr>
          <a:xfrm>
            <a:off x="457200" y="4429431"/>
            <a:ext cx="4693617" cy="239886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u="sng" dirty="0"/>
              <a:t>Team Members</a:t>
            </a:r>
            <a:r>
              <a:rPr lang="en-IN" sz="3200" dirty="0"/>
              <a:t>:</a:t>
            </a:r>
          </a:p>
          <a:p>
            <a:pPr algn="ctr"/>
            <a:r>
              <a:rPr lang="en-IN" sz="2800" dirty="0"/>
              <a:t>Pawan Kumar – IT 2</a:t>
            </a:r>
            <a:r>
              <a:rPr lang="en-IN" sz="2800" baseline="30000" dirty="0"/>
              <a:t>nd</a:t>
            </a:r>
            <a:r>
              <a:rPr lang="en-IN" sz="2800" dirty="0"/>
              <a:t> Year</a:t>
            </a:r>
          </a:p>
          <a:p>
            <a:pPr algn="ctr"/>
            <a:r>
              <a:rPr lang="en-IN" sz="2800" dirty="0"/>
              <a:t>Lalit Kumar – IT 2</a:t>
            </a:r>
            <a:r>
              <a:rPr lang="en-IN" sz="2800" baseline="30000" dirty="0"/>
              <a:t>nd</a:t>
            </a:r>
            <a:r>
              <a:rPr lang="en-IN" sz="2800" dirty="0"/>
              <a:t> Year</a:t>
            </a:r>
          </a:p>
          <a:p>
            <a:pPr algn="ctr"/>
            <a:r>
              <a:rPr lang="en-IN" sz="2800" dirty="0" err="1"/>
              <a:t>Subham</a:t>
            </a:r>
            <a:r>
              <a:rPr lang="en-IN" sz="2800" dirty="0"/>
              <a:t> Saini – IT 2</a:t>
            </a:r>
            <a:r>
              <a:rPr lang="en-IN" sz="2800" baseline="30000" dirty="0"/>
              <a:t>nd</a:t>
            </a:r>
            <a:r>
              <a:rPr lang="en-IN" sz="2800" dirty="0"/>
              <a:t> Year</a:t>
            </a:r>
          </a:p>
          <a:p>
            <a:pPr algn="ctr"/>
            <a:r>
              <a:rPr lang="en-IN" sz="2800" dirty="0"/>
              <a:t>Sahib – ECE 2</a:t>
            </a:r>
            <a:r>
              <a:rPr lang="en-IN" sz="2800" baseline="30000" dirty="0"/>
              <a:t>nd</a:t>
            </a:r>
            <a:r>
              <a:rPr lang="en-IN" sz="2800" dirty="0"/>
              <a:t> </a:t>
            </a:r>
          </a:p>
        </p:txBody>
      </p:sp>
      <p:sp>
        <p:nvSpPr>
          <p:cNvPr id="14" name="Rectangle 13">
            <a:extLst>
              <a:ext uri="{FF2B5EF4-FFF2-40B4-BE49-F238E27FC236}">
                <a16:creationId xmlns:a16="http://schemas.microsoft.com/office/drawing/2014/main" id="{35008569-ED04-4565-A0BF-29C70D27CE8F}"/>
              </a:ext>
            </a:extLst>
          </p:cNvPr>
          <p:cNvSpPr/>
          <p:nvPr/>
        </p:nvSpPr>
        <p:spPr>
          <a:xfrm>
            <a:off x="7041185" y="4399722"/>
            <a:ext cx="4693617" cy="239886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u="sng" dirty="0"/>
              <a:t>Guided By:</a:t>
            </a:r>
          </a:p>
          <a:p>
            <a:pPr algn="ctr"/>
            <a:endParaRPr lang="en-IN" sz="2800" dirty="0"/>
          </a:p>
          <a:p>
            <a:pPr algn="ctr"/>
            <a:r>
              <a:rPr lang="en-IN" sz="2800" dirty="0"/>
              <a:t>Mr. </a:t>
            </a:r>
            <a:r>
              <a:rPr lang="en-IN" sz="2800" dirty="0" err="1"/>
              <a:t>Akshay</a:t>
            </a:r>
            <a:r>
              <a:rPr lang="en-IN" sz="2800" dirty="0"/>
              <a:t> </a:t>
            </a:r>
            <a:r>
              <a:rPr lang="en-IN" sz="2800" dirty="0" err="1"/>
              <a:t>Kothuri</a:t>
            </a:r>
            <a:endParaRPr lang="en-IN" sz="2800" dirty="0"/>
          </a:p>
          <a:p>
            <a:pPr algn="ctr"/>
            <a:r>
              <a:rPr lang="en-IN" sz="2800" dirty="0"/>
              <a:t>Mr. Mahankali Surya </a:t>
            </a:r>
            <a:r>
              <a:rPr lang="en-IN" sz="2800" dirty="0" err="1"/>
              <a:t>Tej</a:t>
            </a:r>
            <a:endParaRPr lang="en-IN" sz="2800" dirty="0"/>
          </a:p>
        </p:txBody>
      </p:sp>
    </p:spTree>
    <p:extLst>
      <p:ext uri="{BB962C8B-B14F-4D97-AF65-F5344CB8AC3E}">
        <p14:creationId xmlns:p14="http://schemas.microsoft.com/office/powerpoint/2010/main" val="17376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88D5-E336-4DFF-B378-82DC70945586}"/>
              </a:ext>
            </a:extLst>
          </p:cNvPr>
          <p:cNvSpPr txBox="1"/>
          <p:nvPr/>
        </p:nvSpPr>
        <p:spPr>
          <a:xfrm>
            <a:off x="679173" y="430560"/>
            <a:ext cx="10833653" cy="6001643"/>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Soil Moisture Sensor (YL-38 &amp; YL-69)</a:t>
            </a:r>
          </a:p>
          <a:p>
            <a:pPr marL="742950" lvl="1" indent="-285750">
              <a:buFont typeface="Wingdings" panose="05000000000000000000" pitchFamily="2" charset="2"/>
              <a:buChar char="q"/>
            </a:pPr>
            <a:endParaRPr lang="en-US" sz="2400" dirty="0"/>
          </a:p>
          <a:p>
            <a:pPr marL="800100" lvl="1" indent="-342900">
              <a:buFont typeface="Wingdings" panose="05000000000000000000" pitchFamily="2" charset="2"/>
              <a:buChar char="v"/>
            </a:pPr>
            <a:r>
              <a:rPr lang="en-US" sz="2400" dirty="0"/>
              <a:t>The soil moisture sensor or the hygrometer is usually used to detect the humidity of the soil.</a:t>
            </a:r>
          </a:p>
          <a:p>
            <a:pPr marL="800100" lvl="1" indent="-342900">
              <a:buFont typeface="Wingdings" panose="05000000000000000000" pitchFamily="2" charset="2"/>
              <a:buChar char="v"/>
            </a:pPr>
            <a:r>
              <a:rPr lang="en-US" sz="2400" dirty="0"/>
              <a:t>The sensor is set up by two pieces: the electronic board and the probe with two pads, that detects the water content.</a:t>
            </a:r>
          </a:p>
          <a:p>
            <a:pPr marL="800100" lvl="1" indent="-342900">
              <a:buFont typeface="Wingdings" panose="05000000000000000000" pitchFamily="2" charset="2"/>
              <a:buChar char="v"/>
            </a:pPr>
            <a:r>
              <a:rPr lang="en-US" sz="2400" dirty="0"/>
              <a:t>The voltage that the sensor outputs changes accordingly to the water content in the soil.</a:t>
            </a:r>
          </a:p>
          <a:p>
            <a:pPr marL="800100" lvl="1" indent="-342900">
              <a:buFont typeface="Wingdings" panose="05000000000000000000" pitchFamily="2" charset="2"/>
              <a:buChar char="v"/>
            </a:pPr>
            <a:r>
              <a:rPr lang="en-US" sz="2400" dirty="0"/>
              <a:t>When the soil is:</a:t>
            </a:r>
          </a:p>
          <a:p>
            <a:pPr marL="1257300" lvl="2" indent="-342900">
              <a:buFont typeface="Wingdings" panose="05000000000000000000" pitchFamily="2" charset="2"/>
              <a:buChar char="v"/>
            </a:pPr>
            <a:r>
              <a:rPr lang="en-US" sz="2400" dirty="0"/>
              <a:t>Wet: the output voltage decreases</a:t>
            </a:r>
          </a:p>
          <a:p>
            <a:pPr marL="1257300" lvl="2" indent="-342900">
              <a:buFont typeface="Wingdings" panose="05000000000000000000" pitchFamily="2" charset="2"/>
              <a:buChar char="v"/>
            </a:pPr>
            <a:r>
              <a:rPr lang="en-US" sz="2400" dirty="0"/>
              <a:t>Dry: the output voltage increases</a:t>
            </a:r>
          </a:p>
          <a:p>
            <a:pPr marL="800100" lvl="1" indent="-342900">
              <a:buFont typeface="Wingdings" panose="05000000000000000000" pitchFamily="2" charset="2"/>
              <a:buChar char="v"/>
            </a:pPr>
            <a:r>
              <a:rPr lang="en-US" sz="2400" dirty="0"/>
              <a:t>The YL-39 module has 4 pins:</a:t>
            </a:r>
          </a:p>
          <a:p>
            <a:pPr marL="1257300" lvl="2" indent="-342900">
              <a:buFont typeface="Wingdings" panose="05000000000000000000" pitchFamily="2" charset="2"/>
              <a:buChar char="v"/>
            </a:pPr>
            <a:r>
              <a:rPr lang="en-US" sz="2400" dirty="0"/>
              <a:t>VCC: 3.3-5V</a:t>
            </a:r>
          </a:p>
          <a:p>
            <a:pPr marL="1257300" lvl="2" indent="-342900">
              <a:buFont typeface="Wingdings" panose="05000000000000000000" pitchFamily="2" charset="2"/>
              <a:buChar char="v"/>
            </a:pPr>
            <a:r>
              <a:rPr lang="en-US" sz="2400" dirty="0"/>
              <a:t>GND</a:t>
            </a:r>
          </a:p>
          <a:p>
            <a:pPr marL="1257300" lvl="2" indent="-342900">
              <a:buFont typeface="Wingdings" panose="05000000000000000000" pitchFamily="2" charset="2"/>
              <a:buChar char="v"/>
            </a:pPr>
            <a:r>
              <a:rPr lang="en-US" sz="2400" dirty="0"/>
              <a:t>A0: analog output that can be easily read by Arduino</a:t>
            </a:r>
          </a:p>
          <a:p>
            <a:pPr marL="1257300" lvl="2" indent="-342900">
              <a:buFont typeface="Wingdings" panose="05000000000000000000" pitchFamily="2" charset="2"/>
              <a:buChar char="v"/>
            </a:pPr>
            <a:r>
              <a:rPr lang="en-US" sz="2400" dirty="0"/>
              <a:t>D0: digital pin that goes LOW or HIGH depending on a preset value.</a:t>
            </a:r>
          </a:p>
        </p:txBody>
      </p:sp>
      <p:pic>
        <p:nvPicPr>
          <p:cNvPr id="4" name="Picture 3">
            <a:extLst>
              <a:ext uri="{FF2B5EF4-FFF2-40B4-BE49-F238E27FC236}">
                <a16:creationId xmlns:a16="http://schemas.microsoft.com/office/drawing/2014/main" id="{EBF6B963-0D96-4063-92F6-49A94486E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457" y="3131820"/>
            <a:ext cx="2234792" cy="2766060"/>
          </a:xfrm>
          <a:prstGeom prst="rect">
            <a:avLst/>
          </a:prstGeom>
        </p:spPr>
      </p:pic>
    </p:spTree>
    <p:extLst>
      <p:ext uri="{BB962C8B-B14F-4D97-AF65-F5344CB8AC3E}">
        <p14:creationId xmlns:p14="http://schemas.microsoft.com/office/powerpoint/2010/main" val="371406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5792525"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Microcontroller &amp; Data Transmission</a:t>
            </a:r>
          </a:p>
        </p:txBody>
      </p:sp>
      <p:sp>
        <p:nvSpPr>
          <p:cNvPr id="3" name="TextBox 2">
            <a:extLst>
              <a:ext uri="{FF2B5EF4-FFF2-40B4-BE49-F238E27FC236}">
                <a16:creationId xmlns:a16="http://schemas.microsoft.com/office/drawing/2014/main" id="{E7C888D5-E336-4DFF-B378-82DC70945586}"/>
              </a:ext>
            </a:extLst>
          </p:cNvPr>
          <p:cNvSpPr txBox="1"/>
          <p:nvPr/>
        </p:nvSpPr>
        <p:spPr>
          <a:xfrm>
            <a:off x="960782" y="1089328"/>
            <a:ext cx="10270435" cy="5693866"/>
          </a:xfrm>
          <a:prstGeom prst="rect">
            <a:avLst/>
          </a:prstGeom>
          <a:noFill/>
        </p:spPr>
        <p:txBody>
          <a:bodyPr wrap="square" rtlCol="0">
            <a:spAutoFit/>
          </a:bodyPr>
          <a:lstStyle/>
          <a:p>
            <a:pPr marL="514350" indent="-514350">
              <a:buAutoNum type="arabicPeriod"/>
            </a:pPr>
            <a:r>
              <a:rPr lang="en-IN" sz="2800" dirty="0"/>
              <a:t>NODE MCU</a:t>
            </a:r>
          </a:p>
          <a:p>
            <a:pPr marL="514350" indent="-514350">
              <a:buAutoNum type="arabicPeriod"/>
            </a:pPr>
            <a:endParaRPr lang="en-IN" sz="2800" dirty="0"/>
          </a:p>
          <a:p>
            <a:pPr marL="514350" indent="-514350">
              <a:buAutoNum type="arabicPeriod"/>
            </a:pPr>
            <a:endParaRPr lang="en-IN" sz="2800" dirty="0"/>
          </a:p>
          <a:p>
            <a:pPr marL="514350" indent="-514350">
              <a:buAutoNum type="arabicPeriod"/>
            </a:pPr>
            <a:endParaRPr lang="en-IN" sz="2800" dirty="0"/>
          </a:p>
          <a:p>
            <a:endParaRPr lang="en-IN" sz="2800" dirty="0"/>
          </a:p>
          <a:p>
            <a:pPr marL="457200" indent="-457200">
              <a:buFont typeface="Wingdings" panose="05000000000000000000" pitchFamily="2" charset="2"/>
              <a:buChar char="q"/>
            </a:pPr>
            <a:r>
              <a:rPr lang="en-US" sz="2800" dirty="0" err="1"/>
              <a:t>NodeMCU</a:t>
            </a:r>
            <a:r>
              <a:rPr lang="en-US" sz="2800" dirty="0"/>
              <a:t> is an open source IoT platform. Which includes firmware which runs on the ESP8266 Wi-Fi Module from </a:t>
            </a:r>
            <a:r>
              <a:rPr lang="en-US" sz="2800" dirty="0" err="1"/>
              <a:t>Espressif</a:t>
            </a:r>
            <a:r>
              <a:rPr lang="en-US" sz="2800" dirty="0"/>
              <a:t> </a:t>
            </a:r>
            <a:r>
              <a:rPr lang="en-US" sz="2800" dirty="0" err="1"/>
              <a:t>Systems,and</a:t>
            </a:r>
            <a:r>
              <a:rPr lang="en-US" sz="2800" dirty="0"/>
              <a:t> hardware which is based on the ESP-12 module.</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term “</a:t>
            </a:r>
            <a:r>
              <a:rPr lang="en-US" sz="2800" dirty="0" err="1"/>
              <a:t>NodeMCU</a:t>
            </a:r>
            <a:r>
              <a:rPr lang="en-US" sz="2800" dirty="0"/>
              <a:t>” by default refers to the firmware rather than the dev kits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err="1"/>
              <a:t>NodeMCU</a:t>
            </a:r>
            <a:r>
              <a:rPr lang="en-US" sz="2800" dirty="0"/>
              <a:t> is a Firmware on ESP8266.</a:t>
            </a:r>
            <a:endParaRPr lang="en-IN" sz="2800" dirty="0"/>
          </a:p>
        </p:txBody>
      </p:sp>
      <p:pic>
        <p:nvPicPr>
          <p:cNvPr id="5" name="Picture 4">
            <a:extLst>
              <a:ext uri="{FF2B5EF4-FFF2-40B4-BE49-F238E27FC236}">
                <a16:creationId xmlns:a16="http://schemas.microsoft.com/office/drawing/2014/main" id="{09C2F468-8F88-4A56-AE8D-1624BA3FB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014431" y="821377"/>
            <a:ext cx="1571479" cy="3030065"/>
          </a:xfrm>
          <a:prstGeom prst="rect">
            <a:avLst/>
          </a:prstGeom>
        </p:spPr>
      </p:pic>
    </p:spTree>
    <p:extLst>
      <p:ext uri="{BB962C8B-B14F-4D97-AF65-F5344CB8AC3E}">
        <p14:creationId xmlns:p14="http://schemas.microsoft.com/office/powerpoint/2010/main" val="287774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Microcontroller</a:t>
            </a:r>
          </a:p>
        </p:txBody>
      </p:sp>
      <p:sp>
        <p:nvSpPr>
          <p:cNvPr id="3" name="TextBox 2">
            <a:extLst>
              <a:ext uri="{FF2B5EF4-FFF2-40B4-BE49-F238E27FC236}">
                <a16:creationId xmlns:a16="http://schemas.microsoft.com/office/drawing/2014/main" id="{E7C888D5-E336-4DFF-B378-82DC70945586}"/>
              </a:ext>
            </a:extLst>
          </p:cNvPr>
          <p:cNvSpPr txBox="1"/>
          <p:nvPr/>
        </p:nvSpPr>
        <p:spPr>
          <a:xfrm>
            <a:off x="960782" y="1089328"/>
            <a:ext cx="10270435" cy="5693866"/>
          </a:xfrm>
          <a:prstGeom prst="rect">
            <a:avLst/>
          </a:prstGeom>
          <a:noFill/>
        </p:spPr>
        <p:txBody>
          <a:bodyPr wrap="square" rtlCol="0">
            <a:spAutoFit/>
          </a:bodyPr>
          <a:lstStyle/>
          <a:p>
            <a:pPr marL="514350" indent="-514350">
              <a:buAutoNum type="arabicPeriod"/>
            </a:pPr>
            <a:r>
              <a:rPr lang="en-IN" sz="2800" dirty="0"/>
              <a:t>Arduino </a:t>
            </a:r>
            <a:r>
              <a:rPr lang="en-IN" sz="2800" dirty="0" err="1"/>
              <a:t>Genuino</a:t>
            </a:r>
            <a:r>
              <a:rPr lang="en-IN" sz="2800" dirty="0"/>
              <a:t> Uno</a:t>
            </a:r>
          </a:p>
          <a:p>
            <a:pPr marL="514350" indent="-514350">
              <a:buAutoNum type="arabicPeriod"/>
            </a:pPr>
            <a:endParaRPr lang="en-IN" sz="2800" dirty="0"/>
          </a:p>
          <a:p>
            <a:pPr marL="514350" indent="-514350">
              <a:buAutoNum type="arabicPeriod"/>
            </a:pPr>
            <a:endParaRPr lang="en-IN" sz="2800" dirty="0"/>
          </a:p>
          <a:p>
            <a:pPr marL="514350" indent="-514350">
              <a:buAutoNum type="arabicPeriod"/>
            </a:pPr>
            <a:endParaRPr lang="en-IN" sz="2800" dirty="0"/>
          </a:p>
          <a:p>
            <a:endParaRPr lang="en-IN" sz="2800" dirty="0"/>
          </a:p>
          <a:p>
            <a:pPr marL="457200" indent="-457200">
              <a:buFont typeface="Wingdings" panose="05000000000000000000" pitchFamily="2" charset="2"/>
              <a:buChar char="q"/>
            </a:pPr>
            <a:r>
              <a:rPr lang="en-US" sz="2800" dirty="0"/>
              <a:t>Arduino is an open-source platform used for building electronics projects.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Arduino consists of both a physical programmable circuit board (often referred to as a microcontroller) and a piece of software, or IDE (Integrated Development Environment) that runs on your computer, used to write and upload computer code to the physical board.</a:t>
            </a:r>
            <a:endParaRPr lang="en-IN" sz="2800" dirty="0"/>
          </a:p>
        </p:txBody>
      </p:sp>
      <p:pic>
        <p:nvPicPr>
          <p:cNvPr id="6" name="Picture 5">
            <a:extLst>
              <a:ext uri="{FF2B5EF4-FFF2-40B4-BE49-F238E27FC236}">
                <a16:creationId xmlns:a16="http://schemas.microsoft.com/office/drawing/2014/main" id="{4F591B8A-EEDD-43F2-B720-329957E59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697" y="1089328"/>
            <a:ext cx="2567940" cy="1818957"/>
          </a:xfrm>
          <a:prstGeom prst="rect">
            <a:avLst/>
          </a:prstGeom>
        </p:spPr>
      </p:pic>
    </p:spTree>
    <p:extLst>
      <p:ext uri="{BB962C8B-B14F-4D97-AF65-F5344CB8AC3E}">
        <p14:creationId xmlns:p14="http://schemas.microsoft.com/office/powerpoint/2010/main" val="82334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Flow Chart</a:t>
            </a:r>
          </a:p>
        </p:txBody>
      </p:sp>
      <p:pic>
        <p:nvPicPr>
          <p:cNvPr id="5" name="Picture 4">
            <a:extLst>
              <a:ext uri="{FF2B5EF4-FFF2-40B4-BE49-F238E27FC236}">
                <a16:creationId xmlns:a16="http://schemas.microsoft.com/office/drawing/2014/main" id="{04D9F8A9-481D-4986-A887-B8EC9783F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042" y="1248474"/>
            <a:ext cx="7220958" cy="4839375"/>
          </a:xfrm>
          <a:prstGeom prst="rect">
            <a:avLst/>
          </a:prstGeom>
        </p:spPr>
      </p:pic>
      <p:pic>
        <p:nvPicPr>
          <p:cNvPr id="8" name="Picture 7">
            <a:extLst>
              <a:ext uri="{FF2B5EF4-FFF2-40B4-BE49-F238E27FC236}">
                <a16:creationId xmlns:a16="http://schemas.microsoft.com/office/drawing/2014/main" id="{3E283909-9EE2-4863-BDEA-93B80AE73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40" y="1248474"/>
            <a:ext cx="4840592" cy="2815673"/>
          </a:xfrm>
          <a:prstGeom prst="rect">
            <a:avLst/>
          </a:prstGeom>
        </p:spPr>
      </p:pic>
      <p:sp>
        <p:nvSpPr>
          <p:cNvPr id="9" name="Rectangle 8">
            <a:extLst>
              <a:ext uri="{FF2B5EF4-FFF2-40B4-BE49-F238E27FC236}">
                <a16:creationId xmlns:a16="http://schemas.microsoft.com/office/drawing/2014/main" id="{91A14F22-D84A-4A17-BE72-C94AB875C065}"/>
              </a:ext>
            </a:extLst>
          </p:cNvPr>
          <p:cNvSpPr/>
          <p:nvPr/>
        </p:nvSpPr>
        <p:spPr>
          <a:xfrm>
            <a:off x="6798290" y="4128917"/>
            <a:ext cx="1076980" cy="81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7353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How it Works</a:t>
            </a:r>
          </a:p>
        </p:txBody>
      </p:sp>
      <p:sp>
        <p:nvSpPr>
          <p:cNvPr id="3" name="TextBox 2">
            <a:extLst>
              <a:ext uri="{FF2B5EF4-FFF2-40B4-BE49-F238E27FC236}">
                <a16:creationId xmlns:a16="http://schemas.microsoft.com/office/drawing/2014/main" id="{E7C888D5-E336-4DFF-B378-82DC70945586}"/>
              </a:ext>
            </a:extLst>
          </p:cNvPr>
          <p:cNvSpPr txBox="1"/>
          <p:nvPr/>
        </p:nvSpPr>
        <p:spPr>
          <a:xfrm>
            <a:off x="979832" y="1304375"/>
            <a:ext cx="10833653"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This project uses Arduino which in turn is connected to ultrasonic sensor which provides the water level in the water tank and sends this data to esp8266-12.</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Nodemcu is connected to soil moisture sensor to measure the moisture in the soil and DHT11 and BMP180 to predict the weather.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Two solenoid valves are connected to close the water supply tank is full or whenever the soil moisture is enough.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Esp8266 is used to send data to internet (IBM Cloud) by using the MQTT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Then, after those values on the IBM Cloud are shown on a android app.</a:t>
            </a:r>
          </a:p>
        </p:txBody>
      </p:sp>
    </p:spTree>
    <p:extLst>
      <p:ext uri="{BB962C8B-B14F-4D97-AF65-F5344CB8AC3E}">
        <p14:creationId xmlns:p14="http://schemas.microsoft.com/office/powerpoint/2010/main" val="217958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4569515" cy="55410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Advantages &amp; Disadvantages</a:t>
            </a:r>
          </a:p>
        </p:txBody>
      </p:sp>
      <p:sp>
        <p:nvSpPr>
          <p:cNvPr id="3" name="TextBox 2">
            <a:extLst>
              <a:ext uri="{FF2B5EF4-FFF2-40B4-BE49-F238E27FC236}">
                <a16:creationId xmlns:a16="http://schemas.microsoft.com/office/drawing/2014/main" id="{E7C888D5-E336-4DFF-B378-82DC70945586}"/>
              </a:ext>
            </a:extLst>
          </p:cNvPr>
          <p:cNvSpPr txBox="1"/>
          <p:nvPr/>
        </p:nvSpPr>
        <p:spPr>
          <a:xfrm>
            <a:off x="979832" y="1304375"/>
            <a:ext cx="10833653"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Advantages:-</a:t>
            </a:r>
          </a:p>
          <a:p>
            <a:pPr marL="800100" lvl="1" indent="-342900">
              <a:buFont typeface="Wingdings" panose="05000000000000000000" pitchFamily="2" charset="2"/>
              <a:buChar char="v"/>
            </a:pPr>
            <a:r>
              <a:rPr lang="en-US" sz="2400" dirty="0"/>
              <a:t>Helps in saving Time.</a:t>
            </a:r>
          </a:p>
          <a:p>
            <a:pPr marL="800100" lvl="1" indent="-342900">
              <a:buFont typeface="Wingdings" panose="05000000000000000000" pitchFamily="2" charset="2"/>
              <a:buChar char="v"/>
            </a:pPr>
            <a:r>
              <a:rPr lang="en-US" sz="2400" dirty="0"/>
              <a:t>Water saving</a:t>
            </a:r>
          </a:p>
          <a:p>
            <a:pPr marL="800100" lvl="1" indent="-342900">
              <a:buFont typeface="Wingdings" panose="05000000000000000000" pitchFamily="2" charset="2"/>
              <a:buChar char="v"/>
            </a:pPr>
            <a:r>
              <a:rPr lang="en-US" sz="2400" dirty="0"/>
              <a:t>Better for plant growth</a:t>
            </a:r>
          </a:p>
          <a:p>
            <a:pPr marL="800100" lvl="1" indent="-342900">
              <a:buFont typeface="Wingdings" panose="05000000000000000000" pitchFamily="2" charset="2"/>
              <a:buChar char="v"/>
            </a:pPr>
            <a:r>
              <a:rPr lang="en-US" sz="2400" dirty="0"/>
              <a:t>Whether prediction</a:t>
            </a:r>
          </a:p>
          <a:p>
            <a:pPr marL="800100" lvl="1" indent="-342900">
              <a:buFont typeface="Wingdings" panose="05000000000000000000" pitchFamily="2" charset="2"/>
              <a:buChar char="v"/>
            </a:pPr>
            <a:r>
              <a:rPr lang="en-US" sz="2400" dirty="0"/>
              <a:t>Easy to maintain</a:t>
            </a:r>
          </a:p>
          <a:p>
            <a:pPr marL="800100" lvl="1" indent="-342900">
              <a:buFont typeface="Wingdings" panose="05000000000000000000" pitchFamily="2" charset="2"/>
              <a:buChar char="v"/>
            </a:pPr>
            <a:r>
              <a:rPr lang="en-US" sz="2400" dirty="0"/>
              <a:t>Easy to Establish set up</a:t>
            </a:r>
          </a:p>
          <a:p>
            <a:endParaRPr lang="en-US" sz="2400" dirty="0"/>
          </a:p>
          <a:p>
            <a:pPr marL="285750" indent="-285750">
              <a:buFont typeface="Wingdings" panose="05000000000000000000" pitchFamily="2" charset="2"/>
              <a:buChar char="q"/>
            </a:pPr>
            <a:r>
              <a:rPr lang="en-US" sz="2400" dirty="0"/>
              <a:t>Disadvantages:-</a:t>
            </a:r>
          </a:p>
          <a:p>
            <a:pPr marL="800100" lvl="1" indent="-342900">
              <a:buFont typeface="Wingdings" panose="05000000000000000000" pitchFamily="2" charset="2"/>
              <a:buChar char="v"/>
            </a:pPr>
            <a:r>
              <a:rPr lang="en-US" sz="2400" dirty="0"/>
              <a:t>Continuous power supply required</a:t>
            </a:r>
          </a:p>
          <a:p>
            <a:pPr marL="800100" lvl="1" indent="-342900">
              <a:buFont typeface="Wingdings" panose="05000000000000000000" pitchFamily="2" charset="2"/>
              <a:buChar char="v"/>
            </a:pPr>
            <a:r>
              <a:rPr lang="en-US" sz="2400" dirty="0"/>
              <a:t>Need internet and wi-fi services</a:t>
            </a:r>
          </a:p>
          <a:p>
            <a:pPr marL="800100" lvl="1" indent="-342900">
              <a:buFont typeface="Wingdings" panose="05000000000000000000" pitchFamily="2" charset="2"/>
              <a:buChar char="v"/>
            </a:pPr>
            <a:r>
              <a:rPr lang="en-US" sz="2400" dirty="0"/>
              <a:t>Need some area for storage tank</a:t>
            </a:r>
          </a:p>
          <a:p>
            <a:pPr marL="800100" lvl="1" indent="-342900">
              <a:buFont typeface="Wingdings" panose="05000000000000000000" pitchFamily="2" charset="2"/>
              <a:buChar char="v"/>
            </a:pPr>
            <a:r>
              <a:rPr lang="en-US" sz="2400" dirty="0"/>
              <a:t>Need some basic knowledge of technology</a:t>
            </a:r>
          </a:p>
        </p:txBody>
      </p:sp>
    </p:spTree>
    <p:extLst>
      <p:ext uri="{BB962C8B-B14F-4D97-AF65-F5344CB8AC3E}">
        <p14:creationId xmlns:p14="http://schemas.microsoft.com/office/powerpoint/2010/main" val="206494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2683565" cy="55410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Conclusion</a:t>
            </a:r>
          </a:p>
        </p:txBody>
      </p:sp>
      <p:sp>
        <p:nvSpPr>
          <p:cNvPr id="3" name="TextBox 2">
            <a:extLst>
              <a:ext uri="{FF2B5EF4-FFF2-40B4-BE49-F238E27FC236}">
                <a16:creationId xmlns:a16="http://schemas.microsoft.com/office/drawing/2014/main" id="{E7C888D5-E336-4DFF-B378-82DC70945586}"/>
              </a:ext>
            </a:extLst>
          </p:cNvPr>
          <p:cNvSpPr txBox="1"/>
          <p:nvPr/>
        </p:nvSpPr>
        <p:spPr>
          <a:xfrm>
            <a:off x="979832" y="1304375"/>
            <a:ext cx="10833653"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The smart irrigation water storage system is feasible and cost effective for optimizing water resources and for agricultural production.</a:t>
            </a:r>
          </a:p>
          <a:p>
            <a:r>
              <a:rPr lang="en-US" sz="2400" dirty="0"/>
              <a:t> </a:t>
            </a:r>
          </a:p>
          <a:p>
            <a:endParaRPr lang="en-US" sz="2400" dirty="0"/>
          </a:p>
          <a:p>
            <a:pPr marL="285750" indent="-285750">
              <a:buFont typeface="Wingdings" panose="05000000000000000000" pitchFamily="2" charset="2"/>
              <a:buChar char="q"/>
            </a:pPr>
            <a:r>
              <a:rPr lang="en-US" sz="2400" dirty="0"/>
              <a:t> This irrigation system allows cultivation in places with water scarcity thereby improving sustainability.</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It proves that the use of water can be diminished.</a:t>
            </a:r>
          </a:p>
          <a:p>
            <a:r>
              <a:rPr lang="en-US" sz="2400" dirty="0"/>
              <a:t> </a:t>
            </a:r>
          </a:p>
          <a:p>
            <a:endParaRPr lang="en-US" sz="2400" dirty="0"/>
          </a:p>
          <a:p>
            <a:pPr marL="285750" indent="-285750">
              <a:buFont typeface="Wingdings" panose="05000000000000000000" pitchFamily="2" charset="2"/>
              <a:buChar char="q"/>
            </a:pPr>
            <a:r>
              <a:rPr lang="en-US" sz="2400" dirty="0"/>
              <a:t> Reduces the Human effort for water supply monitoring and while irrigation of plants.</a:t>
            </a:r>
          </a:p>
        </p:txBody>
      </p:sp>
    </p:spTree>
    <p:extLst>
      <p:ext uri="{BB962C8B-B14F-4D97-AF65-F5344CB8AC3E}">
        <p14:creationId xmlns:p14="http://schemas.microsoft.com/office/powerpoint/2010/main" val="168248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C48269-6C98-44BB-ABA9-61EEAA4E70F5}"/>
              </a:ext>
            </a:extLst>
          </p:cNvPr>
          <p:cNvSpPr/>
          <p:nvPr/>
        </p:nvSpPr>
        <p:spPr>
          <a:xfrm>
            <a:off x="2438400" y="2019300"/>
            <a:ext cx="7315200" cy="2952750"/>
          </a:xfrm>
          <a:prstGeom prst="rect">
            <a:avLst/>
          </a:prstGeom>
          <a:solidFill>
            <a:schemeClr val="bg2">
              <a:lumMod val="25000"/>
            </a:schemeClr>
          </a:solidFill>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403E5FC-A849-4DF0-A9C2-83A0612BD56C}"/>
              </a:ext>
            </a:extLst>
          </p:cNvPr>
          <p:cNvSpPr txBox="1"/>
          <p:nvPr/>
        </p:nvSpPr>
        <p:spPr>
          <a:xfrm>
            <a:off x="3286124" y="2644170"/>
            <a:ext cx="5619751" cy="1569660"/>
          </a:xfrm>
          <a:prstGeom prst="rect">
            <a:avLst/>
          </a:prstGeom>
          <a:noFill/>
        </p:spPr>
        <p:txBody>
          <a:bodyPr wrap="square" rtlCol="0">
            <a:spAutoFit/>
          </a:bodyPr>
          <a:lstStyle/>
          <a:p>
            <a:r>
              <a:rPr lang="en-IN" sz="9600" b="1" dirty="0">
                <a:solidFill>
                  <a:schemeClr val="bg1"/>
                </a:solidFill>
              </a:rPr>
              <a:t>Thank You</a:t>
            </a:r>
          </a:p>
        </p:txBody>
      </p:sp>
    </p:spTree>
    <p:extLst>
      <p:ext uri="{BB962C8B-B14F-4D97-AF65-F5344CB8AC3E}">
        <p14:creationId xmlns:p14="http://schemas.microsoft.com/office/powerpoint/2010/main" val="395259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Introduction</a:t>
            </a:r>
          </a:p>
        </p:txBody>
      </p:sp>
      <p:sp>
        <p:nvSpPr>
          <p:cNvPr id="3" name="TextBox 2">
            <a:extLst>
              <a:ext uri="{FF2B5EF4-FFF2-40B4-BE49-F238E27FC236}">
                <a16:creationId xmlns:a16="http://schemas.microsoft.com/office/drawing/2014/main" id="{E7C888D5-E336-4DFF-B378-82DC70945586}"/>
              </a:ext>
            </a:extLst>
          </p:cNvPr>
          <p:cNvSpPr txBox="1"/>
          <p:nvPr/>
        </p:nvSpPr>
        <p:spPr>
          <a:xfrm>
            <a:off x="1470991" y="1272208"/>
            <a:ext cx="10270435" cy="5262979"/>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It Decreases the water wastage.</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Automatic Closes Tap when Water Tank is full.</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Automates the Irrigation Process as well.</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It also helps in weather monitoring and Irrigates plants accordingly.</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It measures Temperature, Humidity, Water Level and Soil Moisture and Send them to IBM Cloud which </a:t>
            </a:r>
            <a:r>
              <a:rPr lang="en-IN" sz="2400" dirty="0" err="1"/>
              <a:t>inturn</a:t>
            </a:r>
            <a:r>
              <a:rPr lang="en-IN" sz="2400" dirty="0"/>
              <a:t> sends data to Mobile app.</a:t>
            </a:r>
          </a:p>
        </p:txBody>
      </p:sp>
    </p:spTree>
    <p:extLst>
      <p:ext uri="{BB962C8B-B14F-4D97-AF65-F5344CB8AC3E}">
        <p14:creationId xmlns:p14="http://schemas.microsoft.com/office/powerpoint/2010/main" val="348105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Objective</a:t>
            </a:r>
          </a:p>
        </p:txBody>
      </p:sp>
      <p:sp>
        <p:nvSpPr>
          <p:cNvPr id="3" name="TextBox 2">
            <a:extLst>
              <a:ext uri="{FF2B5EF4-FFF2-40B4-BE49-F238E27FC236}">
                <a16:creationId xmlns:a16="http://schemas.microsoft.com/office/drawing/2014/main" id="{E7C888D5-E336-4DFF-B378-82DC70945586}"/>
              </a:ext>
            </a:extLst>
          </p:cNvPr>
          <p:cNvSpPr txBox="1"/>
          <p:nvPr/>
        </p:nvSpPr>
        <p:spPr>
          <a:xfrm>
            <a:off x="1470991" y="1272208"/>
            <a:ext cx="10270435"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To save water and reduce human intervention in the agriculture field.</a:t>
            </a:r>
          </a:p>
          <a:p>
            <a:pPr marL="285750" indent="-285750">
              <a:buFont typeface="Wingdings" panose="05000000000000000000" pitchFamily="2" charset="2"/>
              <a:buChar char="q"/>
            </a:pPr>
            <a:endParaRPr lang="en-US" sz="2400" dirty="0"/>
          </a:p>
          <a:p>
            <a:endParaRPr lang="en-US" sz="2400" dirty="0"/>
          </a:p>
          <a:p>
            <a:pPr marL="285750" indent="-285750">
              <a:buFont typeface="Wingdings" panose="05000000000000000000" pitchFamily="2" charset="2"/>
              <a:buChar char="q"/>
            </a:pPr>
            <a:r>
              <a:rPr lang="en-US" sz="2400" dirty="0"/>
              <a:t>Continuously Monitoring the status of sensors and provide signal for taking necessary action.</a:t>
            </a:r>
          </a:p>
          <a:p>
            <a:pPr marL="285750" indent="-285750">
              <a:buFont typeface="Wingdings" panose="05000000000000000000" pitchFamily="2" charset="2"/>
              <a:buChar char="q"/>
            </a:pPr>
            <a:endParaRPr lang="en-US" sz="2400" dirty="0"/>
          </a:p>
          <a:p>
            <a:endParaRPr lang="en-US" sz="2400" dirty="0"/>
          </a:p>
          <a:p>
            <a:pPr marL="285750" indent="-285750">
              <a:buFont typeface="Wingdings" panose="05000000000000000000" pitchFamily="2" charset="2"/>
              <a:buChar char="q"/>
            </a:pPr>
            <a:r>
              <a:rPr lang="en-US" sz="2400" dirty="0"/>
              <a:t>To get the output of soil moisture sensor and provide water to crop.</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To observe other parameters for better yield.</a:t>
            </a:r>
            <a:endParaRPr lang="en-IN" sz="2400" dirty="0"/>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Sends Temperature, Humidity, Water Level and Soil Moisture readings to user.</a:t>
            </a:r>
          </a:p>
        </p:txBody>
      </p:sp>
    </p:spTree>
    <p:extLst>
      <p:ext uri="{BB962C8B-B14F-4D97-AF65-F5344CB8AC3E}">
        <p14:creationId xmlns:p14="http://schemas.microsoft.com/office/powerpoint/2010/main" val="10136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Hardware Used</a:t>
            </a:r>
          </a:p>
        </p:txBody>
      </p:sp>
      <p:sp>
        <p:nvSpPr>
          <p:cNvPr id="3" name="TextBox 2">
            <a:extLst>
              <a:ext uri="{FF2B5EF4-FFF2-40B4-BE49-F238E27FC236}">
                <a16:creationId xmlns:a16="http://schemas.microsoft.com/office/drawing/2014/main" id="{E7C888D5-E336-4DFF-B378-82DC70945586}"/>
              </a:ext>
            </a:extLst>
          </p:cNvPr>
          <p:cNvSpPr txBox="1"/>
          <p:nvPr/>
        </p:nvSpPr>
        <p:spPr>
          <a:xfrm>
            <a:off x="1470991" y="1225689"/>
            <a:ext cx="10270435"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Arduino </a:t>
            </a:r>
            <a:r>
              <a:rPr lang="en-US" sz="2400" dirty="0" err="1"/>
              <a:t>Genuino</a:t>
            </a:r>
            <a:r>
              <a:rPr lang="en-US" sz="2400" dirty="0"/>
              <a:t> Uno</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Node MCU</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Ultrasonic Sensor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2 Servo Motor</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Moisture Sensor</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Pressure Sensor (BMP180)</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Temperature and Humidity Sensor (DHT11)</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 Jumper Wires</a:t>
            </a:r>
          </a:p>
        </p:txBody>
      </p:sp>
    </p:spTree>
    <p:extLst>
      <p:ext uri="{BB962C8B-B14F-4D97-AF65-F5344CB8AC3E}">
        <p14:creationId xmlns:p14="http://schemas.microsoft.com/office/powerpoint/2010/main" val="145247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Circuit Diagram</a:t>
            </a:r>
          </a:p>
        </p:txBody>
      </p:sp>
      <p:pic>
        <p:nvPicPr>
          <p:cNvPr id="5" name="Picture 4">
            <a:extLst>
              <a:ext uri="{FF2B5EF4-FFF2-40B4-BE49-F238E27FC236}">
                <a16:creationId xmlns:a16="http://schemas.microsoft.com/office/drawing/2014/main" id="{11F33621-AB92-4BAA-AA60-CA5504F1D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110592" y="-129565"/>
            <a:ext cx="5970816" cy="8004314"/>
          </a:xfrm>
          <a:prstGeom prst="rect">
            <a:avLst/>
          </a:prstGeom>
        </p:spPr>
      </p:pic>
    </p:spTree>
    <p:extLst>
      <p:ext uri="{BB962C8B-B14F-4D97-AF65-F5344CB8AC3E}">
        <p14:creationId xmlns:p14="http://schemas.microsoft.com/office/powerpoint/2010/main" val="334147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CEB95-1F4E-48B6-A826-ECAB6C81BAEC}"/>
              </a:ext>
            </a:extLst>
          </p:cNvPr>
          <p:cNvSpPr/>
          <p:nvPr/>
        </p:nvSpPr>
        <p:spPr>
          <a:xfrm>
            <a:off x="516835" y="265043"/>
            <a:ext cx="3472069" cy="5963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Sensors Used</a:t>
            </a:r>
          </a:p>
        </p:txBody>
      </p:sp>
      <p:sp>
        <p:nvSpPr>
          <p:cNvPr id="3" name="TextBox 2">
            <a:extLst>
              <a:ext uri="{FF2B5EF4-FFF2-40B4-BE49-F238E27FC236}">
                <a16:creationId xmlns:a16="http://schemas.microsoft.com/office/drawing/2014/main" id="{E7C888D5-E336-4DFF-B378-82DC70945586}"/>
              </a:ext>
            </a:extLst>
          </p:cNvPr>
          <p:cNvSpPr txBox="1"/>
          <p:nvPr/>
        </p:nvSpPr>
        <p:spPr>
          <a:xfrm>
            <a:off x="960782" y="1132925"/>
            <a:ext cx="10833653"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 Ultrasonic Sensor</a:t>
            </a:r>
          </a:p>
          <a:p>
            <a:pPr marL="742950" lvl="1" indent="-285750">
              <a:buFont typeface="Wingdings" panose="05000000000000000000" pitchFamily="2" charset="2"/>
              <a:buChar char="q"/>
            </a:pPr>
            <a:endParaRPr lang="en-US" sz="2400" dirty="0"/>
          </a:p>
          <a:p>
            <a:pPr marL="800100" lvl="1" indent="-342900">
              <a:buFont typeface="Wingdings" panose="05000000000000000000" pitchFamily="2" charset="2"/>
              <a:buChar char="v"/>
            </a:pPr>
            <a:r>
              <a:rPr lang="en-US" sz="2400" dirty="0"/>
              <a:t>HC-SR04 Ultrasonic (US) sensor is a 4 pin module, and pins are </a:t>
            </a:r>
          </a:p>
          <a:p>
            <a:pPr marL="3486150" lvl="7" indent="-285750">
              <a:buFont typeface="Wingdings" panose="05000000000000000000" pitchFamily="2" charset="2"/>
              <a:buChar char="q"/>
            </a:pPr>
            <a:endParaRPr lang="en-US" sz="2400" dirty="0"/>
          </a:p>
          <a:p>
            <a:pPr lvl="7"/>
            <a:r>
              <a:rPr lang="en-US" sz="2400" dirty="0"/>
              <a:t>VCC, Trigger, Echo and Ground</a:t>
            </a:r>
          </a:p>
          <a:p>
            <a:pPr lvl="7"/>
            <a:r>
              <a:rPr lang="en-US" sz="2400" dirty="0"/>
              <a:t> </a:t>
            </a:r>
          </a:p>
          <a:p>
            <a:pPr marL="800100" lvl="1" indent="-342900">
              <a:buFont typeface="Wingdings" panose="05000000000000000000" pitchFamily="2" charset="2"/>
              <a:buChar char="v"/>
            </a:pPr>
            <a:r>
              <a:rPr lang="en-US" sz="2400" dirty="0"/>
              <a:t>This sensor is a very popular sensor used in many applications where measuring distance or sensing objects are required. </a:t>
            </a:r>
          </a:p>
          <a:p>
            <a:pPr marL="800100" lvl="1" indent="-342900">
              <a:buFont typeface="Wingdings" panose="05000000000000000000" pitchFamily="2" charset="2"/>
              <a:buChar char="v"/>
            </a:pPr>
            <a:r>
              <a:rPr lang="en-US" sz="2400" dirty="0"/>
              <a:t>The module has two eyes like projects in the front which forms the Ultrasonic transmitter and Receiver. The sensor works with the simple high school formula that</a:t>
            </a:r>
          </a:p>
          <a:p>
            <a:pPr marL="800100" lvl="1" indent="-342900">
              <a:buFont typeface="Wingdings" panose="05000000000000000000" pitchFamily="2" charset="2"/>
              <a:buChar char="v"/>
            </a:pPr>
            <a:r>
              <a:rPr lang="en-US" sz="2400" dirty="0"/>
              <a:t>				Distance = Speed × Time</a:t>
            </a:r>
          </a:p>
          <a:p>
            <a:pPr marL="800100" lvl="1" indent="-342900">
              <a:buFont typeface="Wingdings" panose="05000000000000000000" pitchFamily="2" charset="2"/>
              <a:buChar char="v"/>
            </a:pPr>
            <a:r>
              <a:rPr lang="en-US" sz="2400" dirty="0"/>
              <a:t>The Ultrasonic transmitter transmits an ultrasonic wave, this wave travels in air and when it gets objected by any material it gets reflected back toward the sensor this reflected wave is observed by the Ultrasonic receiver module.</a:t>
            </a:r>
          </a:p>
        </p:txBody>
      </p:sp>
      <p:pic>
        <p:nvPicPr>
          <p:cNvPr id="7" name="Picture 6">
            <a:extLst>
              <a:ext uri="{FF2B5EF4-FFF2-40B4-BE49-F238E27FC236}">
                <a16:creationId xmlns:a16="http://schemas.microsoft.com/office/drawing/2014/main" id="{2F2E9086-0B38-4C9F-8C04-15A6CBD60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701" y="239797"/>
            <a:ext cx="2801464" cy="1514723"/>
          </a:xfrm>
          <a:prstGeom prst="rect">
            <a:avLst/>
          </a:prstGeom>
        </p:spPr>
      </p:pic>
    </p:spTree>
    <p:extLst>
      <p:ext uri="{BB962C8B-B14F-4D97-AF65-F5344CB8AC3E}">
        <p14:creationId xmlns:p14="http://schemas.microsoft.com/office/powerpoint/2010/main" val="63983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88D5-E336-4DFF-B378-82DC70945586}"/>
              </a:ext>
            </a:extLst>
          </p:cNvPr>
          <p:cNvSpPr txBox="1"/>
          <p:nvPr/>
        </p:nvSpPr>
        <p:spPr>
          <a:xfrm>
            <a:off x="679173" y="430560"/>
            <a:ext cx="10833653" cy="6001643"/>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Servo Motor</a:t>
            </a:r>
          </a:p>
          <a:p>
            <a:pPr marL="742950" lvl="1" indent="-285750">
              <a:buFont typeface="Wingdings" panose="05000000000000000000" pitchFamily="2" charset="2"/>
              <a:buChar char="q"/>
            </a:pPr>
            <a:endParaRPr lang="en-US" sz="2400" dirty="0"/>
          </a:p>
          <a:p>
            <a:pPr marL="800100" lvl="1" indent="-342900">
              <a:buFont typeface="Wingdings" panose="05000000000000000000" pitchFamily="2" charset="2"/>
              <a:buChar char="v"/>
            </a:pPr>
            <a:r>
              <a:rPr lang="en-US" sz="2400" dirty="0"/>
              <a:t>You can connect small servo motors directly to an Arduino to control the shaft position very precisely.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Because servo motors use feedback to determine the position of the shaft, you can control that position very precisely.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Servo motors are small in size, and because they have built-in circuitry to control their movement, they can be connected directly to an Arduino.</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Most servo motors have the following three connections:</a:t>
            </a:r>
          </a:p>
          <a:p>
            <a:pPr lvl="1"/>
            <a:endParaRPr lang="en-US" sz="2400" dirty="0"/>
          </a:p>
          <a:p>
            <a:pPr marL="2628900" lvl="5" indent="-342900">
              <a:buFont typeface="Wingdings" panose="05000000000000000000" pitchFamily="2" charset="2"/>
              <a:buChar char="v"/>
            </a:pPr>
            <a:r>
              <a:rPr lang="en-US" sz="2400" dirty="0"/>
              <a:t>Black/Brown ground wire.</a:t>
            </a:r>
          </a:p>
          <a:p>
            <a:pPr marL="2628900" lvl="5" indent="-342900">
              <a:buFont typeface="Wingdings" panose="05000000000000000000" pitchFamily="2" charset="2"/>
              <a:buChar char="v"/>
            </a:pPr>
            <a:r>
              <a:rPr lang="en-US" sz="2400" dirty="0"/>
              <a:t>Red power wire (around 5V).</a:t>
            </a:r>
          </a:p>
          <a:p>
            <a:pPr marL="2628900" lvl="5" indent="-342900">
              <a:buFont typeface="Wingdings" panose="05000000000000000000" pitchFamily="2" charset="2"/>
              <a:buChar char="v"/>
            </a:pPr>
            <a:r>
              <a:rPr lang="en-US" sz="2400" dirty="0"/>
              <a:t>Yellow or White PWM wire.</a:t>
            </a:r>
          </a:p>
        </p:txBody>
      </p:sp>
      <p:pic>
        <p:nvPicPr>
          <p:cNvPr id="5" name="Picture 4">
            <a:extLst>
              <a:ext uri="{FF2B5EF4-FFF2-40B4-BE49-F238E27FC236}">
                <a16:creationId xmlns:a16="http://schemas.microsoft.com/office/drawing/2014/main" id="{6825E119-E584-4D1E-BE64-8E6B68EF1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979" y="5083439"/>
            <a:ext cx="3671847" cy="1344001"/>
          </a:xfrm>
          <a:prstGeom prst="rect">
            <a:avLst/>
          </a:prstGeom>
        </p:spPr>
      </p:pic>
    </p:spTree>
    <p:extLst>
      <p:ext uri="{BB962C8B-B14F-4D97-AF65-F5344CB8AC3E}">
        <p14:creationId xmlns:p14="http://schemas.microsoft.com/office/powerpoint/2010/main" val="102939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88D5-E336-4DFF-B378-82DC70945586}"/>
              </a:ext>
            </a:extLst>
          </p:cNvPr>
          <p:cNvSpPr txBox="1"/>
          <p:nvPr/>
        </p:nvSpPr>
        <p:spPr>
          <a:xfrm>
            <a:off x="679173" y="430560"/>
            <a:ext cx="10833653"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DHT11 Sensor</a:t>
            </a:r>
          </a:p>
          <a:p>
            <a:pPr marL="742950" lvl="1" indent="-285750">
              <a:buFont typeface="Wingdings" panose="05000000000000000000" pitchFamily="2" charset="2"/>
              <a:buChar char="q"/>
            </a:pPr>
            <a:endParaRPr lang="en-US" sz="2400" dirty="0"/>
          </a:p>
          <a:p>
            <a:pPr marL="800100" lvl="1" indent="-342900">
              <a:buFont typeface="Wingdings" panose="05000000000000000000" pitchFamily="2" charset="2"/>
              <a:buChar char="v"/>
            </a:pPr>
            <a:r>
              <a:rPr lang="en-US" sz="2400" dirty="0"/>
              <a:t>DHT11 Sensor is used to measure temperature and humidity.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The DHT11 detects water vapor by measuring the electrical resistance between two electrodes.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When water vapor is absorbed by the substrate, ions are released by the substrate which increases the conductivity between the electrodes.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The change in resistance between the two electrodes is proportional to the relative humidity.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The DHT11 measures temperature with a surface mounted NTC temperature sensor (thermistor) built into the unit.</a:t>
            </a:r>
          </a:p>
        </p:txBody>
      </p:sp>
      <p:pic>
        <p:nvPicPr>
          <p:cNvPr id="4" name="Picture 3">
            <a:extLst>
              <a:ext uri="{FF2B5EF4-FFF2-40B4-BE49-F238E27FC236}">
                <a16:creationId xmlns:a16="http://schemas.microsoft.com/office/drawing/2014/main" id="{3B2905DB-9F35-499E-A8A3-F4E13EE89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006" y="0"/>
            <a:ext cx="1988820" cy="1988820"/>
          </a:xfrm>
          <a:prstGeom prst="rect">
            <a:avLst/>
          </a:prstGeom>
        </p:spPr>
      </p:pic>
    </p:spTree>
    <p:extLst>
      <p:ext uri="{BB962C8B-B14F-4D97-AF65-F5344CB8AC3E}">
        <p14:creationId xmlns:p14="http://schemas.microsoft.com/office/powerpoint/2010/main" val="15251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88D5-E336-4DFF-B378-82DC70945586}"/>
              </a:ext>
            </a:extLst>
          </p:cNvPr>
          <p:cNvSpPr txBox="1"/>
          <p:nvPr/>
        </p:nvSpPr>
        <p:spPr>
          <a:xfrm>
            <a:off x="679173" y="430560"/>
            <a:ext cx="10833653"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BMP180 Sensor</a:t>
            </a:r>
          </a:p>
          <a:p>
            <a:pPr marL="742950" lvl="1" indent="-285750">
              <a:buFont typeface="Wingdings" panose="05000000000000000000" pitchFamily="2" charset="2"/>
              <a:buChar char="q"/>
            </a:pPr>
            <a:endParaRPr lang="en-US" sz="2400" dirty="0"/>
          </a:p>
          <a:p>
            <a:pPr marL="800100" lvl="1" indent="-342900">
              <a:buFont typeface="Wingdings" panose="05000000000000000000" pitchFamily="2" charset="2"/>
              <a:buChar char="v"/>
            </a:pPr>
            <a:r>
              <a:rPr lang="en-US" sz="2400" dirty="0"/>
              <a:t>This precision sensor from Bosch is the best low-cost sensing solution for measuring barometric pressure and temperature.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Because pressure changes with altitude you can also use it as an altimeter! </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The sensor is soldered onto a PCB with a 3.3V regulator, I2C level shifter and pull-up resistor.</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This board is 5V compliant.</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A 3.3V regulator and a i2c level shifter circuit is included so you can use this sensor safely with 5V logic and powers on the I2C pins.</a:t>
            </a:r>
          </a:p>
        </p:txBody>
      </p:sp>
      <p:pic>
        <p:nvPicPr>
          <p:cNvPr id="4" name="Picture 3">
            <a:extLst>
              <a:ext uri="{FF2B5EF4-FFF2-40B4-BE49-F238E27FC236}">
                <a16:creationId xmlns:a16="http://schemas.microsoft.com/office/drawing/2014/main" id="{D579AD89-E9D0-478D-8D65-B93277495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840" y="3520440"/>
            <a:ext cx="1630680" cy="1263777"/>
          </a:xfrm>
          <a:prstGeom prst="rect">
            <a:avLst/>
          </a:prstGeom>
        </p:spPr>
      </p:pic>
    </p:spTree>
    <p:extLst>
      <p:ext uri="{BB962C8B-B14F-4D97-AF65-F5344CB8AC3E}">
        <p14:creationId xmlns:p14="http://schemas.microsoft.com/office/powerpoint/2010/main" val="396391029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1023</Words>
  <Application>Microsoft Office PowerPoint</Application>
  <PresentationFormat>Widescreen</PresentationFormat>
  <Paragraphs>172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Pawan Kumar</dc:creator>
  <cp:lastModifiedBy>Pawan Kumar</cp:lastModifiedBy>
  <cp:revision>20</cp:revision>
  <dcterms:created xsi:type="dcterms:W3CDTF">2018-07-22T14:59:53Z</dcterms:created>
  <dcterms:modified xsi:type="dcterms:W3CDTF">2018-07-23T04:56:23Z</dcterms:modified>
</cp:coreProperties>
</file>