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Proxima Nova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ProximaNova-bold.fntdata"/><Relationship Id="rId12" Type="http://schemas.openxmlformats.org/officeDocument/2006/relationships/slide" Target="slides/slide8.xml"/><Relationship Id="rId34" Type="http://schemas.openxmlformats.org/officeDocument/2006/relationships/font" Target="fonts/ProximaNova-regular.fntdata"/><Relationship Id="rId15" Type="http://schemas.openxmlformats.org/officeDocument/2006/relationships/slide" Target="slides/slide11.xml"/><Relationship Id="rId37" Type="http://schemas.openxmlformats.org/officeDocument/2006/relationships/font" Target="fonts/ProximaNova-boldItalic.fntdata"/><Relationship Id="rId14" Type="http://schemas.openxmlformats.org/officeDocument/2006/relationships/slide" Target="slides/slide10.xml"/><Relationship Id="rId36" Type="http://schemas.openxmlformats.org/officeDocument/2006/relationships/font" Target="fonts/ProximaNova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subTitle"/>
          </p:nvPr>
        </p:nvSpPr>
        <p:spPr>
          <a:xfrm>
            <a:off x="94875" y="3000900"/>
            <a:ext cx="8973600" cy="126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Search Engine Architecture, Spring 2017, New York University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Abhinav Gupta and Chirag Maheshwari</a:t>
            </a:r>
          </a:p>
        </p:txBody>
      </p:sp>
      <p:sp>
        <p:nvSpPr>
          <p:cNvPr id="60" name="Shape 60"/>
          <p:cNvSpPr txBox="1"/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Enhancing Cluster Labeling using Wikipedia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Step-1: Indexing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700"/>
              </a:spcBef>
              <a:spcAft>
                <a:spcPts val="0"/>
              </a:spcAft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Documents are </a:t>
            </a:r>
            <a:r>
              <a:rPr lang="en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parsed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tokenized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381000" lvl="0" marL="457200" rtl="0">
              <a:spcBef>
                <a:spcPts val="700"/>
              </a:spcBef>
              <a:spcAft>
                <a:spcPts val="0"/>
              </a:spcAft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 weight are determined by </a:t>
            </a:r>
            <a:r>
              <a:rPr lang="en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tf-idf.</a:t>
            </a:r>
          </a:p>
          <a:p>
            <a:pPr indent="-381000" lvl="0" marL="457200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stored tf and idf on disc partitioned by document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3062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Step-2: Clustering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0263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Create coherent clusters for which documents within a cluster share the same topics.</a:t>
            </a:r>
          </a:p>
          <a:p>
            <a:pPr indent="-381000" lvl="0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Given the document collection D, return a set of document clusters C={C1,C2,…,Cn}.</a:t>
            </a:r>
          </a:p>
          <a:p>
            <a:pPr indent="-381000" lvl="0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cluster is represented by its centroid of the cluster's documents.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Step-2: Clustering (contd.)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term weight of the cluster's centroid is slightly modified: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75" y="2230075"/>
            <a:ext cx="6087774" cy="186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1927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Step-3: Important terms extraction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9254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a cluster      	, find a list of important terms                               ordered                         by their estimated importance.</a:t>
            </a:r>
          </a:p>
          <a:p>
            <a:pPr indent="-381000" lvl="0" marL="457200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can be achieved by:</a:t>
            </a:r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Selecting the top weighted terms from the cluster centroid.</a:t>
            </a:r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Jensen-Shannon Divergence(JSD) to measure the distance between the cluster and the collection.</a:t>
            </a:r>
          </a:p>
          <a:p>
            <a:pPr indent="-381000" lvl="0" marL="457200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Each term is scored according to its contribution to the JSD distance between the cluster and the collection.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5412" y="1126200"/>
            <a:ext cx="590550" cy="23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9025" y="1530325"/>
            <a:ext cx="1933575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Step-4: Candidate Label Extraction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Extract candidate labels for cluster C (denoted L(C)) from two type of source:</a:t>
            </a:r>
          </a:p>
          <a:p>
            <a:pPr indent="-381000" lvl="0" marL="457200" rtl="0">
              <a:spcBef>
                <a:spcPts val="300"/>
              </a:spcBef>
              <a:spcAft>
                <a:spcPts val="0"/>
              </a:spcAft>
              <a:buClr>
                <a:srgbClr val="C47546"/>
              </a:buClr>
              <a:buSzPct val="100000"/>
              <a:buFont typeface="Georgia"/>
              <a:buChar char="❏"/>
            </a:pPr>
            <a:r>
              <a:rPr lang="en" sz="2400">
                <a:solidFill>
                  <a:srgbClr val="C47546"/>
                </a:solidFill>
                <a:latin typeface="Georgia"/>
                <a:ea typeface="Georgia"/>
                <a:cs typeface="Georgia"/>
                <a:sym typeface="Georgia"/>
              </a:rPr>
              <a:t>Document content</a:t>
            </a:r>
          </a:p>
          <a:p>
            <a:pPr indent="-381000" lvl="0" marL="914400" rtl="0">
              <a:spcBef>
                <a:spcPts val="300"/>
              </a:spcBef>
              <a:spcAft>
                <a:spcPts val="0"/>
              </a:spcAft>
              <a:buSzPct val="100000"/>
              <a:buFont typeface="Georgia"/>
              <a:buChar char="●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Consider the set of important terms themselves as potential labels for the cluster</a:t>
            </a:r>
            <a:r>
              <a:rPr lang="en" sz="2400">
                <a:solidFill>
                  <a:srgbClr val="918415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indent="-381000" lvl="0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ct val="100000"/>
              <a:buFont typeface="Georgia"/>
              <a:buChar char="●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Possible to get less semantic words representing the cluster.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Step-4: Candidate Label Extraction (contd.)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300"/>
              </a:spcBef>
              <a:spcAft>
                <a:spcPts val="0"/>
              </a:spcAft>
              <a:buClr>
                <a:srgbClr val="C47546"/>
              </a:buClr>
              <a:buSzPct val="100000"/>
              <a:buFont typeface="Georgia"/>
              <a:buChar char="❏"/>
            </a:pPr>
            <a:r>
              <a:rPr lang="en" sz="2400">
                <a:solidFill>
                  <a:srgbClr val="C47546"/>
                </a:solidFill>
                <a:latin typeface="Georgia"/>
                <a:ea typeface="Georgia"/>
                <a:cs typeface="Georgia"/>
                <a:sym typeface="Georgia"/>
              </a:rPr>
              <a:t>Wikipedia</a:t>
            </a:r>
          </a:p>
          <a:p>
            <a:pPr indent="-381000" lvl="0" marL="914400" rtl="0">
              <a:spcBef>
                <a:spcPts val="300"/>
              </a:spcBef>
              <a:spcAft>
                <a:spcPts val="0"/>
              </a:spcAft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Execute a query q against the Wikipedia, the result is a list of documents D(q) sorted by their similarity score to q.</a:t>
            </a:r>
          </a:p>
          <a:p>
            <a:pPr indent="-381000" lvl="0" marL="914400" rtl="0">
              <a:spcBef>
                <a:spcPts val="300"/>
              </a:spcBef>
              <a:spcAft>
                <a:spcPts val="0"/>
              </a:spcAft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For each document d in D(q), we then consider both the document’s title and the set of categories associated with the document as potential candidate cluster labels.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Step-5: Scoring Candidate Labels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7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❏"/>
            </a:pPr>
            <a:r>
              <a:rPr b="1" lang="en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MI(Mutual Information) Judge</a:t>
            </a:r>
          </a:p>
          <a:p>
            <a:pPr indent="-381000" lvl="0" marL="9144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Score each candidate label by its pointwise mutual information with the cluster's important terms.</a:t>
            </a:r>
          </a:p>
          <a:p>
            <a:pPr indent="-381000" lvl="0" marL="457200" rtl="0">
              <a:spcBef>
                <a:spcPts val="7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❏"/>
            </a:pPr>
            <a:r>
              <a:rPr b="1" lang="en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SP(Score Propagation) Judge</a:t>
            </a:r>
          </a:p>
          <a:p>
            <a:pPr indent="-381000" lvl="0" marL="9144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Propagate the document score to the candidate label.</a:t>
            </a:r>
          </a:p>
          <a:p>
            <a:pPr indent="-381000" lvl="0" marL="9144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 score can be the original score of the IR system or the rank(d)</a:t>
            </a:r>
            <a:r>
              <a:rPr baseline="3000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Mutual Information - MI Judge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Mutual Information (MI) judge scores each candidate by the average pointwise mutual information (PMI) of the label with the set of the cluster’s important terms, with respect to a given external textual corpus.</a:t>
            </a:r>
          </a:p>
          <a:p>
            <a:pPr indent="-381000" lvl="0" marL="457200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Reflects the “semantic distance” of the label from the cluster content.</a:t>
            </a:r>
          </a:p>
          <a:p>
            <a:pPr indent="-381000" lvl="0" marL="457200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Labels that are “closer” to the cluster content are preferred.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Mutual Information - MI Judge (contd.)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PMI between two terms is measured by: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probability of a term is approximated by the maximum likelihood estimation</a:t>
            </a:r>
          </a:p>
          <a:p>
            <a:pPr lvl="0" rtl="0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900" y="1833025"/>
            <a:ext cx="5204550" cy="7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5062" y="3816250"/>
            <a:ext cx="282892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Mutual Information - MI Judge (contd.)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Given a candidate label l in L(C), the following score is assigned to l:</a:t>
            </a:r>
          </a:p>
          <a:p>
            <a:pPr lvl="0" rtl="0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where w(t) denotes the relative importance of important term t in T(C)</a:t>
            </a:r>
          </a:p>
          <a:p>
            <a:pPr indent="-381000" lvl="0" marL="457200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We used the popular nltk Brown corpus for getting the ngram counts.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7275" y="1727875"/>
            <a:ext cx="3950475" cy="84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180150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400"/>
              <a:t>Introduction	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Massive amounts of textual data have brought about the need for efficient techniques that can organize the data in manageable forms.</a:t>
            </a:r>
          </a:p>
          <a:p>
            <a:pPr indent="-381000" lvl="0" marL="457200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One of the popular approaches for organizing textual data is the use of clustering algorithms.</a:t>
            </a:r>
          </a:p>
          <a:p>
            <a:pPr indent="-381000" lvl="0" marL="457200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 many applications of clustering, particularly in user interface based applications, human users interact directly with the created clusters.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Score Propagation - SP Judge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Score Propagation (SP) judge, scores each candidate label with respect to the scores of the documents in the result set associated with that label.</a:t>
            </a:r>
          </a:p>
          <a:p>
            <a:pPr indent="-381000" lvl="0" marL="457200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This judge propagates documents’ scores to candidates that are not directly associated with those documents, but share common keywords with other related labels.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Score Propagation - SP Judge (contd.)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Given a candidate label l in L(C), by summing over the set of all documents in D(q) associated with label l, we obtain an aggregated weight for l, which represents the score propagation from D(q) to l:</a:t>
            </a:r>
          </a:p>
          <a:p>
            <a:pPr lvl="0" rtl="0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FB59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Score(d) = 1 / Rank (d)  ranking position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8675" y="2982775"/>
            <a:ext cx="3143125" cy="7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269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Score Propagation - SP Judge (contd.)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9633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After scoring the labels, we score the label keywords as follows:</a:t>
            </a:r>
          </a:p>
          <a:p>
            <a:pPr lvl="0" rtl="0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Finally, the score assigned to each candidate label l is set by the average score propagated back from its keywords. Formally: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where n(l) denotes the number of l’s unique keywords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550" y="1620650"/>
            <a:ext cx="2210800" cy="70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2300" y="3267200"/>
            <a:ext cx="2803574" cy="8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Scoring Results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final score is calculated on the basis of distance between the ground truth and predicted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475" y="2018525"/>
            <a:ext cx="5185224" cy="255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- I (Comparing clusters)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14637"/>
            <a:ext cx="8520601" cy="249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Results-II (Comparing Term </a:t>
            </a:r>
            <a:r>
              <a:rPr lang="en"/>
              <a:t>Weighing</a:t>
            </a:r>
            <a:r>
              <a:rPr lang="en"/>
              <a:t>)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224" y="1152475"/>
            <a:ext cx="4441313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- III (Comparing MI and SP Judge)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448" y="1152475"/>
            <a:ext cx="443108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- IV (Wikipedia Documents)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999" y="1152475"/>
            <a:ext cx="440599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- V (Usage of Wikipedia)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122" y="1185299"/>
            <a:ext cx="4231750" cy="335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2684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10263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Proposed a general framework for solving cluster labeling problem.</a:t>
            </a:r>
          </a:p>
          <a:p>
            <a:pPr indent="-381000" lvl="0" marL="457200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metadata of Wikipedia can boost the performance of cluster labeling.</a:t>
            </a:r>
          </a:p>
          <a:p>
            <a:pPr indent="-381000" lvl="0" marL="457200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proposed method has good resilience to noisy clusters.</a:t>
            </a:r>
          </a:p>
          <a:p>
            <a:pPr indent="-381000" lvl="0" marL="457200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Developing such a collection specific decision making as part of the labeling framework is left for further research.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230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400"/>
              <a:t>Introduction (contd.)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0768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We must label the clusters so that users can understand what the cluster is about.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popular approach for cluster labeling is to apply statistical techniques for feature selection.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This is done by identifying “important” terms in the text that best represent the cluster topic.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1927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400"/>
              <a:t>Introduction (contd.)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0023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However, a list of significant keywords, or even phrases, will many times fail to provide a meaningful readable label for a set of documents.</a:t>
            </a:r>
          </a:p>
          <a:p>
            <a:pPr indent="-381000" lvl="0" marL="457200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suggested terms, even when related to each other, tend to represent different aspects of the topic underlying the cluster.</a:t>
            </a:r>
          </a:p>
          <a:p>
            <a:pPr lvl="0" rtl="0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1044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400"/>
              <a:t>Document</a:t>
            </a:r>
            <a:r>
              <a:rPr lang="en" sz="4400">
                <a:solidFill>
                  <a:srgbClr val="775F5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400"/>
              <a:t>Clustering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617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method of aggregating a set of documents such that:</a:t>
            </a:r>
          </a:p>
          <a:p>
            <a:pPr indent="-3937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</a:pPr>
            <a:r>
              <a:rPr lang="en" sz="2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Documents within cluster are as similar as possible.</a:t>
            </a:r>
          </a:p>
          <a:p>
            <a:pPr indent="-3937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</a:pPr>
            <a:r>
              <a:rPr lang="en" sz="2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Documents from different clusters should be dissimilar.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600" y="3067125"/>
            <a:ext cx="377190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2180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400"/>
              <a:t>Cluster Labeling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9885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❏"/>
            </a:pPr>
            <a:r>
              <a:rPr lang="en" sz="2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To assign each cluster a human readable label that can best represent the cluster.</a:t>
            </a:r>
          </a:p>
          <a:p>
            <a:pPr lvl="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479" y="2478100"/>
            <a:ext cx="6468850" cy="16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2684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400"/>
              <a:t>Cluster Labeling (contd.)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❏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Traditional method is to pick the label from the important terms within the cluster.</a:t>
            </a:r>
          </a:p>
          <a:p>
            <a:pPr indent="-381000" lvl="0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statistically significant terms may not be a good label.</a:t>
            </a:r>
          </a:p>
          <a:p>
            <a:pPr indent="-381000" lvl="0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good label may not occur directly in the text.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Approach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Utilizing the external resource to help the cluster labeling.</a:t>
            </a:r>
          </a:p>
          <a:p>
            <a:pPr indent="-381000" lvl="0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●"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Besides the important terms extracted from the cluster, the metadata of Wikipedia such as title and category is used to serve as candidate label.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1951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General Framework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425" y="843475"/>
            <a:ext cx="6671975" cy="40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