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35C0-D271-8E30-D6B0-03AE68BB09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FE1D44-EB3A-2EF1-9187-58543C228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A33D3C-0775-BC2B-83E3-EFF0322CE8D4}"/>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5" name="Footer Placeholder 4">
            <a:extLst>
              <a:ext uri="{FF2B5EF4-FFF2-40B4-BE49-F238E27FC236}">
                <a16:creationId xmlns:a16="http://schemas.microsoft.com/office/drawing/2014/main" id="{F78000B8-408D-8670-E72B-191000117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6F3E2-6D79-4210-2397-749FE516B4ED}"/>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316028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A091-EFD8-77BA-44D8-4615472898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505196-21DB-87C6-8868-46A1EA2DC1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6F19E-A421-4A5A-F321-AA4AC378146F}"/>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5" name="Footer Placeholder 4">
            <a:extLst>
              <a:ext uri="{FF2B5EF4-FFF2-40B4-BE49-F238E27FC236}">
                <a16:creationId xmlns:a16="http://schemas.microsoft.com/office/drawing/2014/main" id="{A53AD7B1-6382-27A1-5449-D38AFED69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84EAA-4CF7-1CE9-01FE-231E0B0A251C}"/>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167183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14D5F-2238-1560-2FB6-5FD7D741E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FF9C8F-0FFA-484D-B41C-A15902FF64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06F396-214C-694B-FCE5-D53D21EBC61D}"/>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5" name="Footer Placeholder 4">
            <a:extLst>
              <a:ext uri="{FF2B5EF4-FFF2-40B4-BE49-F238E27FC236}">
                <a16:creationId xmlns:a16="http://schemas.microsoft.com/office/drawing/2014/main" id="{AA7E0B70-191F-4295-337C-6C88F3523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1D406-7B52-FF97-F7AF-F717C67B0F20}"/>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354496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E099-B5D1-7976-8539-D68E61D6B9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1BAE9C-0F12-3336-ECFF-5869939768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921D2-814E-3B41-AE68-C953A4CB685A}"/>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5" name="Footer Placeholder 4">
            <a:extLst>
              <a:ext uri="{FF2B5EF4-FFF2-40B4-BE49-F238E27FC236}">
                <a16:creationId xmlns:a16="http://schemas.microsoft.com/office/drawing/2014/main" id="{18078CA0-5265-52D8-E2D0-5A426041A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82A3E-86E9-C2A3-96E2-5DD8A7BC8E85}"/>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414876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39D0-62F8-F59E-5CAF-45C0803E6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5627F8-E9A2-1586-BC1A-8CA2D49CA4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B57365-00C7-DAB7-61ED-EE7BC0CFC42C}"/>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5" name="Footer Placeholder 4">
            <a:extLst>
              <a:ext uri="{FF2B5EF4-FFF2-40B4-BE49-F238E27FC236}">
                <a16:creationId xmlns:a16="http://schemas.microsoft.com/office/drawing/2014/main" id="{B36B0647-BFE5-8B37-2B11-BCB07B28A5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79F00-CAD7-5088-54B2-869B2EBD3431}"/>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253204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3CDB-1A64-B606-8962-54F8F7C900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B76293-FCCC-AD4C-31B1-71DC77E17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4FA56A-1C56-AB48-E3EE-FE868986D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190A0D-B245-3041-0E96-9E6D969E5B1C}"/>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6" name="Footer Placeholder 5">
            <a:extLst>
              <a:ext uri="{FF2B5EF4-FFF2-40B4-BE49-F238E27FC236}">
                <a16:creationId xmlns:a16="http://schemas.microsoft.com/office/drawing/2014/main" id="{8D37560E-03E1-13C0-19CC-9856D2E31D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A6230-4495-2F58-B1EB-A6C970478057}"/>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321590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B847-931E-A30F-E6DF-1F30A0598B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A95016-C4E1-1EA9-ECF1-627C34C3A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605E5E-05DE-76DB-04D6-0748A0640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3A4D41-BDA9-0A57-FEF5-7F55258C6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BE416-EC33-583B-850D-B36A611E7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E07607-A528-E1E4-F4ED-350962DEFC8B}"/>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8" name="Footer Placeholder 7">
            <a:extLst>
              <a:ext uri="{FF2B5EF4-FFF2-40B4-BE49-F238E27FC236}">
                <a16:creationId xmlns:a16="http://schemas.microsoft.com/office/drawing/2014/main" id="{478B98DD-9343-8265-8AB3-75E90A5A70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A6F359-0628-16F8-8445-44C1AD3A6681}"/>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272740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0CDA-9AE2-BAC0-58C7-1F54E42AB6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1440B2-8298-328A-DC5E-47BE2DC050CF}"/>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4" name="Footer Placeholder 3">
            <a:extLst>
              <a:ext uri="{FF2B5EF4-FFF2-40B4-BE49-F238E27FC236}">
                <a16:creationId xmlns:a16="http://schemas.microsoft.com/office/drawing/2014/main" id="{3CA1D4E2-3236-29B8-3910-1D8AA99AF5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995BD2-7C41-A151-22FA-368C74F9DB79}"/>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304805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36D52-4F19-5460-BA68-75C48C0DB389}"/>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3" name="Footer Placeholder 2">
            <a:extLst>
              <a:ext uri="{FF2B5EF4-FFF2-40B4-BE49-F238E27FC236}">
                <a16:creationId xmlns:a16="http://schemas.microsoft.com/office/drawing/2014/main" id="{DD805F26-A840-9E0B-38C1-A31C003C41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30BA77-469B-3D49-E002-D864F182FEE6}"/>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143458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BA47-8A83-574F-DE38-AA8C831C8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6024B7-76A8-4C1E-F124-5BA835D22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7FDEBB-CCD5-EB17-ACE0-DD4CA055F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00382-F101-8776-5510-76B359432C3E}"/>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6" name="Footer Placeholder 5">
            <a:extLst>
              <a:ext uri="{FF2B5EF4-FFF2-40B4-BE49-F238E27FC236}">
                <a16:creationId xmlns:a16="http://schemas.microsoft.com/office/drawing/2014/main" id="{1C2382C7-F870-6BDB-6462-543B2E284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63BC33-EB01-DF06-0AB8-8D3747781704}"/>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39399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8C2C-0D98-C2B4-C2B4-E6A8C1BA5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3BCBD8-E481-0DA9-FD1D-73CFBA9B8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50DF2D-7F4D-55B9-04E4-1907D3C5C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7D0BA-B740-2B08-415A-CC18A3865F43}"/>
              </a:ext>
            </a:extLst>
          </p:cNvPr>
          <p:cNvSpPr>
            <a:spLocks noGrp="1"/>
          </p:cNvSpPr>
          <p:nvPr>
            <p:ph type="dt" sz="half" idx="10"/>
          </p:nvPr>
        </p:nvSpPr>
        <p:spPr/>
        <p:txBody>
          <a:bodyPr/>
          <a:lstStyle/>
          <a:p>
            <a:fld id="{92EAC8E4-D2DE-447A-A689-F40BA67121E3}" type="datetimeFigureOut">
              <a:rPr lang="en-IN" smtClean="0"/>
              <a:t>21-07-2024</a:t>
            </a:fld>
            <a:endParaRPr lang="en-IN"/>
          </a:p>
        </p:txBody>
      </p:sp>
      <p:sp>
        <p:nvSpPr>
          <p:cNvPr id="6" name="Footer Placeholder 5">
            <a:extLst>
              <a:ext uri="{FF2B5EF4-FFF2-40B4-BE49-F238E27FC236}">
                <a16:creationId xmlns:a16="http://schemas.microsoft.com/office/drawing/2014/main" id="{D391E91F-4DFA-BEDF-9FBA-96D81374B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6C0259-A3FB-7A75-A16F-7DB7814B6E9B}"/>
              </a:ext>
            </a:extLst>
          </p:cNvPr>
          <p:cNvSpPr>
            <a:spLocks noGrp="1"/>
          </p:cNvSpPr>
          <p:nvPr>
            <p:ph type="sldNum" sz="quarter" idx="12"/>
          </p:nvPr>
        </p:nvSpPr>
        <p:spPr/>
        <p:txBody>
          <a:bodyPr/>
          <a:lstStyle/>
          <a:p>
            <a:fld id="{B2D2273C-019A-43D0-B303-D17B74122BDF}" type="slidenum">
              <a:rPr lang="en-IN" smtClean="0"/>
              <a:t>‹#›</a:t>
            </a:fld>
            <a:endParaRPr lang="en-IN"/>
          </a:p>
        </p:txBody>
      </p:sp>
    </p:spTree>
    <p:extLst>
      <p:ext uri="{BB962C8B-B14F-4D97-AF65-F5344CB8AC3E}">
        <p14:creationId xmlns:p14="http://schemas.microsoft.com/office/powerpoint/2010/main" val="20572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ABC52-4AAA-A1A3-6422-DFBDC503A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8E494B-2DFC-525F-953E-AA25956CE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E72CB-2919-4F9D-0476-9209E3363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AC8E4-D2DE-447A-A689-F40BA67121E3}" type="datetimeFigureOut">
              <a:rPr lang="en-IN" smtClean="0"/>
              <a:t>21-07-2024</a:t>
            </a:fld>
            <a:endParaRPr lang="en-IN"/>
          </a:p>
        </p:txBody>
      </p:sp>
      <p:sp>
        <p:nvSpPr>
          <p:cNvPr id="5" name="Footer Placeholder 4">
            <a:extLst>
              <a:ext uri="{FF2B5EF4-FFF2-40B4-BE49-F238E27FC236}">
                <a16:creationId xmlns:a16="http://schemas.microsoft.com/office/drawing/2014/main" id="{B6F46018-11BE-C593-3338-56FB4233C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B31CE4-E9DF-64E8-A2A1-E327842E2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2273C-019A-43D0-B303-D17B74122BDF}" type="slidenum">
              <a:rPr lang="en-IN" smtClean="0"/>
              <a:t>‹#›</a:t>
            </a:fld>
            <a:endParaRPr lang="en-IN"/>
          </a:p>
        </p:txBody>
      </p:sp>
    </p:spTree>
    <p:extLst>
      <p:ext uri="{BB962C8B-B14F-4D97-AF65-F5344CB8AC3E}">
        <p14:creationId xmlns:p14="http://schemas.microsoft.com/office/powerpoint/2010/main" val="3401262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hirag2412/data-analysis-project/blob/main/Hotel%20reservation%20and%20economic%20analysis.ipynb" TargetMode="External"/><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229360" y="-249237"/>
            <a:ext cx="9144000" cy="2387600"/>
          </a:xfrm>
        </p:spPr>
        <p:txBody>
          <a:bodyPr/>
          <a:lstStyle/>
          <a:p>
            <a:r>
              <a:rPr lang="en-US" dirty="0"/>
              <a:t>PROJECT STATMENT</a:t>
            </a:r>
            <a:endParaRPr lang="en-IN" dirty="0"/>
          </a:p>
        </p:txBody>
      </p:sp>
      <p:sp>
        <p:nvSpPr>
          <p:cNvPr id="3" name="Subtitle 2">
            <a:extLst>
              <a:ext uri="{FF2B5EF4-FFF2-40B4-BE49-F238E27FC236}">
                <a16:creationId xmlns:a16="http://schemas.microsoft.com/office/drawing/2014/main" id="{70191C10-4657-0E90-55A6-F01B164106BA}"/>
              </a:ext>
            </a:extLst>
          </p:cNvPr>
          <p:cNvSpPr>
            <a:spLocks noGrp="1"/>
          </p:cNvSpPr>
          <p:nvPr>
            <p:ph type="subTitle" idx="1"/>
          </p:nvPr>
        </p:nvSpPr>
        <p:spPr>
          <a:xfrm>
            <a:off x="1229360" y="2870518"/>
            <a:ext cx="9144000" cy="1655762"/>
          </a:xfrm>
        </p:spPr>
        <p:txBody>
          <a:bodyPr>
            <a:normAutofit fontScale="25000" lnSpcReduction="20000"/>
          </a:bodyPr>
          <a:lstStyle/>
          <a:p>
            <a:r>
              <a:rPr lang="en-US" sz="9600" dirty="0"/>
              <a:t>analyze hotel reservation data to gain insights into the reasons behind reservation cancellations and to identify which specific days are economically beneficial for the hotel. The analysis aims to help the hotel management optimize their operations, improve customer satisfaction, and increase revenue.</a:t>
            </a:r>
          </a:p>
          <a:p>
            <a:endParaRPr lang="en-US" sz="9600" dirty="0"/>
          </a:p>
          <a:p>
            <a:endParaRPr lang="en-US" sz="9600" dirty="0"/>
          </a:p>
          <a:p>
            <a:r>
              <a:rPr lang="en-US" sz="9600" dirty="0" err="1"/>
              <a:t>Github</a:t>
            </a:r>
            <a:r>
              <a:rPr lang="en-US" sz="9600" dirty="0"/>
              <a:t> code-</a:t>
            </a:r>
            <a:r>
              <a:rPr lang="en-US" sz="9600" dirty="0">
                <a:hlinkClick r:id="rId3"/>
              </a:rPr>
              <a:t>data-analysis-project/Hotel reservation and economic </a:t>
            </a:r>
            <a:r>
              <a:rPr lang="en-US" sz="9600" dirty="0" err="1">
                <a:hlinkClick r:id="rId3"/>
              </a:rPr>
              <a:t>analysis.ipynb</a:t>
            </a:r>
            <a:r>
              <a:rPr lang="en-US" sz="9600" dirty="0">
                <a:hlinkClick r:id="rId3"/>
              </a:rPr>
              <a:t> at main · chirag2412/data-analysis-project (github</a:t>
            </a:r>
            <a:r>
              <a:rPr lang="en-US" sz="9600">
                <a:hlinkClick r:id="rId3"/>
              </a:rPr>
              <a:t>.com)</a:t>
            </a:r>
            <a:r>
              <a:rPr lang="en-US">
                <a:hlinkClick r:id="rId3"/>
              </a:rPr>
              <a:t>)</a:t>
            </a:r>
            <a:endParaRPr lang="en-IN" dirty="0"/>
          </a:p>
        </p:txBody>
      </p:sp>
    </p:spTree>
    <p:extLst>
      <p:ext uri="{BB962C8B-B14F-4D97-AF65-F5344CB8AC3E}">
        <p14:creationId xmlns:p14="http://schemas.microsoft.com/office/powerpoint/2010/main" val="373724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29"/>
            <a:ext cx="7826477" cy="1443856"/>
          </a:xfrm>
        </p:spPr>
        <p:txBody>
          <a:bodyPr/>
          <a:lstStyle/>
          <a:p>
            <a:r>
              <a:rPr lang="en-US" dirty="0"/>
              <a:t>Objective</a:t>
            </a:r>
            <a:endParaRPr lang="en-IN" dirty="0"/>
          </a:p>
        </p:txBody>
      </p:sp>
      <p:sp>
        <p:nvSpPr>
          <p:cNvPr id="4" name="Rectangle 1">
            <a:extLst>
              <a:ext uri="{FF2B5EF4-FFF2-40B4-BE49-F238E27FC236}">
                <a16:creationId xmlns:a16="http://schemas.microsoft.com/office/drawing/2014/main" id="{DBE9CDE6-1A80-19FD-2A40-0F8AB88B0E04}"/>
              </a:ext>
            </a:extLst>
          </p:cNvPr>
          <p:cNvSpPr>
            <a:spLocks noGrp="1" noChangeArrowheads="1"/>
          </p:cNvSpPr>
          <p:nvPr>
            <p:ph type="subTitle" idx="1"/>
          </p:nvPr>
        </p:nvSpPr>
        <p:spPr bwMode="auto">
          <a:xfrm>
            <a:off x="108154" y="2581057"/>
            <a:ext cx="118552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Understand Cancellation Reasons</a:t>
            </a:r>
            <a:r>
              <a:rPr kumimoji="0" lang="en-US" altLang="en-US" sz="1800" b="0" i="0" u="none" strike="noStrike" cap="none" normalizeH="0" baseline="0" dirty="0">
                <a:ln>
                  <a:noFill/>
                </a:ln>
                <a:solidFill>
                  <a:schemeClr val="tx1"/>
                </a:solidFill>
                <a:effectLst/>
                <a:latin typeface="Arial" panose="020B0604020202020204" pitchFamily="34" charset="0"/>
              </a:rPr>
              <a:t>: Identify and analyze the main factors contributing to reservation cancellations.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Economic Analysis of Days</a:t>
            </a:r>
            <a:r>
              <a:rPr kumimoji="0" lang="en-US" altLang="en-US" sz="1800" b="0" i="0" u="none" strike="noStrike" cap="none" normalizeH="0" baseline="0" dirty="0">
                <a:ln>
                  <a:noFill/>
                </a:ln>
                <a:solidFill>
                  <a:schemeClr val="tx1"/>
                </a:solidFill>
                <a:effectLst/>
                <a:latin typeface="Arial" panose="020B0604020202020204" pitchFamily="34" charset="0"/>
              </a:rPr>
              <a:t>: Determine which days of the week or specific dates are most profitable for the hotel.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Behavior Insights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customer booking patterns and preferences. </a:t>
            </a:r>
          </a:p>
        </p:txBody>
      </p:sp>
    </p:spTree>
    <p:extLst>
      <p:ext uri="{BB962C8B-B14F-4D97-AF65-F5344CB8AC3E}">
        <p14:creationId xmlns:p14="http://schemas.microsoft.com/office/powerpoint/2010/main" val="18749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29"/>
            <a:ext cx="7826477" cy="930589"/>
          </a:xfrm>
        </p:spPr>
        <p:txBody>
          <a:bodyPr/>
          <a:lstStyle/>
          <a:p>
            <a:r>
              <a:rPr lang="en-US" dirty="0"/>
              <a:t>Reservation status data</a:t>
            </a:r>
            <a:endParaRPr lang="en-IN" dirty="0"/>
          </a:p>
        </p:txBody>
      </p:sp>
      <p:sp>
        <p:nvSpPr>
          <p:cNvPr id="4" name="Rectangle 1">
            <a:extLst>
              <a:ext uri="{FF2B5EF4-FFF2-40B4-BE49-F238E27FC236}">
                <a16:creationId xmlns:a16="http://schemas.microsoft.com/office/drawing/2014/main" id="{DBE9CDE6-1A80-19FD-2A40-0F8AB88B0E04}"/>
              </a:ext>
            </a:extLst>
          </p:cNvPr>
          <p:cNvSpPr>
            <a:spLocks noGrp="1" noChangeArrowheads="1"/>
          </p:cNvSpPr>
          <p:nvPr>
            <p:ph type="subTitle" idx="1"/>
          </p:nvPr>
        </p:nvSpPr>
        <p:spPr bwMode="auto">
          <a:xfrm>
            <a:off x="108154" y="2996555"/>
            <a:ext cx="118552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0058275D-BF27-056C-88BB-3E723F128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3" y="1519983"/>
            <a:ext cx="7743824" cy="4770533"/>
          </a:xfrm>
          <a:prstGeom prst="rect">
            <a:avLst/>
          </a:prstGeom>
        </p:spPr>
      </p:pic>
      <p:sp>
        <p:nvSpPr>
          <p:cNvPr id="7" name="TextBox 6">
            <a:extLst>
              <a:ext uri="{FF2B5EF4-FFF2-40B4-BE49-F238E27FC236}">
                <a16:creationId xmlns:a16="http://schemas.microsoft.com/office/drawing/2014/main" id="{32EBF143-DF4F-B48B-6F5C-E1614980F55D}"/>
              </a:ext>
            </a:extLst>
          </p:cNvPr>
          <p:cNvSpPr txBox="1"/>
          <p:nvPr/>
        </p:nvSpPr>
        <p:spPr>
          <a:xfrm>
            <a:off x="8267701" y="1815258"/>
            <a:ext cx="3816146" cy="3231654"/>
          </a:xfrm>
          <a:prstGeom prst="rect">
            <a:avLst/>
          </a:prstGeom>
          <a:noFill/>
        </p:spPr>
        <p:txBody>
          <a:bodyPr wrap="square" rtlCol="0">
            <a:spAutoFit/>
          </a:bodyPr>
          <a:lstStyle/>
          <a:p>
            <a:r>
              <a:rPr lang="en-US" sz="1200" dirty="0"/>
              <a:t>The bar chart clearly indicates that the number of reservations that were not canceled is significantly higher compared to those that were canceled. This highlights a positive trend where the majority of customers follow through with their reservations. However, despite the lower number of cancellations, it remains essential to delve deeper into understanding the underlying reasons for these cancellations.</a:t>
            </a:r>
          </a:p>
          <a:p>
            <a:endParaRPr lang="en-US" sz="1200" dirty="0"/>
          </a:p>
          <a:p>
            <a:r>
              <a:rPr lang="en-US" sz="1200" dirty="0"/>
              <a:t>By examining the factors contributing to reservation cancellations, we can identify patterns and potential areas for improvement. This deeper analysis will allow us to develop targeted strategies to minimize cancellations, enhance customer satisfaction, and optimize operational efficiency. Addressing the root causes of cancellations can lead to increased occupancy rates and higher revenue, further strengthening the hotel's market position</a:t>
            </a:r>
            <a:r>
              <a:rPr lang="en-US" sz="1000" dirty="0"/>
              <a:t>.</a:t>
            </a:r>
          </a:p>
        </p:txBody>
      </p:sp>
    </p:spTree>
    <p:extLst>
      <p:ext uri="{BB962C8B-B14F-4D97-AF65-F5344CB8AC3E}">
        <p14:creationId xmlns:p14="http://schemas.microsoft.com/office/powerpoint/2010/main" val="316209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29"/>
            <a:ext cx="7826477" cy="721929"/>
          </a:xfrm>
        </p:spPr>
        <p:txBody>
          <a:bodyPr>
            <a:normAutofit/>
          </a:bodyPr>
          <a:lstStyle/>
          <a:p>
            <a:r>
              <a:rPr lang="en-US" sz="3200" dirty="0"/>
              <a:t>Reservation status for city and resort hotel</a:t>
            </a:r>
            <a:endParaRPr lang="en-IN" sz="3200" dirty="0"/>
          </a:p>
        </p:txBody>
      </p:sp>
      <p:sp>
        <p:nvSpPr>
          <p:cNvPr id="4" name="Rectangle 1">
            <a:extLst>
              <a:ext uri="{FF2B5EF4-FFF2-40B4-BE49-F238E27FC236}">
                <a16:creationId xmlns:a16="http://schemas.microsoft.com/office/drawing/2014/main" id="{DBE9CDE6-1A80-19FD-2A40-0F8AB88B0E04}"/>
              </a:ext>
            </a:extLst>
          </p:cNvPr>
          <p:cNvSpPr>
            <a:spLocks noGrp="1" noChangeArrowheads="1"/>
          </p:cNvSpPr>
          <p:nvPr>
            <p:ph type="subTitle" idx="1"/>
          </p:nvPr>
        </p:nvSpPr>
        <p:spPr bwMode="auto">
          <a:xfrm>
            <a:off x="6194322" y="1474976"/>
            <a:ext cx="5729747" cy="500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100" dirty="0"/>
              <a:t>To gain a comprehensive understanding of reservation patterns, we analyzed the cancellation status data for both resort and city hotels. A bar chart was created to visualize the number of canceled and non-canceled reservations for each hotel type.</a:t>
            </a:r>
          </a:p>
          <a:p>
            <a:r>
              <a:rPr lang="en-US" sz="1100" dirty="0"/>
              <a:t>The bar chart reveals several key insights:</a:t>
            </a:r>
          </a:p>
          <a:p>
            <a:pPr>
              <a:buFont typeface="+mj-lt"/>
              <a:buAutoNum type="arabicPeriod"/>
            </a:pPr>
            <a:r>
              <a:rPr lang="en-US" sz="1100" b="1" dirty="0"/>
              <a:t>Higher Non-Cancellation Rates</a:t>
            </a:r>
            <a:r>
              <a:rPr lang="en-US" sz="1100" dirty="0"/>
              <a:t>: Both resort and city hotels show a significantly higher number of non-canceled reservations compared to canceled ones. This indicates a strong customer commitment to their bookings in both hotel types.</a:t>
            </a:r>
          </a:p>
          <a:p>
            <a:pPr>
              <a:buFont typeface="+mj-lt"/>
              <a:buAutoNum type="arabicPeriod"/>
            </a:pPr>
            <a:endParaRPr lang="en-US" sz="1100" b="1" dirty="0"/>
          </a:p>
          <a:p>
            <a:pPr>
              <a:buFont typeface="+mj-lt"/>
              <a:buAutoNum type="arabicPeriod"/>
            </a:pPr>
            <a:endParaRPr lang="en-US" sz="1100" b="1" dirty="0"/>
          </a:p>
          <a:p>
            <a:pPr>
              <a:buFont typeface="+mj-lt"/>
              <a:buAutoNum type="arabicPeriod"/>
            </a:pPr>
            <a:endParaRPr lang="en-US" sz="1100" b="1" dirty="0"/>
          </a:p>
          <a:p>
            <a:pPr>
              <a:buFont typeface="+mj-lt"/>
              <a:buAutoNum type="arabicPeriod"/>
            </a:pPr>
            <a:endParaRPr lang="en-US" sz="1100" b="1" dirty="0"/>
          </a:p>
          <a:p>
            <a:pPr>
              <a:buFont typeface="+mj-lt"/>
              <a:buAutoNum type="arabicPeriod"/>
            </a:pPr>
            <a:endParaRPr lang="en-US" sz="1100" b="1" dirty="0"/>
          </a:p>
          <a:p>
            <a:pPr>
              <a:buFont typeface="+mj-lt"/>
              <a:buAutoNum type="arabicPeriod"/>
            </a:pPr>
            <a:endParaRPr lang="en-US" sz="1100" b="1" dirty="0"/>
          </a:p>
          <a:p>
            <a:pPr>
              <a:buFont typeface="+mj-lt"/>
              <a:buAutoNum type="arabicPeriod"/>
            </a:pPr>
            <a:r>
              <a:rPr lang="en-US" sz="1100" b="1" dirty="0"/>
              <a:t>Comparative Analysis</a:t>
            </a:r>
            <a:r>
              <a:rPr lang="en-US" sz="1100" dirty="0"/>
              <a:t>:</a:t>
            </a:r>
          </a:p>
          <a:p>
            <a:pPr marL="742950" lvl="1" indent="-285750">
              <a:buFont typeface="+mj-lt"/>
              <a:buAutoNum type="arabicPeriod"/>
            </a:pPr>
            <a:r>
              <a:rPr lang="en-US" sz="1100" b="1" dirty="0"/>
              <a:t>Resort Hotels</a:t>
            </a:r>
            <a:r>
              <a:rPr lang="en-US" sz="1100" dirty="0"/>
              <a:t>: Exhibit a lower number of canceled reservations, suggesting a higher likelihood of guests following through with their stays. This could be attributed to the unique value proposition and amenities offered by resort hotels, which might lead to stronger customer intent and fewer cancellations.</a:t>
            </a:r>
          </a:p>
          <a:p>
            <a:pPr marL="742950" lvl="1" indent="-285750">
              <a:buFont typeface="+mj-lt"/>
              <a:buAutoNum type="arabicPeriod"/>
            </a:pPr>
            <a:r>
              <a:rPr lang="en-US" sz="1100" b="1" dirty="0"/>
              <a:t>City Hotels</a:t>
            </a:r>
            <a:r>
              <a:rPr lang="en-US" sz="1100" dirty="0"/>
              <a:t>: While still maintaining a higher number of non-canceled reservations, city hotels experience a greater number of cancellations compared to resort hotels. This might be influenced by factors such as the nature of travel plans in urban settings, which can be more susceptible to changes.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A1D1D36-373A-EAB8-31B7-7BB51DEC9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764"/>
            <a:ext cx="6184490" cy="5292707"/>
          </a:xfrm>
          <a:prstGeom prst="rect">
            <a:avLst/>
          </a:prstGeom>
        </p:spPr>
      </p:pic>
    </p:spTree>
    <p:extLst>
      <p:ext uri="{BB962C8B-B14F-4D97-AF65-F5344CB8AC3E}">
        <p14:creationId xmlns:p14="http://schemas.microsoft.com/office/powerpoint/2010/main" val="232542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30"/>
            <a:ext cx="9527458" cy="912684"/>
          </a:xfrm>
        </p:spPr>
        <p:txBody>
          <a:bodyPr>
            <a:normAutofit fontScale="90000"/>
          </a:bodyPr>
          <a:lstStyle/>
          <a:p>
            <a:r>
              <a:rPr lang="en-US" dirty="0"/>
              <a:t>Reservation status based on year</a:t>
            </a:r>
            <a:endParaRPr lang="en-IN" dirty="0"/>
          </a:p>
        </p:txBody>
      </p:sp>
      <p:sp>
        <p:nvSpPr>
          <p:cNvPr id="4" name="Rectangle 1">
            <a:extLst>
              <a:ext uri="{FF2B5EF4-FFF2-40B4-BE49-F238E27FC236}">
                <a16:creationId xmlns:a16="http://schemas.microsoft.com/office/drawing/2014/main" id="{DBE9CDE6-1A80-19FD-2A40-0F8AB88B0E04}"/>
              </a:ext>
            </a:extLst>
          </p:cNvPr>
          <p:cNvSpPr>
            <a:spLocks noGrp="1" noChangeArrowheads="1"/>
          </p:cNvSpPr>
          <p:nvPr>
            <p:ph type="subTitle" idx="1"/>
          </p:nvPr>
        </p:nvSpPr>
        <p:spPr bwMode="auto">
          <a:xfrm>
            <a:off x="108154" y="2996555"/>
            <a:ext cx="118552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0461FE1C-C00E-4816-6466-D5C1CB2EF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4" y="1432090"/>
            <a:ext cx="6656440" cy="5425910"/>
          </a:xfrm>
          <a:prstGeom prst="rect">
            <a:avLst/>
          </a:prstGeom>
        </p:spPr>
      </p:pic>
      <p:sp>
        <p:nvSpPr>
          <p:cNvPr id="6" name="TextBox 5">
            <a:extLst>
              <a:ext uri="{FF2B5EF4-FFF2-40B4-BE49-F238E27FC236}">
                <a16:creationId xmlns:a16="http://schemas.microsoft.com/office/drawing/2014/main" id="{C8B1D175-D7A3-B506-06F2-08B1A7858D4A}"/>
              </a:ext>
            </a:extLst>
          </p:cNvPr>
          <p:cNvSpPr txBox="1"/>
          <p:nvPr/>
        </p:nvSpPr>
        <p:spPr>
          <a:xfrm rot="10800000" flipH="1" flipV="1">
            <a:off x="7322762" y="2442556"/>
            <a:ext cx="4640637" cy="1107996"/>
          </a:xfrm>
          <a:prstGeom prst="rect">
            <a:avLst/>
          </a:prstGeom>
          <a:noFill/>
        </p:spPr>
        <p:txBody>
          <a:bodyPr wrap="square" rtlCol="0">
            <a:spAutoFit/>
          </a:bodyPr>
          <a:lstStyle/>
          <a:p>
            <a:r>
              <a:rPr lang="en-US" sz="1100" dirty="0"/>
              <a:t>The increase in reservations in 2015 suggests that certain factors during that year, such as marketing campaigns, special events, or economic conditions, may have positively influenced booking activity. Understanding these factors could help in replicating such success in future years. Additionally, the stable cancellation rates across the years indicate consistent customer behavior regarding cancellations.</a:t>
            </a:r>
            <a:endParaRPr lang="en-IN" sz="1100" dirty="0"/>
          </a:p>
        </p:txBody>
      </p:sp>
    </p:spTree>
    <p:extLst>
      <p:ext uri="{BB962C8B-B14F-4D97-AF65-F5344CB8AC3E}">
        <p14:creationId xmlns:p14="http://schemas.microsoft.com/office/powerpoint/2010/main" val="238196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29"/>
            <a:ext cx="9045677" cy="1070000"/>
          </a:xfrm>
        </p:spPr>
        <p:txBody>
          <a:bodyPr>
            <a:normAutofit fontScale="90000"/>
          </a:bodyPr>
          <a:lstStyle/>
          <a:p>
            <a:r>
              <a:rPr lang="en-US" dirty="0"/>
              <a:t>Reservation status per month</a:t>
            </a:r>
            <a:endParaRPr lang="en-IN" dirty="0"/>
          </a:p>
        </p:txBody>
      </p:sp>
      <p:sp>
        <p:nvSpPr>
          <p:cNvPr id="4" name="Rectangle 1">
            <a:extLst>
              <a:ext uri="{FF2B5EF4-FFF2-40B4-BE49-F238E27FC236}">
                <a16:creationId xmlns:a16="http://schemas.microsoft.com/office/drawing/2014/main" id="{DBE9CDE6-1A80-19FD-2A40-0F8AB88B0E04}"/>
              </a:ext>
            </a:extLst>
          </p:cNvPr>
          <p:cNvSpPr>
            <a:spLocks noGrp="1" noChangeArrowheads="1"/>
          </p:cNvSpPr>
          <p:nvPr>
            <p:ph type="subTitle" idx="1"/>
          </p:nvPr>
        </p:nvSpPr>
        <p:spPr bwMode="auto">
          <a:xfrm>
            <a:off x="108154" y="2996555"/>
            <a:ext cx="118552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C210223B-9870-20AA-1570-7B1F58034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474839"/>
            <a:ext cx="6400799" cy="5496232"/>
          </a:xfrm>
          <a:prstGeom prst="rect">
            <a:avLst/>
          </a:prstGeom>
        </p:spPr>
      </p:pic>
      <p:sp>
        <p:nvSpPr>
          <p:cNvPr id="7" name="Rectangle 1">
            <a:extLst>
              <a:ext uri="{FF2B5EF4-FFF2-40B4-BE49-F238E27FC236}">
                <a16:creationId xmlns:a16="http://schemas.microsoft.com/office/drawing/2014/main" id="{5AA109DB-F9EB-88B4-94A8-45D784402E23}"/>
              </a:ext>
            </a:extLst>
          </p:cNvPr>
          <p:cNvSpPr>
            <a:spLocks noChangeArrowheads="1"/>
          </p:cNvSpPr>
          <p:nvPr/>
        </p:nvSpPr>
        <p:spPr bwMode="auto">
          <a:xfrm>
            <a:off x="6768126" y="1486543"/>
            <a:ext cx="5241515" cy="498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11600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Peak Reservation Period</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100" b="1" dirty="0">
                <a:latin typeface="Arial" panose="020B0604020202020204" pitchFamily="34" charset="0"/>
              </a:rPr>
              <a:t>may</a:t>
            </a:r>
            <a:r>
              <a:rPr kumimoji="0" lang="en-US" altLang="en-US" sz="1100" b="1" i="0" u="none" strike="noStrike" cap="none" normalizeH="0" baseline="0" dirty="0">
                <a:ln>
                  <a:noFill/>
                </a:ln>
                <a:solidFill>
                  <a:schemeClr val="tx1"/>
                </a:solidFill>
                <a:effectLst/>
                <a:latin typeface="Arial" panose="020B0604020202020204" pitchFamily="34" charset="0"/>
              </a:rPr>
              <a:t> to August</a:t>
            </a:r>
            <a:r>
              <a:rPr kumimoji="0" lang="en-US" altLang="en-US" sz="1100" b="0" i="0" u="none" strike="noStrike" cap="none" normalizeH="0" baseline="0" dirty="0">
                <a:ln>
                  <a:noFill/>
                </a:ln>
                <a:solidFill>
                  <a:schemeClr val="tx1"/>
                </a:solidFill>
                <a:effectLst/>
                <a:latin typeface="Arial" panose="020B0604020202020204" pitchFamily="34" charset="0"/>
              </a:rPr>
              <a:t>: The data indicates that the highest number of reservations occur between June and August. This period likely corresponds with peak travel seasons, such as summer vacations and holidays, where the demand for hotel stays is at its highest.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Lower Cancellation Rates</a:t>
            </a:r>
            <a:r>
              <a:rPr kumimoji="0" lang="en-US" altLang="en-US" sz="1100" b="0" i="0" u="none" strike="noStrike" cap="none" normalizeH="0" baseline="0" dirty="0">
                <a:ln>
                  <a:noFill/>
                </a:ln>
                <a:solidFill>
                  <a:schemeClr val="tx1"/>
                </a:solidFill>
                <a:effectLst/>
                <a:latin typeface="Arial" panose="020B0604020202020204" pitchFamily="34" charset="0"/>
              </a:rPr>
              <a:t>: During these peak months, the cancellation rates are notably lower compared to other months. This suggests that guests are more committed to their bookings during these months, possibly due to pre-planned vacations and favorable travel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Lower Reservation Periods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January to </a:t>
            </a:r>
            <a:r>
              <a:rPr kumimoji="0" lang="en-US" altLang="en-US" sz="1100" b="1" i="0" u="none" strike="noStrike" cap="none" normalizeH="0" baseline="0" dirty="0" err="1">
                <a:ln>
                  <a:noFill/>
                </a:ln>
                <a:solidFill>
                  <a:schemeClr val="tx1"/>
                </a:solidFill>
                <a:effectLst/>
                <a:latin typeface="Arial" panose="020B0604020202020204" pitchFamily="34" charset="0"/>
              </a:rPr>
              <a:t>febuary</a:t>
            </a:r>
            <a:r>
              <a:rPr kumimoji="0" lang="en-US" altLang="en-US" sz="1100" b="1"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err="1">
                <a:ln>
                  <a:noFill/>
                </a:ln>
                <a:solidFill>
                  <a:schemeClr val="tx1"/>
                </a:solidFill>
                <a:effectLst/>
                <a:latin typeface="Arial" panose="020B0604020202020204" pitchFamily="34" charset="0"/>
              </a:rPr>
              <a:t>november</a:t>
            </a:r>
            <a:r>
              <a:rPr kumimoji="0" lang="en-US" altLang="en-US" sz="1100" b="1" i="0" u="none" strike="noStrike" cap="none" normalizeH="0" baseline="0" dirty="0">
                <a:ln>
                  <a:noFill/>
                </a:ln>
                <a:solidFill>
                  <a:schemeClr val="tx1"/>
                </a:solidFill>
                <a:effectLst/>
                <a:latin typeface="Arial" panose="020B0604020202020204" pitchFamily="34" charset="0"/>
              </a:rPr>
              <a:t> to December</a:t>
            </a:r>
            <a:r>
              <a:rPr kumimoji="0" lang="en-US" altLang="en-US" sz="1100" b="0" i="0" u="none" strike="noStrike" cap="none" normalizeH="0" baseline="0" dirty="0">
                <a:ln>
                  <a:noFill/>
                </a:ln>
                <a:solidFill>
                  <a:schemeClr val="tx1"/>
                </a:solidFill>
                <a:effectLst/>
                <a:latin typeface="Arial" panose="020B0604020202020204" pitchFamily="34" charset="0"/>
              </a:rPr>
              <a:t>: The first three and last three months of the year show lower reservation volumes. This could be attributed to factors such as post-holiday lulls, colder weather in many regions, and fewer travel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Higher Cancellation Rates</a:t>
            </a:r>
            <a:r>
              <a:rPr kumimoji="0" lang="en-US" altLang="en-US" sz="1100" b="0" i="0" u="none" strike="noStrike" cap="none" normalizeH="0" baseline="0" dirty="0">
                <a:ln>
                  <a:noFill/>
                </a:ln>
                <a:solidFill>
                  <a:schemeClr val="tx1"/>
                </a:solidFill>
                <a:effectLst/>
                <a:latin typeface="Arial" panose="020B0604020202020204" pitchFamily="34" charset="0"/>
              </a:rPr>
              <a:t>: During these lower booking periods, the cancellation rates are relatively higher. This may be due to more flexible travel plans or changing circumstances that lead to cancellations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0035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30"/>
            <a:ext cx="7826477" cy="367652"/>
          </a:xfrm>
        </p:spPr>
        <p:txBody>
          <a:bodyPr>
            <a:noAutofit/>
          </a:bodyPr>
          <a:lstStyle/>
          <a:p>
            <a:r>
              <a:rPr lang="en-US" sz="2400" dirty="0"/>
              <a:t>Average daily rate based on date with respect to hotel</a:t>
            </a:r>
            <a:endParaRPr lang="en-IN" sz="2400" dirty="0"/>
          </a:p>
        </p:txBody>
      </p:sp>
      <p:pic>
        <p:nvPicPr>
          <p:cNvPr id="5" name="Picture 4">
            <a:extLst>
              <a:ext uri="{FF2B5EF4-FFF2-40B4-BE49-F238E27FC236}">
                <a16:creationId xmlns:a16="http://schemas.microsoft.com/office/drawing/2014/main" id="{CB632F53-2525-CFCB-D985-FEF51788930B}"/>
              </a:ext>
            </a:extLst>
          </p:cNvPr>
          <p:cNvPicPr>
            <a:picLocks noChangeAspect="1"/>
          </p:cNvPicPr>
          <p:nvPr/>
        </p:nvPicPr>
        <p:blipFill>
          <a:blip r:embed="rId3"/>
          <a:stretch>
            <a:fillRect/>
          </a:stretch>
        </p:blipFill>
        <p:spPr>
          <a:xfrm>
            <a:off x="-125316" y="1427690"/>
            <a:ext cx="7489677" cy="4587638"/>
          </a:xfrm>
          <a:prstGeom prst="rect">
            <a:avLst/>
          </a:prstGeom>
        </p:spPr>
      </p:pic>
      <p:sp>
        <p:nvSpPr>
          <p:cNvPr id="6" name="Rectangle 1">
            <a:extLst>
              <a:ext uri="{FF2B5EF4-FFF2-40B4-BE49-F238E27FC236}">
                <a16:creationId xmlns:a16="http://schemas.microsoft.com/office/drawing/2014/main" id="{B0925AFA-457B-BEAB-4442-3AC734571A55}"/>
              </a:ext>
            </a:extLst>
          </p:cNvPr>
          <p:cNvSpPr>
            <a:spLocks noChangeArrowheads="1"/>
          </p:cNvSpPr>
          <p:nvPr/>
        </p:nvSpPr>
        <p:spPr bwMode="auto">
          <a:xfrm>
            <a:off x="7456602" y="1831008"/>
            <a:ext cx="4736572"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100" b="1" i="0" u="none" strike="noStrike" cap="none" normalizeH="0" baseline="0" dirty="0">
                <a:ln>
                  <a:noFill/>
                </a:ln>
                <a:solidFill>
                  <a:schemeClr val="tx1"/>
                </a:solidFill>
                <a:effectLst/>
                <a:latin typeface="Arial" panose="020B0604020202020204" pitchFamily="34" charset="0"/>
              </a:rPr>
              <a:t>Quarter 1 (Q1) Analysis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1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Arial" panose="020B0604020202020204" pitchFamily="34" charset="0"/>
              </a:rPr>
              <a:t>Resort and City Hotels</a:t>
            </a:r>
            <a:r>
              <a:rPr kumimoji="0" lang="en-US" altLang="en-US" sz="1100" b="0" i="0" u="none" strike="noStrike" cap="none" normalizeH="0" baseline="0" dirty="0">
                <a:ln>
                  <a:noFill/>
                </a:ln>
                <a:solidFill>
                  <a:schemeClr val="tx1"/>
                </a:solidFill>
                <a:effectLst/>
                <a:latin typeface="Arial" panose="020B0604020202020204" pitchFamily="34" charset="0"/>
              </a:rPr>
              <a:t>: During the first quarter of the year (January to </a:t>
            </a:r>
            <a:r>
              <a:rPr kumimoji="0" lang="en-US" altLang="en-US" sz="1100" b="0" i="0" u="none" strike="noStrike" cap="none" normalizeH="0" baseline="0" dirty="0" err="1">
                <a:ln>
                  <a:noFill/>
                </a:ln>
                <a:solidFill>
                  <a:schemeClr val="tx1"/>
                </a:solidFill>
                <a:effectLst/>
                <a:latin typeface="Arial" panose="020B0604020202020204" pitchFamily="34" charset="0"/>
              </a:rPr>
              <a:t>april</a:t>
            </a:r>
            <a:r>
              <a:rPr kumimoji="0" lang="en-US" altLang="en-US" sz="1100" b="0" i="0" u="none" strike="noStrike" cap="none" normalizeH="0" baseline="0" dirty="0">
                <a:ln>
                  <a:noFill/>
                </a:ln>
                <a:solidFill>
                  <a:schemeClr val="tx1"/>
                </a:solidFill>
                <a:effectLst/>
                <a:latin typeface="Arial" panose="020B0604020202020204" pitchFamily="34" charset="0"/>
              </a:rPr>
              <a:t>), both resort and city hotels exhibit lower ADRs, ranging between 50 to 100. This indicates a more competitive pricing strategy, possibly to attract guests during the slower travel season.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Quarter 2 (Q2) Analysis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Resort Hotels</a:t>
            </a:r>
            <a:r>
              <a:rPr kumimoji="0" lang="en-US" altLang="en-US" sz="1100" b="0" i="0" u="none" strike="noStrike" cap="none" normalizeH="0" baseline="0" dirty="0">
                <a:ln>
                  <a:noFill/>
                </a:ln>
                <a:solidFill>
                  <a:schemeClr val="tx1"/>
                </a:solidFill>
                <a:effectLst/>
                <a:latin typeface="Arial" panose="020B0604020202020204" pitchFamily="34" charset="0"/>
              </a:rPr>
              <a:t>: In the second quarter (may to June), resort hotels show a significant increase in ADR, ranging between 130 to 200. This rise can be attributed to the beginning of the peak travel season, including spring and early summer vacations, where demand for resort stays typically increases.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100" dirty="0">
                <a:latin typeface="Arial" panose="020B0604020202020204" pitchFamily="34" charset="0"/>
              </a:rPr>
              <a:t>.</a:t>
            </a:r>
            <a:r>
              <a:rPr kumimoji="0" lang="en-US" altLang="en-US" sz="1100" b="1" i="0" u="none" strike="noStrike" cap="none" normalizeH="0" baseline="0" dirty="0">
                <a:ln>
                  <a:noFill/>
                </a:ln>
                <a:solidFill>
                  <a:schemeClr val="tx1"/>
                </a:solidFill>
                <a:effectLst/>
                <a:latin typeface="Arial" panose="020B0604020202020204" pitchFamily="34" charset="0"/>
              </a:rPr>
              <a:t>City Hotels</a:t>
            </a:r>
            <a:r>
              <a:rPr kumimoji="0" lang="en-US" altLang="en-US" sz="1100" b="0" i="0" u="none" strike="noStrike" cap="none" normalizeH="0" baseline="0" dirty="0">
                <a:ln>
                  <a:noFill/>
                </a:ln>
                <a:solidFill>
                  <a:schemeClr val="tx1"/>
                </a:solidFill>
                <a:effectLst/>
                <a:latin typeface="Arial" panose="020B0604020202020204" pitchFamily="34" charset="0"/>
              </a:rPr>
              <a:t>: Similarly, city hotels also experience an increase in ADR during the second quarter, with rates ranging between 50 to 140. This may be due to increased business travel and tourism during this period.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579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29"/>
            <a:ext cx="7826477" cy="585253"/>
          </a:xfrm>
        </p:spPr>
        <p:txBody>
          <a:bodyPr>
            <a:normAutofit/>
          </a:bodyPr>
          <a:lstStyle/>
          <a:p>
            <a:r>
              <a:rPr lang="en-US" sz="2000" dirty="0" err="1"/>
              <a:t>Adr</a:t>
            </a:r>
            <a:r>
              <a:rPr lang="en-US" sz="2000" dirty="0"/>
              <a:t> with respect to date based on date</a:t>
            </a:r>
            <a:endParaRPr lang="en-IN" sz="2000" dirty="0"/>
          </a:p>
        </p:txBody>
      </p:sp>
      <p:sp>
        <p:nvSpPr>
          <p:cNvPr id="5" name="Rectangle 1">
            <a:extLst>
              <a:ext uri="{FF2B5EF4-FFF2-40B4-BE49-F238E27FC236}">
                <a16:creationId xmlns:a16="http://schemas.microsoft.com/office/drawing/2014/main" id="{97065663-3073-3A16-41F7-5AA48014E555}"/>
              </a:ext>
            </a:extLst>
          </p:cNvPr>
          <p:cNvSpPr>
            <a:spLocks noGrp="1" noChangeArrowheads="1"/>
          </p:cNvSpPr>
          <p:nvPr>
            <p:ph type="subTitle" idx="1"/>
          </p:nvPr>
        </p:nvSpPr>
        <p:spPr bwMode="auto">
          <a:xfrm>
            <a:off x="8150942" y="2775620"/>
            <a:ext cx="2517058"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Quarter 1 (Q1) Analysis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2016 and 2017</a:t>
            </a:r>
            <a:r>
              <a:rPr kumimoji="0" lang="en-US" altLang="en-US" sz="1100" b="0" i="0" u="none" strike="noStrike" cap="none" normalizeH="0" baseline="0" dirty="0">
                <a:ln>
                  <a:noFill/>
                </a:ln>
                <a:solidFill>
                  <a:schemeClr val="tx1"/>
                </a:solidFill>
                <a:effectLst/>
                <a:latin typeface="Arial" panose="020B0604020202020204" pitchFamily="34" charset="0"/>
              </a:rPr>
              <a:t>: For both canceled and non-canceled reservations, the ADR in the first quarter is significantly lower compared to other quarters. This trend is consistent across both years, indicating a strategy of lower pricing to attract bookings during the slower travel season.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Quarter 2 (Q2) and Quarter 3 (Q3) Analysis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Higher ADR</a:t>
            </a:r>
            <a:r>
              <a:rPr kumimoji="0" lang="en-US" altLang="en-US" sz="1100" b="0" i="0" u="none" strike="noStrike" cap="none" normalizeH="0" baseline="0" dirty="0">
                <a:ln>
                  <a:noFill/>
                </a:ln>
                <a:solidFill>
                  <a:schemeClr val="tx1"/>
                </a:solidFill>
                <a:effectLst/>
                <a:latin typeface="Arial" panose="020B0604020202020204" pitchFamily="34" charset="0"/>
              </a:rPr>
              <a:t>: In the second (April to June) and third (July to September) quarters, the ADR is substantially higher for both canceled and non-canceled reservations. This suggests a peak travel season where demand is high, allowing for higher pricing.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F75C2A7-A9EA-42EE-274D-BABE1AEE0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75" y="1182596"/>
            <a:ext cx="7372804" cy="5486875"/>
          </a:xfrm>
          <a:prstGeom prst="rect">
            <a:avLst/>
          </a:prstGeom>
        </p:spPr>
      </p:pic>
    </p:spTree>
    <p:extLst>
      <p:ext uri="{BB962C8B-B14F-4D97-AF65-F5344CB8AC3E}">
        <p14:creationId xmlns:p14="http://schemas.microsoft.com/office/powerpoint/2010/main" val="227072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E02-8B73-0BAC-D850-FB20050C99C7}"/>
              </a:ext>
            </a:extLst>
          </p:cNvPr>
          <p:cNvSpPr>
            <a:spLocks noGrp="1"/>
          </p:cNvSpPr>
          <p:nvPr>
            <p:ph type="ctrTitle"/>
          </p:nvPr>
        </p:nvSpPr>
        <p:spPr>
          <a:xfrm>
            <a:off x="1966452" y="188529"/>
            <a:ext cx="7826477" cy="1443856"/>
          </a:xfrm>
        </p:spPr>
        <p:txBody>
          <a:bodyPr/>
          <a:lstStyle/>
          <a:p>
            <a:r>
              <a:rPr lang="en-US" dirty="0"/>
              <a:t>Conclusion</a:t>
            </a:r>
            <a:endParaRPr lang="en-IN" dirty="0"/>
          </a:p>
        </p:txBody>
      </p:sp>
      <p:sp>
        <p:nvSpPr>
          <p:cNvPr id="4" name="Rectangle 1">
            <a:extLst>
              <a:ext uri="{FF2B5EF4-FFF2-40B4-BE49-F238E27FC236}">
                <a16:creationId xmlns:a16="http://schemas.microsoft.com/office/drawing/2014/main" id="{DBE9CDE6-1A80-19FD-2A40-0F8AB88B0E04}"/>
              </a:ext>
            </a:extLst>
          </p:cNvPr>
          <p:cNvSpPr>
            <a:spLocks noGrp="1" noChangeArrowheads="1"/>
          </p:cNvSpPr>
          <p:nvPr>
            <p:ph type="subTitle" idx="1"/>
          </p:nvPr>
        </p:nvSpPr>
        <p:spPr bwMode="auto">
          <a:xfrm>
            <a:off x="108154" y="2027061"/>
            <a:ext cx="118552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lang="en-US" sz="1400" dirty="0"/>
              <a:t>There is a significant increase in ADR for both resort and city hotels during the second and third quarters. This corresponds with higher demand and lower cancellation rates, likely due to favorable travel conditions and holiday periods</a:t>
            </a:r>
            <a:endParaRPr lang="en-US" sz="1800" b="1"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tabLst/>
            </a:pPr>
            <a:r>
              <a:rPr lang="en-US" sz="1400" dirty="0"/>
              <a:t>The ADR is significantly lower in the first quarter, which is consistent for both canceled and non-canceled reservations. This suggests a pricing strategy aimed at attracting bookings during a traditionally slower travel season.</a:t>
            </a: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Higher Non-Cancellation Rates</a:t>
            </a:r>
            <a:r>
              <a:rPr kumimoji="0" lang="en-US" altLang="en-US" sz="1400" b="0" i="0" u="none" strike="noStrike" cap="none" normalizeH="0" baseline="0" dirty="0">
                <a:ln>
                  <a:noFill/>
                </a:ln>
                <a:solidFill>
                  <a:schemeClr val="tx1"/>
                </a:solidFill>
                <a:effectLst/>
                <a:latin typeface="Arial" panose="020B0604020202020204" pitchFamily="34" charset="0"/>
              </a:rPr>
              <a:t>: Both resort and city hotels have significantly higher numbers of non-canceled reservations compared to canceled ones.</a:t>
            </a: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Peak Reservation Periods</a:t>
            </a:r>
            <a:r>
              <a:rPr kumimoji="0" lang="en-US" altLang="en-US" sz="1400" b="0" i="0" u="none" strike="noStrike" cap="none" normalizeH="0" baseline="0" dirty="0">
                <a:ln>
                  <a:noFill/>
                </a:ln>
                <a:solidFill>
                  <a:schemeClr val="tx1"/>
                </a:solidFill>
                <a:effectLst/>
                <a:latin typeface="Arial" panose="020B0604020202020204" pitchFamily="34" charset="0"/>
              </a:rPr>
              <a:t>: The highest number of reservations occurs from June to August, with lower cancellation rates during these months.</a:t>
            </a:r>
          </a:p>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Lower Reservation Periods</a:t>
            </a:r>
            <a:r>
              <a:rPr kumimoji="0" lang="en-US" altLang="en-US" sz="1400" b="0" i="0" u="none" strike="noStrike" cap="none" normalizeH="0" baseline="0" dirty="0">
                <a:ln>
                  <a:noFill/>
                </a:ln>
                <a:solidFill>
                  <a:schemeClr val="tx1"/>
                </a:solidFill>
                <a:effectLst/>
                <a:latin typeface="Arial" panose="020B0604020202020204" pitchFamily="34" charset="0"/>
              </a:rPr>
              <a:t>: The first three and last three months of the year show lower reservation volumes and higher cancellation rates. </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lang="en-US" sz="1400" b="1"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8187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1135</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STATMENT</vt:lpstr>
      <vt:lpstr>Objective</vt:lpstr>
      <vt:lpstr>Reservation status data</vt:lpstr>
      <vt:lpstr>Reservation status for city and resort hotel</vt:lpstr>
      <vt:lpstr>Reservation status based on year</vt:lpstr>
      <vt:lpstr>Reservation status per month</vt:lpstr>
      <vt:lpstr>Average daily rate based on date with respect to hotel</vt:lpstr>
      <vt:lpstr>Adr with respect to date based on date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CHIRAG RATHOD</dc:creator>
  <cp:lastModifiedBy>CHIRAG RATHOD</cp:lastModifiedBy>
  <cp:revision>1</cp:revision>
  <dcterms:created xsi:type="dcterms:W3CDTF">2024-07-21T13:05:33Z</dcterms:created>
  <dcterms:modified xsi:type="dcterms:W3CDTF">2024-07-21T14:36:45Z</dcterms:modified>
</cp:coreProperties>
</file>