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 id="2147483677" r:id="rId3"/>
    <p:sldMasterId id="2147483689" r:id="rId4"/>
  </p:sldMasterIdLst>
  <p:notesMasterIdLst>
    <p:notesMasterId r:id="rId30"/>
  </p:notesMasterIdLst>
  <p:sldIdLst>
    <p:sldId id="273" r:id="rId5"/>
    <p:sldId id="257" r:id="rId6"/>
    <p:sldId id="272" r:id="rId7"/>
    <p:sldId id="258" r:id="rId8"/>
    <p:sldId id="260" r:id="rId9"/>
    <p:sldId id="261" r:id="rId10"/>
    <p:sldId id="294" r:id="rId11"/>
    <p:sldId id="296" r:id="rId12"/>
    <p:sldId id="262" r:id="rId13"/>
    <p:sldId id="295" r:id="rId14"/>
    <p:sldId id="275" r:id="rId15"/>
    <p:sldId id="276" r:id="rId16"/>
    <p:sldId id="282" r:id="rId17"/>
    <p:sldId id="346" r:id="rId18"/>
    <p:sldId id="315" r:id="rId19"/>
    <p:sldId id="339" r:id="rId20"/>
    <p:sldId id="286" r:id="rId21"/>
    <p:sldId id="325" r:id="rId22"/>
    <p:sldId id="316" r:id="rId23"/>
    <p:sldId id="337" r:id="rId24"/>
    <p:sldId id="342" r:id="rId25"/>
    <p:sldId id="347" r:id="rId26"/>
    <p:sldId id="348" r:id="rId27"/>
    <p:sldId id="345" r:id="rId28"/>
    <p:sldId id="274" r:id="rId29"/>
  </p:sldIdLst>
  <p:sldSz cx="9144000" cy="6858000" type="screen4x3"/>
  <p:notesSz cx="6858000" cy="9144000"/>
  <p:embeddedFontLst>
    <p:embeddedFont>
      <p:font typeface="Algerian" panose="04020705040A02060702" pitchFamily="82" charset="0"/>
      <p:regular r:id="rId31"/>
    </p:embeddedFont>
    <p:embeddedFont>
      <p:font typeface="Arial Black" panose="020B0A04020102020204" pitchFamily="34" charset="0"/>
      <p:bold r:id="rId32"/>
    </p:embeddedFont>
    <p:embeddedFont>
      <p:font typeface="Century Gothic" panose="020B0502020202020204" pitchFamily="34" charset="0"/>
      <p:regular r:id="rId33"/>
      <p:bold r:id="rId34"/>
      <p:italic r:id="rId35"/>
      <p:boldItalic r:id="rId36"/>
    </p:embeddedFont>
    <p:embeddedFont>
      <p:font typeface="Verdana" panose="020B060403050404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1" roundtripDataSignature="AMtx7mgr4d57JZRUTbabTHcWr0yN/Cfg6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68" d="100"/>
          <a:sy n="68"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9.fntdata"/><Relationship Id="rId21" Type="http://schemas.openxmlformats.org/officeDocument/2006/relationships/slide" Target="slides/slide17.xml"/><Relationship Id="rId34" Type="http://schemas.openxmlformats.org/officeDocument/2006/relationships/font" Target="fonts/font4.fntdata"/><Relationship Id="rId7" Type="http://schemas.openxmlformats.org/officeDocument/2006/relationships/slide" Target="slides/slide3.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95"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4.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16.xml"/><Relationship Id="rId9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76" name="Google Shape;76;p3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3" name="Google Shape;83;p31"/>
          <p:cNvSpPr>
            <a:spLocks noGrp="1"/>
          </p:cNvSpPr>
          <p:nvPr>
            <p:ph type="pic" idx="3"/>
          </p:nvPr>
        </p:nvSpPr>
        <p:spPr>
          <a:xfrm>
            <a:off x="4928616" y="1129553"/>
            <a:ext cx="3986784"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1" name="Google Shape;91;p32"/>
          <p:cNvSpPr>
            <a:spLocks noGrp="1"/>
          </p:cNvSpPr>
          <p:nvPr>
            <p:ph type="pic" idx="3"/>
          </p:nvPr>
        </p:nvSpPr>
        <p:spPr>
          <a:xfrm>
            <a:off x="7543800" y="1129553"/>
            <a:ext cx="1371600" cy="1481328"/>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2" name="Google Shape;92;p32"/>
          <p:cNvSpPr>
            <a:spLocks noGrp="1"/>
          </p:cNvSpPr>
          <p:nvPr>
            <p:ph type="pic" idx="4"/>
          </p:nvPr>
        </p:nvSpPr>
        <p:spPr>
          <a:xfrm>
            <a:off x="7543800" y="2629169"/>
            <a:ext cx="1371600" cy="1481328"/>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3" name="Google Shape;93;p3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3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3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42"/>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2" name="Google Shape;162;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4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4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4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4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4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4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4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2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22"/>
          <p:cNvSpPr>
            <a:spLocks noGrp="1"/>
          </p:cNvSpPr>
          <p:nvPr>
            <p:ph type="pic" idx="2"/>
          </p:nvPr>
        </p:nvSpPr>
        <p:spPr>
          <a:xfrm>
            <a:off x="927100" y="1129553"/>
            <a:ext cx="7988300" cy="3886200"/>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26" name="Google Shape;26;p2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5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5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5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5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5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5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5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5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5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5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5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5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54"/>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8" name="Google Shape;238;p5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5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5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5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5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5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5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5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pic>
        <p:nvPicPr>
          <p:cNvPr id="265" name="Google Shape;265;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5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5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270" name="Google Shape;270;p5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6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6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228600" algn="l">
              <a:spcBef>
                <a:spcPts val="220"/>
              </a:spcBef>
              <a:spcAft>
                <a:spcPts val="0"/>
              </a:spcAft>
              <a:buSzPts val="1100"/>
              <a:buFont typeface="Arial"/>
              <a:buNone/>
              <a:defRPr sz="1100"/>
            </a:lvl6pPr>
            <a:lvl7pPr marL="3200400" lvl="6" indent="-228600" algn="l">
              <a:spcBef>
                <a:spcPts val="220"/>
              </a:spcBef>
              <a:spcAft>
                <a:spcPts val="0"/>
              </a:spcAft>
              <a:buSzPts val="1100"/>
              <a:buFont typeface="Arial"/>
              <a:buNone/>
              <a:defRPr sz="1100"/>
            </a:lvl7pPr>
            <a:lvl8pPr marL="3657600" lvl="7" indent="-228600" algn="l">
              <a:spcBef>
                <a:spcPts val="220"/>
              </a:spcBef>
              <a:spcAft>
                <a:spcPts val="0"/>
              </a:spcAft>
              <a:buSzPts val="1100"/>
              <a:buFont typeface="Arial"/>
              <a:buNone/>
              <a:defRPr sz="1100"/>
            </a:lvl8pPr>
            <a:lvl9pPr marL="4114800" lvl="8" indent="-228600" algn="l">
              <a:spcBef>
                <a:spcPts val="220"/>
              </a:spcBef>
              <a:spcAft>
                <a:spcPts val="0"/>
              </a:spcAft>
              <a:buSzPts val="1100"/>
              <a:buFont typeface="Arial"/>
              <a:buNone/>
              <a:defRPr sz="1100"/>
            </a:lvl9pPr>
          </a:lstStyle>
          <a:p>
            <a:endParaRPr/>
          </a:p>
        </p:txBody>
      </p:sp>
      <p:pic>
        <p:nvPicPr>
          <p:cNvPr id="275" name="Google Shape;275;p6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6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2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2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6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6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sp>
        <p:nvSpPr>
          <p:cNvPr id="280" name="Google Shape;280;p6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pic>
        <p:nvPicPr>
          <p:cNvPr id="281" name="Google Shape;281;p6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6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6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6" name="Google Shape;286;p6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sp>
        <p:nvSpPr>
          <p:cNvPr id="287" name="Google Shape;287;p6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8" name="Google Shape;288;p6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pic>
        <p:nvPicPr>
          <p:cNvPr id="289" name="Google Shape;289;p6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6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6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6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6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6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301" name="Google Shape;301;p6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2" name="Google Shape;302;p6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6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6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66"/>
          <p:cNvSpPr>
            <a:spLocks noGrp="1"/>
          </p:cNvSpPr>
          <p:nvPr>
            <p:ph type="pic" idx="2"/>
          </p:nvPr>
        </p:nvSpPr>
        <p:spPr>
          <a:xfrm>
            <a:off x="1792288" y="612775"/>
            <a:ext cx="5486400" cy="4114800"/>
          </a:xfrm>
          <a:prstGeom prst="rect">
            <a:avLst/>
          </a:prstGeom>
          <a:noFill/>
          <a:ln>
            <a:noFill/>
          </a:ln>
        </p:spPr>
        <p:txBody>
          <a:bodyPr spcFirstLastPara="1" wrap="square" lIns="0" tIns="0" rIns="0" bIns="0" anchor="t" anchorCtr="0">
            <a:noAutofit/>
          </a:bodyPr>
          <a:lstStyle>
            <a:lvl1pPr marR="0" lvl="0" algn="l" rtl="0">
              <a:lnSpc>
                <a:spcPct val="106000"/>
              </a:lnSpc>
              <a:spcBef>
                <a:spcPts val="2000"/>
              </a:spcBef>
              <a:spcAft>
                <a:spcPts val="0"/>
              </a:spcAft>
              <a:buClr>
                <a:schemeClr val="dk1"/>
              </a:buClr>
              <a:buSzPts val="2000"/>
              <a:buFont typeface="Noto Sans Symbols"/>
              <a:buNone/>
              <a:defRPr sz="2500" b="0" i="0" u="none" strike="noStrike" cap="none">
                <a:solidFill>
                  <a:schemeClr val="dk1"/>
                </a:solidFill>
                <a:latin typeface="Arial"/>
                <a:ea typeface="Arial"/>
                <a:cs typeface="Arial"/>
                <a:sym typeface="Arial"/>
              </a:defRPr>
            </a:lvl1pPr>
            <a:lvl2pPr marR="0" lvl="1" algn="l" rtl="0">
              <a:lnSpc>
                <a:spcPct val="106000"/>
              </a:lnSpc>
              <a:spcBef>
                <a:spcPts val="1760"/>
              </a:spcBef>
              <a:spcAft>
                <a:spcPts val="0"/>
              </a:spcAft>
              <a:buClr>
                <a:schemeClr val="dk1"/>
              </a:buClr>
              <a:buSzPts val="2200"/>
              <a:buFont typeface="Noto Sans Symbols"/>
              <a:buNone/>
              <a:defRPr sz="2200" b="0" i="0" u="none" strike="noStrike" cap="none">
                <a:solidFill>
                  <a:schemeClr val="dk1"/>
                </a:solidFill>
                <a:latin typeface="Arial"/>
                <a:ea typeface="Arial"/>
                <a:cs typeface="Arial"/>
                <a:sym typeface="Arial"/>
              </a:defRPr>
            </a:lvl2pPr>
            <a:lvl3pPr marR="0" lvl="2" algn="l" rtl="0">
              <a:lnSpc>
                <a:spcPct val="106000"/>
              </a:lnSpc>
              <a:spcBef>
                <a:spcPts val="76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R="0" lvl="3" algn="l" rtl="0">
              <a:lnSpc>
                <a:spcPct val="106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07" name="Google Shape;307;p6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8" name="Google Shape;308;p6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6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3" name="Google Shape;313;p6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6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6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8" name="Google Shape;318;p6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6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55" name="Google Shape;55;p2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2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2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2800"/>
              <a:buFont typeface="Noto Sans Symbols"/>
              <a:buNone/>
              <a:defRPr sz="2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5pPr>
            <a:lvl6pPr marR="0" lvl="5" algn="l" rtl="0">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7pPr>
            <a:lvl8pPr marR="0" lvl="7" algn="l" rtl="0">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2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1.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4.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Google Shape;108;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0" name="Google Shape;180;p4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4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4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Copyrights © 2017 Innodatatics Inc. All Rights Reserved</a:t>
            </a:r>
            <a:endParaRPr sz="9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9pPr>
          </a:lstStyle>
          <a:p>
            <a:endParaRPr/>
          </a:p>
        </p:txBody>
      </p:sp>
      <p:sp>
        <p:nvSpPr>
          <p:cNvPr id="256" name="Google Shape;256;p5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SzPts val="1400"/>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5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None/>
            </a:pPr>
            <a:endParaRPr sz="3100">
              <a:solidFill>
                <a:srgbClr val="AFAFAF"/>
              </a:solidFill>
              <a:latin typeface="Arial"/>
              <a:ea typeface="Arial"/>
              <a:cs typeface="Arial"/>
              <a:sym typeface="Arial"/>
            </a:endParaRPr>
          </a:p>
        </p:txBody>
      </p:sp>
      <p:cxnSp>
        <p:nvCxnSpPr>
          <p:cNvPr id="258" name="Google Shape;258;p57"/>
          <p:cNvCxnSpPr/>
          <p:nvPr/>
        </p:nvCxnSpPr>
        <p:spPr>
          <a:xfrm>
            <a:off x="469900" y="992188"/>
            <a:ext cx="8504238" cy="0"/>
          </a:xfrm>
          <a:prstGeom prst="straightConnector1">
            <a:avLst/>
          </a:prstGeom>
          <a:noFill/>
          <a:ln>
            <a:noFill/>
          </a:ln>
        </p:spPr>
      </p:cxnSp>
      <p:sp>
        <p:nvSpPr>
          <p:cNvPr id="259" name="Google Shape;259;p5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fld id="{00000000-1234-1234-1234-123412341234}" type="slidenum">
              <a:rPr lang="en-US" sz="600">
                <a:solidFill>
                  <a:srgbClr val="000000"/>
                </a:solidFill>
                <a:latin typeface="Arial"/>
                <a:ea typeface="Arial"/>
                <a:cs typeface="Arial"/>
                <a:sym typeface="Arial"/>
              </a:rPr>
              <a:pPr marL="0" marR="0" lvl="0" indent="0" algn="l" rtl="0">
                <a:spcBef>
                  <a:spcPts val="0"/>
                </a:spcBef>
                <a:spcAft>
                  <a:spcPts val="0"/>
                </a:spcAft>
                <a:buNone/>
              </a:pPr>
              <a:t>‹#›</a:t>
            </a:fld>
            <a:endParaRPr sz="600">
              <a:solidFill>
                <a:srgbClr val="000000"/>
              </a:solidFill>
              <a:latin typeface="Arial"/>
              <a:ea typeface="Arial"/>
              <a:cs typeface="Arial"/>
              <a:sym typeface="Arial"/>
            </a:endParaRPr>
          </a:p>
        </p:txBody>
      </p:sp>
      <p:pic>
        <p:nvPicPr>
          <p:cNvPr id="260" name="Google Shape;260;p5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5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Rectangle 1"/>
          <p:cNvSpPr/>
          <p:nvPr/>
        </p:nvSpPr>
        <p:spPr>
          <a:xfrm>
            <a:off x="-815926" y="626941"/>
            <a:ext cx="10364372" cy="1200329"/>
          </a:xfrm>
          <a:prstGeom prst="rect">
            <a:avLst/>
          </a:prstGeom>
        </p:spPr>
        <p:txBody>
          <a:bodyPr wrap="square">
            <a:spAutoFit/>
          </a:bodyPr>
          <a:lstStyle/>
          <a:p>
            <a:pPr algn="ctr"/>
            <a:r>
              <a:rPr 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Black" panose="020B0A04020102020204" pitchFamily="34" charset="0"/>
              </a:rPr>
              <a:t>Air quality forecasting</a:t>
            </a:r>
          </a:p>
          <a:p>
            <a:pPr algn="ctr"/>
            <a:r>
              <a:rPr 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Black" panose="020B0A04020102020204" pitchFamily="34" charset="0"/>
              </a:rPr>
              <a:t>(Co2 Emissions)</a:t>
            </a:r>
            <a:endParaRPr lang="en-US" sz="3600" dirty="0">
              <a:latin typeface="Arial Black" panose="020B0A04020102020204" pitchFamily="34" charset="0"/>
            </a:endParaRPr>
          </a:p>
        </p:txBody>
      </p:sp>
      <p:sp>
        <p:nvSpPr>
          <p:cNvPr id="4" name="Rectangle 3"/>
          <p:cNvSpPr/>
          <p:nvPr/>
        </p:nvSpPr>
        <p:spPr>
          <a:xfrm>
            <a:off x="6224954" y="2713545"/>
            <a:ext cx="3903784" cy="3200876"/>
          </a:xfrm>
          <a:prstGeom prst="rect">
            <a:avLst/>
          </a:prstGeom>
        </p:spPr>
        <p:txBody>
          <a:bodyPr wrap="square">
            <a:spAutoFit/>
          </a:bodyPr>
          <a:lstStyle/>
          <a:p>
            <a:pPr algn="ctr"/>
            <a:r>
              <a:rPr lang="en-US" sz="3200" b="1" dirty="0">
                <a:solidFill>
                  <a:schemeClr val="accent5"/>
                </a:solidFill>
                <a:latin typeface="Arial Black" panose="020B0A04020102020204" pitchFamily="34" charset="0"/>
              </a:rPr>
              <a:t>GROUP 7</a:t>
            </a:r>
          </a:p>
          <a:p>
            <a:pPr algn="ctr"/>
            <a:r>
              <a:rPr lang="en-US" sz="3200" b="1" dirty="0">
                <a:solidFill>
                  <a:schemeClr val="accent5"/>
                </a:solidFill>
                <a:latin typeface="Arial Black" panose="020B0A04020102020204" pitchFamily="34" charset="0"/>
              </a:rPr>
              <a:t>P - 81 </a:t>
            </a:r>
          </a:p>
          <a:p>
            <a:pPr algn="ctr"/>
            <a:endParaRPr lang="en-US" sz="3200" b="1" dirty="0">
              <a:solidFill>
                <a:schemeClr val="accent5"/>
              </a:solidFill>
              <a:latin typeface="Arial Black" panose="020B0A04020102020204" pitchFamily="34" charset="0"/>
            </a:endParaRPr>
          </a:p>
          <a:p>
            <a:pPr algn="ctr"/>
            <a:r>
              <a:rPr lang="en-US" sz="3200" b="1" dirty="0">
                <a:solidFill>
                  <a:schemeClr val="accent5"/>
                </a:solidFill>
                <a:latin typeface="Arial Black" panose="020B0A04020102020204" pitchFamily="34" charset="0"/>
              </a:rPr>
              <a:t>CHIRAG VAIRAL</a:t>
            </a:r>
          </a:p>
          <a:p>
            <a:pPr algn="ctr"/>
            <a:endParaRPr lang="en-US" sz="3200" b="1" dirty="0">
              <a:solidFill>
                <a:schemeClr val="accent5"/>
              </a:solidFill>
            </a:endParaRPr>
          </a:p>
          <a:p>
            <a:endParaRPr lang="en-US" b="1" dirty="0">
              <a:solidFill>
                <a:schemeClr val="accent5"/>
              </a:solidFill>
            </a:endParaRPr>
          </a:p>
          <a:p>
            <a:endParaRPr lang="en-US" b="1" dirty="0">
              <a:solidFill>
                <a:schemeClr val="accent5"/>
              </a:solidFill>
            </a:endParaRPr>
          </a:p>
          <a:p>
            <a:endParaRPr lang="en-US" dirty="0"/>
          </a:p>
        </p:txBody>
      </p:sp>
      <p:pic>
        <p:nvPicPr>
          <p:cNvPr id="5" name="Picture 2"/>
          <p:cNvPicPr>
            <a:picLocks noChangeAspect="1" noChangeArrowheads="1"/>
          </p:cNvPicPr>
          <p:nvPr/>
        </p:nvPicPr>
        <p:blipFill>
          <a:blip r:embed="rId2"/>
          <a:srcRect/>
          <a:stretch>
            <a:fillRect/>
          </a:stretch>
        </p:blipFill>
        <p:spPr bwMode="auto">
          <a:xfrm>
            <a:off x="-970670" y="2255704"/>
            <a:ext cx="6879102" cy="4116559"/>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srcRect/>
          <a:stretch>
            <a:fillRect/>
          </a:stretch>
        </p:blipFill>
        <p:spPr bwMode="auto">
          <a:xfrm>
            <a:off x="1362974" y="1002887"/>
            <a:ext cx="6236898" cy="2551196"/>
          </a:xfrm>
          <a:prstGeom prst="rect">
            <a:avLst/>
          </a:prstGeom>
          <a:noFill/>
          <a:ln w="9525">
            <a:noFill/>
            <a:miter lim="800000"/>
            <a:headEnd/>
            <a:tailEnd/>
          </a:ln>
          <a:effectLst/>
        </p:spPr>
      </p:pic>
      <p:sp>
        <p:nvSpPr>
          <p:cNvPr id="5" name="TextBox 4"/>
          <p:cNvSpPr txBox="1"/>
          <p:nvPr/>
        </p:nvSpPr>
        <p:spPr>
          <a:xfrm>
            <a:off x="2855344" y="488829"/>
            <a:ext cx="2984739" cy="307777"/>
          </a:xfrm>
          <a:prstGeom prst="rect">
            <a:avLst/>
          </a:prstGeom>
          <a:noFill/>
        </p:spPr>
        <p:txBody>
          <a:bodyPr wrap="square" rtlCol="0">
            <a:spAutoFit/>
          </a:bodyPr>
          <a:lstStyle/>
          <a:p>
            <a:pPr algn="ctr"/>
            <a:r>
              <a:rPr lang="en-US" b="1" dirty="0">
                <a:solidFill>
                  <a:srgbClr val="002060"/>
                </a:solidFill>
              </a:rPr>
              <a:t>PAIRPLOT</a:t>
            </a:r>
          </a:p>
        </p:txBody>
      </p:sp>
      <p:sp>
        <p:nvSpPr>
          <p:cNvPr id="6" name="TextBox 5"/>
          <p:cNvSpPr txBox="1"/>
          <p:nvPr/>
        </p:nvSpPr>
        <p:spPr>
          <a:xfrm>
            <a:off x="1285336" y="3873260"/>
            <a:ext cx="6090249" cy="307777"/>
          </a:xfrm>
          <a:prstGeom prst="rect">
            <a:avLst/>
          </a:prstGeom>
          <a:noFill/>
        </p:spPr>
        <p:txBody>
          <a:bodyPr wrap="square" rtlCol="0">
            <a:spAutoFit/>
          </a:bodyPr>
          <a:lstStyle/>
          <a:p>
            <a:pPr algn="ctr"/>
            <a:r>
              <a:rPr lang="en-US" dirty="0"/>
              <a:t>Pair plot showing relationship between Year and CO2 columns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srcRect/>
          <a:stretch>
            <a:fillRect/>
          </a:stretch>
        </p:blipFill>
        <p:spPr bwMode="auto">
          <a:xfrm>
            <a:off x="1794294" y="499073"/>
            <a:ext cx="5382883" cy="2287258"/>
          </a:xfrm>
          <a:prstGeom prst="rect">
            <a:avLst/>
          </a:prstGeom>
          <a:noFill/>
          <a:ln w="9525">
            <a:noFill/>
            <a:miter lim="800000"/>
            <a:headEnd/>
            <a:tailEnd/>
          </a:ln>
          <a:effectLst/>
        </p:spPr>
      </p:pic>
      <p:sp>
        <p:nvSpPr>
          <p:cNvPr id="6" name="TextBox 5"/>
          <p:cNvSpPr txBox="1"/>
          <p:nvPr/>
        </p:nvSpPr>
        <p:spPr>
          <a:xfrm>
            <a:off x="1561381" y="109269"/>
            <a:ext cx="5805577" cy="307777"/>
          </a:xfrm>
          <a:prstGeom prst="rect">
            <a:avLst/>
          </a:prstGeom>
          <a:noFill/>
        </p:spPr>
        <p:txBody>
          <a:bodyPr wrap="square" rtlCol="0">
            <a:spAutoFit/>
          </a:bodyPr>
          <a:lstStyle/>
          <a:p>
            <a:pPr algn="ctr"/>
            <a:r>
              <a:rPr lang="en-US" b="1" dirty="0">
                <a:solidFill>
                  <a:srgbClr val="002060"/>
                </a:solidFill>
              </a:rPr>
              <a:t>HISTOGRAM</a:t>
            </a:r>
          </a:p>
        </p:txBody>
      </p:sp>
      <p:sp>
        <p:nvSpPr>
          <p:cNvPr id="7" name="TextBox 6"/>
          <p:cNvSpPr txBox="1"/>
          <p:nvPr/>
        </p:nvSpPr>
        <p:spPr>
          <a:xfrm>
            <a:off x="2009955" y="3769743"/>
            <a:ext cx="5348377" cy="523220"/>
          </a:xfrm>
          <a:prstGeom prst="rect">
            <a:avLst/>
          </a:prstGeom>
          <a:noFill/>
        </p:spPr>
        <p:txBody>
          <a:bodyPr wrap="square" rtlCol="0">
            <a:spAutoFit/>
          </a:bodyPr>
          <a:lstStyle/>
          <a:p>
            <a:pPr algn="ctr"/>
            <a:r>
              <a:rPr lang="en-US" b="1" dirty="0">
                <a:solidFill>
                  <a:srgbClr val="002060"/>
                </a:solidFill>
              </a:rPr>
              <a:t>CORRELATION MATRIX</a:t>
            </a:r>
          </a:p>
          <a:p>
            <a:pPr algn="ctr"/>
            <a:endParaRPr lang="en-US" dirty="0">
              <a:solidFill>
                <a:srgbClr val="002060"/>
              </a:solidFill>
            </a:endParaRPr>
          </a:p>
        </p:txBody>
      </p:sp>
      <p:sp>
        <p:nvSpPr>
          <p:cNvPr id="8" name="TextBox 7"/>
          <p:cNvSpPr txBox="1"/>
          <p:nvPr/>
        </p:nvSpPr>
        <p:spPr>
          <a:xfrm>
            <a:off x="2277373" y="2846716"/>
            <a:ext cx="4684144" cy="307777"/>
          </a:xfrm>
          <a:prstGeom prst="rect">
            <a:avLst/>
          </a:prstGeom>
          <a:noFill/>
        </p:spPr>
        <p:txBody>
          <a:bodyPr wrap="square" rtlCol="0">
            <a:spAutoFit/>
          </a:bodyPr>
          <a:lstStyle/>
          <a:p>
            <a:pPr algn="ctr"/>
            <a:r>
              <a:rPr lang="en-US" dirty="0"/>
              <a:t>Histogram showing that Data is right skewed</a:t>
            </a:r>
          </a:p>
        </p:txBody>
      </p:sp>
      <p:sp>
        <p:nvSpPr>
          <p:cNvPr id="9" name="TextBox 8"/>
          <p:cNvSpPr txBox="1"/>
          <p:nvPr/>
        </p:nvSpPr>
        <p:spPr>
          <a:xfrm>
            <a:off x="1302589" y="5943601"/>
            <a:ext cx="6357668" cy="307777"/>
          </a:xfrm>
          <a:prstGeom prst="rect">
            <a:avLst/>
          </a:prstGeom>
          <a:noFill/>
        </p:spPr>
        <p:txBody>
          <a:bodyPr wrap="square" rtlCol="0">
            <a:spAutoFit/>
          </a:bodyPr>
          <a:lstStyle/>
          <a:p>
            <a:pPr algn="ctr">
              <a:buClr>
                <a:srgbClr val="002060"/>
              </a:buClr>
            </a:pPr>
            <a:r>
              <a:rPr lang="en-US" dirty="0">
                <a:solidFill>
                  <a:schemeClr val="tx1"/>
                </a:solidFill>
              </a:rPr>
              <a:t>Correlation Matrix shows Columns Year and CO2 have a very good correlation </a:t>
            </a:r>
          </a:p>
        </p:txBody>
      </p:sp>
      <p:pic>
        <p:nvPicPr>
          <p:cNvPr id="2" name="Picture 2"/>
          <p:cNvPicPr>
            <a:picLocks noChangeAspect="1" noChangeArrowheads="1"/>
          </p:cNvPicPr>
          <p:nvPr/>
        </p:nvPicPr>
        <p:blipFill>
          <a:blip r:embed="rId4"/>
          <a:srcRect/>
          <a:stretch>
            <a:fillRect/>
          </a:stretch>
        </p:blipFill>
        <p:spPr bwMode="auto">
          <a:xfrm>
            <a:off x="2674189" y="4324620"/>
            <a:ext cx="4157932" cy="142057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1880559" y="516957"/>
            <a:ext cx="5063706" cy="2019210"/>
          </a:xfrm>
          <a:prstGeom prst="rect">
            <a:avLst/>
          </a:prstGeom>
          <a:noFill/>
          <a:ln w="9525">
            <a:noFill/>
            <a:miter lim="800000"/>
            <a:headEnd/>
            <a:tailEnd/>
          </a:ln>
          <a:effectLst/>
        </p:spPr>
      </p:pic>
      <p:sp>
        <p:nvSpPr>
          <p:cNvPr id="6" name="TextBox 5"/>
          <p:cNvSpPr txBox="1"/>
          <p:nvPr/>
        </p:nvSpPr>
        <p:spPr>
          <a:xfrm>
            <a:off x="3347049" y="163902"/>
            <a:ext cx="2441275" cy="307777"/>
          </a:xfrm>
          <a:prstGeom prst="rect">
            <a:avLst/>
          </a:prstGeom>
          <a:noFill/>
        </p:spPr>
        <p:txBody>
          <a:bodyPr wrap="square" rtlCol="0">
            <a:spAutoFit/>
          </a:bodyPr>
          <a:lstStyle/>
          <a:p>
            <a:pPr algn="ctr"/>
            <a:r>
              <a:rPr lang="en-US" b="1" dirty="0">
                <a:solidFill>
                  <a:srgbClr val="002060"/>
                </a:solidFill>
              </a:rPr>
              <a:t>DENSITY  PLOT</a:t>
            </a:r>
          </a:p>
        </p:txBody>
      </p:sp>
      <p:pic>
        <p:nvPicPr>
          <p:cNvPr id="2052" name="Picture 4"/>
          <p:cNvPicPr>
            <a:picLocks noChangeAspect="1" noChangeArrowheads="1"/>
          </p:cNvPicPr>
          <p:nvPr/>
        </p:nvPicPr>
        <p:blipFill>
          <a:blip r:embed="rId4"/>
          <a:srcRect/>
          <a:stretch>
            <a:fillRect/>
          </a:stretch>
        </p:blipFill>
        <p:spPr bwMode="auto">
          <a:xfrm>
            <a:off x="1777042" y="3826175"/>
            <a:ext cx="5167222" cy="2057041"/>
          </a:xfrm>
          <a:prstGeom prst="rect">
            <a:avLst/>
          </a:prstGeom>
          <a:noFill/>
          <a:ln w="9525">
            <a:noFill/>
            <a:miter lim="800000"/>
            <a:headEnd/>
            <a:tailEnd/>
          </a:ln>
          <a:effectLst/>
        </p:spPr>
      </p:pic>
      <p:sp>
        <p:nvSpPr>
          <p:cNvPr id="8" name="TextBox 7"/>
          <p:cNvSpPr txBox="1"/>
          <p:nvPr/>
        </p:nvSpPr>
        <p:spPr>
          <a:xfrm>
            <a:off x="3439065" y="3439063"/>
            <a:ext cx="2441275" cy="307777"/>
          </a:xfrm>
          <a:prstGeom prst="rect">
            <a:avLst/>
          </a:prstGeom>
          <a:noFill/>
        </p:spPr>
        <p:txBody>
          <a:bodyPr wrap="square" rtlCol="0">
            <a:spAutoFit/>
          </a:bodyPr>
          <a:lstStyle/>
          <a:p>
            <a:pPr algn="ctr"/>
            <a:r>
              <a:rPr lang="en-US" b="1" dirty="0">
                <a:solidFill>
                  <a:srgbClr val="002060"/>
                </a:solidFill>
              </a:rPr>
              <a:t>SCATTER  PLOT</a:t>
            </a:r>
          </a:p>
        </p:txBody>
      </p:sp>
      <p:sp>
        <p:nvSpPr>
          <p:cNvPr id="9" name="TextBox 8"/>
          <p:cNvSpPr txBox="1"/>
          <p:nvPr/>
        </p:nvSpPr>
        <p:spPr>
          <a:xfrm>
            <a:off x="2734573" y="2639683"/>
            <a:ext cx="3666227" cy="307777"/>
          </a:xfrm>
          <a:prstGeom prst="rect">
            <a:avLst/>
          </a:prstGeom>
          <a:noFill/>
        </p:spPr>
        <p:txBody>
          <a:bodyPr wrap="square" rtlCol="0">
            <a:spAutoFit/>
          </a:bodyPr>
          <a:lstStyle/>
          <a:p>
            <a:pPr algn="ctr"/>
            <a:r>
              <a:rPr lang="en-US" dirty="0">
                <a:latin typeface="+mj-lt"/>
              </a:rPr>
              <a:t>Density Plot shows Distribution of data </a:t>
            </a:r>
          </a:p>
        </p:txBody>
      </p:sp>
      <p:sp>
        <p:nvSpPr>
          <p:cNvPr id="10" name="TextBox 9"/>
          <p:cNvSpPr txBox="1"/>
          <p:nvPr/>
        </p:nvSpPr>
        <p:spPr>
          <a:xfrm>
            <a:off x="1293962" y="6009736"/>
            <a:ext cx="6288657" cy="307777"/>
          </a:xfrm>
          <a:prstGeom prst="rect">
            <a:avLst/>
          </a:prstGeom>
          <a:noFill/>
        </p:spPr>
        <p:txBody>
          <a:bodyPr wrap="square" rtlCol="0">
            <a:spAutoFit/>
          </a:bodyPr>
          <a:lstStyle/>
          <a:p>
            <a:pPr algn="ctr"/>
            <a:r>
              <a:rPr lang="en-US" dirty="0">
                <a:latin typeface="+mj-lt"/>
              </a:rPr>
              <a:t>Scatter Plot shows Strong positive linear </a:t>
            </a:r>
            <a:r>
              <a:rPr lang="en-US" dirty="0" err="1">
                <a:latin typeface="+mj-lt"/>
              </a:rPr>
              <a:t>correlationship</a:t>
            </a:r>
            <a:r>
              <a:rPr lang="en-US" dirty="0">
                <a:latin typeface="+mj-lt"/>
              </a:rPr>
              <a:t> between variables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Rectangle 2"/>
          <p:cNvSpPr/>
          <p:nvPr/>
        </p:nvSpPr>
        <p:spPr>
          <a:xfrm>
            <a:off x="664234" y="784789"/>
            <a:ext cx="7729267" cy="6986528"/>
          </a:xfrm>
          <a:prstGeom prst="rect">
            <a:avLst/>
          </a:prstGeom>
        </p:spPr>
        <p:txBody>
          <a:bodyPr wrap="square">
            <a:spAutoFit/>
          </a:bodyPr>
          <a:lstStyle/>
          <a:p>
            <a:r>
              <a:rPr lang="en-US" b="1" u="sng" dirty="0">
                <a:solidFill>
                  <a:srgbClr val="002060"/>
                </a:solidFill>
              </a:rPr>
              <a:t>Forecasting  Models(Non-Stationary  Data):</a:t>
            </a:r>
          </a:p>
          <a:p>
            <a:endParaRPr lang="en-US" b="1" dirty="0">
              <a:solidFill>
                <a:srgbClr val="002060"/>
              </a:solidFill>
            </a:endParaRPr>
          </a:p>
          <a:p>
            <a:pPr>
              <a:buFont typeface="Wingdings" pitchFamily="2" charset="2"/>
              <a:buChar char="v"/>
            </a:pPr>
            <a:r>
              <a:rPr lang="en-US" b="1" dirty="0">
                <a:solidFill>
                  <a:srgbClr val="002060"/>
                </a:solidFill>
              </a:rPr>
              <a:t> Simple Exponential Smoothing </a:t>
            </a:r>
          </a:p>
          <a:p>
            <a:endParaRPr lang="en-US" b="1" u="sng" dirty="0">
              <a:solidFill>
                <a:srgbClr val="002060"/>
              </a:solidFill>
            </a:endParaRPr>
          </a:p>
          <a:p>
            <a:pPr>
              <a:buFont typeface="Wingdings" pitchFamily="2" charset="2"/>
              <a:buChar char="v"/>
            </a:pPr>
            <a:r>
              <a:rPr lang="en-US" b="1" dirty="0">
                <a:solidFill>
                  <a:srgbClr val="002060"/>
                </a:solidFill>
              </a:rPr>
              <a:t>  Holt’s Method for Exponential Smoothing</a:t>
            </a:r>
          </a:p>
          <a:p>
            <a:pPr>
              <a:buFont typeface="Wingdings" pitchFamily="2" charset="2"/>
              <a:buChar char="v"/>
            </a:pPr>
            <a:endParaRPr lang="en-US" b="1" dirty="0">
              <a:solidFill>
                <a:srgbClr val="002060"/>
              </a:solidFill>
            </a:endParaRPr>
          </a:p>
          <a:p>
            <a:pPr>
              <a:buFont typeface="Wingdings" pitchFamily="2" charset="2"/>
              <a:buChar char="v"/>
            </a:pPr>
            <a:r>
              <a:rPr lang="en-US" b="1" dirty="0">
                <a:solidFill>
                  <a:srgbClr val="002060"/>
                </a:solidFill>
              </a:rPr>
              <a:t> Holts winter exponential smoothing with additive seasonality and additive trend</a:t>
            </a:r>
          </a:p>
          <a:p>
            <a:endParaRPr lang="en-US" b="1" dirty="0">
              <a:solidFill>
                <a:srgbClr val="002060"/>
              </a:solidFill>
            </a:endParaRPr>
          </a:p>
          <a:p>
            <a:pPr>
              <a:buFont typeface="Wingdings" pitchFamily="2" charset="2"/>
              <a:buChar char="v"/>
            </a:pPr>
            <a:r>
              <a:rPr lang="en-US" b="1" dirty="0">
                <a:solidFill>
                  <a:srgbClr val="002060"/>
                </a:solidFill>
              </a:rPr>
              <a:t> Holts winter exponential smoothing with multiplicative seasonality and additive trend</a:t>
            </a:r>
          </a:p>
          <a:p>
            <a:pPr>
              <a:buFont typeface="Wingdings" pitchFamily="2" charset="2"/>
              <a:buChar char="v"/>
            </a:pPr>
            <a:endParaRPr lang="en-US" b="1" dirty="0">
              <a:solidFill>
                <a:srgbClr val="002060"/>
              </a:solidFill>
            </a:endParaRPr>
          </a:p>
          <a:p>
            <a:pPr>
              <a:buFont typeface="Wingdings" pitchFamily="2" charset="2"/>
              <a:buChar char="v"/>
            </a:pPr>
            <a:r>
              <a:rPr lang="en-US" b="1" dirty="0">
                <a:solidFill>
                  <a:srgbClr val="002060"/>
                </a:solidFill>
              </a:rPr>
              <a:t> Holts winter exponential smoothing with multiplicative seasonality and multiplicative  trend</a:t>
            </a:r>
          </a:p>
          <a:p>
            <a:endParaRPr lang="en-US" b="1" dirty="0">
              <a:solidFill>
                <a:srgbClr val="002060"/>
              </a:solidFill>
            </a:endParaRPr>
          </a:p>
          <a:p>
            <a:pPr>
              <a:buFont typeface="Wingdings" pitchFamily="2" charset="2"/>
              <a:buChar char="v"/>
            </a:pPr>
            <a:r>
              <a:rPr lang="en-US" b="1" dirty="0">
                <a:solidFill>
                  <a:srgbClr val="002060"/>
                </a:solidFill>
              </a:rPr>
              <a:t> Linear Model</a:t>
            </a:r>
          </a:p>
          <a:p>
            <a:endParaRPr lang="en-US" b="1" dirty="0">
              <a:solidFill>
                <a:srgbClr val="002060"/>
              </a:solidFill>
            </a:endParaRPr>
          </a:p>
          <a:p>
            <a:pPr>
              <a:buFont typeface="Wingdings" pitchFamily="2" charset="2"/>
              <a:buChar char="v"/>
            </a:pPr>
            <a:r>
              <a:rPr lang="en-US" b="1" dirty="0">
                <a:solidFill>
                  <a:srgbClr val="002060"/>
                </a:solidFill>
              </a:rPr>
              <a:t> Exponential Model</a:t>
            </a:r>
          </a:p>
          <a:p>
            <a:pPr>
              <a:buFont typeface="Wingdings" pitchFamily="2" charset="2"/>
              <a:buChar char="v"/>
            </a:pPr>
            <a:endParaRPr lang="en-US" b="1" dirty="0">
              <a:solidFill>
                <a:srgbClr val="002060"/>
              </a:solidFill>
            </a:endParaRPr>
          </a:p>
          <a:p>
            <a:pPr>
              <a:buFont typeface="Wingdings" pitchFamily="2" charset="2"/>
              <a:buChar char="v"/>
            </a:pPr>
            <a:r>
              <a:rPr lang="en-US" dirty="0"/>
              <a:t> </a:t>
            </a:r>
            <a:r>
              <a:rPr lang="en-US" b="1" dirty="0">
                <a:solidFill>
                  <a:srgbClr val="002060"/>
                </a:solidFill>
              </a:rPr>
              <a:t>Quadratic Model</a:t>
            </a:r>
          </a:p>
          <a:p>
            <a:pPr>
              <a:buFont typeface="Wingdings" pitchFamily="2" charset="2"/>
              <a:buChar char="v"/>
            </a:pPr>
            <a:endParaRPr lang="en-US" b="1" dirty="0">
              <a:solidFill>
                <a:srgbClr val="002060"/>
              </a:solidFill>
            </a:endParaRPr>
          </a:p>
          <a:p>
            <a:pPr>
              <a:buFont typeface="Wingdings" pitchFamily="2" charset="2"/>
              <a:buChar char="v"/>
            </a:pPr>
            <a:r>
              <a:rPr lang="en-US" b="1" dirty="0">
                <a:solidFill>
                  <a:srgbClr val="002060"/>
                </a:solidFill>
              </a:rPr>
              <a:t> ARIMA Model</a:t>
            </a:r>
          </a:p>
          <a:p>
            <a:endParaRPr lang="en-US" b="1" dirty="0">
              <a:solidFill>
                <a:srgbClr val="002060"/>
              </a:solidFill>
            </a:endParaRPr>
          </a:p>
          <a:p>
            <a:br>
              <a:rPr lang="en-US" dirty="0"/>
            </a:br>
            <a:endParaRPr lang="en-US" b="1" dirty="0">
              <a:solidFill>
                <a:srgbClr val="002060"/>
              </a:solidFill>
            </a:endParaRPr>
          </a:p>
          <a:p>
            <a:pPr>
              <a:buFont typeface="Wingdings" pitchFamily="2" charset="2"/>
              <a:buChar char="v"/>
            </a:pPr>
            <a:endParaRPr lang="en-US" b="1" dirty="0">
              <a:solidFill>
                <a:srgbClr val="002060"/>
              </a:solidFill>
            </a:endParaRPr>
          </a:p>
          <a:p>
            <a:pPr>
              <a:buFont typeface="Wingdings" pitchFamily="2" charset="2"/>
              <a:buChar char="v"/>
            </a:pPr>
            <a:endParaRPr lang="en-US" b="1" dirty="0">
              <a:solidFill>
                <a:srgbClr val="002060"/>
              </a:solidFill>
            </a:endParaRPr>
          </a:p>
          <a:p>
            <a:pPr>
              <a:buFont typeface="Wingdings" pitchFamily="2" charset="2"/>
              <a:buChar char="v"/>
            </a:pPr>
            <a:endParaRPr lang="en-US" b="1" dirty="0">
              <a:solidFill>
                <a:srgbClr val="002060"/>
              </a:solidFill>
            </a:endParaRPr>
          </a:p>
          <a:p>
            <a:pPr>
              <a:buFont typeface="Wingdings" pitchFamily="2" charset="2"/>
              <a:buChar char="v"/>
            </a:pPr>
            <a:endParaRPr lang="en-US" b="1" dirty="0">
              <a:solidFill>
                <a:srgbClr val="002060"/>
              </a:solidFill>
            </a:endParaRPr>
          </a:p>
          <a:p>
            <a:pPr>
              <a:buFont typeface="Wingdings" pitchFamily="2" charset="2"/>
              <a:buChar char="v"/>
            </a:pPr>
            <a:endParaRPr lang="en-US" b="1" dirty="0">
              <a:solidFill>
                <a:srgbClr val="002060"/>
              </a:solidFill>
            </a:endParaRPr>
          </a:p>
          <a:p>
            <a:endParaRPr lang="en-US" b="1" dirty="0">
              <a:solidFill>
                <a:srgbClr val="002060"/>
              </a:solidFill>
            </a:endParaRPr>
          </a:p>
          <a:p>
            <a:endParaRPr lang="en-US" b="1" u="sng" dirty="0">
              <a:solidFill>
                <a:srgbClr val="002060"/>
              </a:solidFill>
            </a:endParaRPr>
          </a:p>
          <a:p>
            <a:endParaRPr lang="en-US" dirty="0"/>
          </a:p>
          <a:p>
            <a:endParaRPr lang="en-US" dirty="0"/>
          </a:p>
        </p:txBody>
      </p:sp>
      <p:sp>
        <p:nvSpPr>
          <p:cNvPr id="4" name="TextBox 3"/>
          <p:cNvSpPr txBox="1"/>
          <p:nvPr/>
        </p:nvSpPr>
        <p:spPr>
          <a:xfrm>
            <a:off x="1690777" y="224286"/>
            <a:ext cx="4813540" cy="369332"/>
          </a:xfrm>
          <a:prstGeom prst="rect">
            <a:avLst/>
          </a:prstGeom>
          <a:noFill/>
        </p:spPr>
        <p:txBody>
          <a:bodyPr wrap="square" rtlCol="0">
            <a:spAutoFit/>
          </a:bodyPr>
          <a:lstStyle/>
          <a:p>
            <a:pPr algn="ctr"/>
            <a:r>
              <a:rPr lang="en-US" sz="1800" b="1" dirty="0">
                <a:solidFill>
                  <a:srgbClr val="002060"/>
                </a:solidFill>
              </a:rPr>
              <a:t> Time Series Prediction Models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2838091" y="422694"/>
            <a:ext cx="3605841" cy="523220"/>
          </a:xfrm>
          <a:prstGeom prst="rect">
            <a:avLst/>
          </a:prstGeom>
          <a:noFill/>
        </p:spPr>
        <p:txBody>
          <a:bodyPr wrap="square" rtlCol="0">
            <a:spAutoFit/>
          </a:bodyPr>
          <a:lstStyle/>
          <a:p>
            <a:pPr algn="ctr"/>
            <a:r>
              <a:rPr lang="en-US" sz="2800" b="1" dirty="0">
                <a:solidFill>
                  <a:srgbClr val="002060"/>
                </a:solidFill>
              </a:rPr>
              <a:t>DATA PARTITION</a:t>
            </a:r>
          </a:p>
        </p:txBody>
      </p:sp>
      <p:sp>
        <p:nvSpPr>
          <p:cNvPr id="6" name="Rounded Rectangle 5"/>
          <p:cNvSpPr/>
          <p:nvPr/>
        </p:nvSpPr>
        <p:spPr>
          <a:xfrm>
            <a:off x="2941607" y="1682152"/>
            <a:ext cx="3321170" cy="11128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 name="Rounded Rectangle 6"/>
          <p:cNvSpPr/>
          <p:nvPr/>
        </p:nvSpPr>
        <p:spPr>
          <a:xfrm>
            <a:off x="1518249" y="3735238"/>
            <a:ext cx="2803585" cy="112143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ounded Rectangle 7"/>
          <p:cNvSpPr/>
          <p:nvPr/>
        </p:nvSpPr>
        <p:spPr>
          <a:xfrm>
            <a:off x="5043576" y="3732362"/>
            <a:ext cx="2780581" cy="112143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p:cNvSpPr txBox="1"/>
          <p:nvPr/>
        </p:nvSpPr>
        <p:spPr>
          <a:xfrm>
            <a:off x="3321170" y="1932317"/>
            <a:ext cx="2734574" cy="461665"/>
          </a:xfrm>
          <a:prstGeom prst="rect">
            <a:avLst/>
          </a:prstGeom>
          <a:noFill/>
        </p:spPr>
        <p:txBody>
          <a:bodyPr wrap="square" rtlCol="0">
            <a:spAutoFit/>
          </a:bodyPr>
          <a:lstStyle/>
          <a:p>
            <a:pPr algn="ctr"/>
            <a:r>
              <a:rPr lang="en-US" sz="2400" b="1" dirty="0">
                <a:solidFill>
                  <a:srgbClr val="002060"/>
                </a:solidFill>
              </a:rPr>
              <a:t>DATA(215)</a:t>
            </a:r>
          </a:p>
        </p:txBody>
      </p:sp>
      <p:sp>
        <p:nvSpPr>
          <p:cNvPr id="10" name="TextBox 9"/>
          <p:cNvSpPr txBox="1"/>
          <p:nvPr/>
        </p:nvSpPr>
        <p:spPr>
          <a:xfrm>
            <a:off x="1575758" y="3999781"/>
            <a:ext cx="2734574" cy="461665"/>
          </a:xfrm>
          <a:prstGeom prst="rect">
            <a:avLst/>
          </a:prstGeom>
          <a:noFill/>
        </p:spPr>
        <p:txBody>
          <a:bodyPr wrap="square" rtlCol="0">
            <a:spAutoFit/>
          </a:bodyPr>
          <a:lstStyle/>
          <a:p>
            <a:pPr algn="ctr"/>
            <a:r>
              <a:rPr lang="en-US" sz="2400" b="1" dirty="0">
                <a:solidFill>
                  <a:srgbClr val="002060"/>
                </a:solidFill>
              </a:rPr>
              <a:t>Train(175)</a:t>
            </a:r>
          </a:p>
        </p:txBody>
      </p:sp>
      <p:sp>
        <p:nvSpPr>
          <p:cNvPr id="11" name="TextBox 10"/>
          <p:cNvSpPr txBox="1"/>
          <p:nvPr/>
        </p:nvSpPr>
        <p:spPr>
          <a:xfrm>
            <a:off x="5043577" y="3999782"/>
            <a:ext cx="2734574" cy="830997"/>
          </a:xfrm>
          <a:prstGeom prst="rect">
            <a:avLst/>
          </a:prstGeom>
          <a:noFill/>
        </p:spPr>
        <p:txBody>
          <a:bodyPr wrap="square" rtlCol="0">
            <a:spAutoFit/>
          </a:bodyPr>
          <a:lstStyle/>
          <a:p>
            <a:pPr algn="ctr"/>
            <a:r>
              <a:rPr lang="en-US" sz="2400" b="1" dirty="0">
                <a:solidFill>
                  <a:srgbClr val="002060"/>
                </a:solidFill>
              </a:rPr>
              <a:t>Test(40)</a:t>
            </a:r>
          </a:p>
          <a:p>
            <a:pPr algn="ctr"/>
            <a:endParaRPr lang="en-US" sz="2400" b="1" dirty="0">
              <a:solidFill>
                <a:srgbClr val="00206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3111041" y="462901"/>
            <a:ext cx="3207929" cy="338554"/>
          </a:xfrm>
          <a:prstGeom prst="rect">
            <a:avLst/>
          </a:prstGeom>
        </p:spPr>
        <p:txBody>
          <a:bodyPr wrap="none">
            <a:spAutoFit/>
          </a:bodyPr>
          <a:lstStyle/>
          <a:p>
            <a:r>
              <a:rPr lang="en-US" sz="1600" b="1" dirty="0">
                <a:solidFill>
                  <a:srgbClr val="002060"/>
                </a:solidFill>
              </a:rPr>
              <a:t>Holt-Winters’ Seasonal Method</a:t>
            </a:r>
          </a:p>
        </p:txBody>
      </p:sp>
      <p:sp>
        <p:nvSpPr>
          <p:cNvPr id="5" name="Rectangle 4"/>
          <p:cNvSpPr/>
          <p:nvPr/>
        </p:nvSpPr>
        <p:spPr>
          <a:xfrm>
            <a:off x="586596" y="1659285"/>
            <a:ext cx="7194430" cy="2893100"/>
          </a:xfrm>
          <a:prstGeom prst="rect">
            <a:avLst/>
          </a:prstGeom>
        </p:spPr>
        <p:txBody>
          <a:bodyPr wrap="square">
            <a:spAutoFit/>
          </a:bodyPr>
          <a:lstStyle/>
          <a:p>
            <a:r>
              <a:rPr lang="en-US" dirty="0">
                <a:solidFill>
                  <a:srgbClr val="002060"/>
                </a:solidFill>
                <a:latin typeface="+mj-lt"/>
              </a:rPr>
              <a:t>The Holt-Winters model extends Holt to allow the forecasting of time series data that has both trend and seasonality, and this method includes this seasonality smoothing parameter.</a:t>
            </a:r>
          </a:p>
          <a:p>
            <a:endParaRPr lang="en-US" dirty="0">
              <a:solidFill>
                <a:srgbClr val="002060"/>
              </a:solidFill>
              <a:latin typeface="+mj-lt"/>
            </a:endParaRPr>
          </a:p>
          <a:p>
            <a:r>
              <a:rPr lang="en-US" dirty="0">
                <a:solidFill>
                  <a:srgbClr val="002060"/>
                </a:solidFill>
                <a:latin typeface="+mj-lt"/>
              </a:rPr>
              <a:t>There are two general types of seasonality: Additive and Multiplicative.</a:t>
            </a:r>
          </a:p>
          <a:p>
            <a:r>
              <a:rPr lang="en-US" dirty="0">
                <a:solidFill>
                  <a:srgbClr val="002060"/>
                </a:solidFill>
                <a:latin typeface="+mj-lt"/>
              </a:rPr>
              <a:t> </a:t>
            </a:r>
          </a:p>
          <a:p>
            <a:r>
              <a:rPr lang="en-US" b="1" dirty="0">
                <a:solidFill>
                  <a:srgbClr val="002060"/>
                </a:solidFill>
                <a:latin typeface="+mj-lt"/>
              </a:rPr>
              <a:t>Additive</a:t>
            </a:r>
            <a:r>
              <a:rPr lang="en-US" dirty="0">
                <a:solidFill>
                  <a:srgbClr val="002060"/>
                </a:solidFill>
                <a:latin typeface="+mj-lt"/>
              </a:rPr>
              <a:t>:  = Trend + Seasonal + Random</a:t>
            </a:r>
            <a:br>
              <a:rPr lang="en-US" dirty="0">
                <a:solidFill>
                  <a:srgbClr val="002060"/>
                </a:solidFill>
                <a:latin typeface="+mj-lt"/>
              </a:rPr>
            </a:br>
            <a:r>
              <a:rPr lang="en-US" dirty="0">
                <a:solidFill>
                  <a:srgbClr val="002060"/>
                </a:solidFill>
                <a:latin typeface="+mj-lt"/>
              </a:rPr>
              <a:t>Seasonal changes in the data stay roughly the same over time and don’t fluctuate in relation to the overall data.</a:t>
            </a:r>
          </a:p>
          <a:p>
            <a:endParaRPr lang="en-US" dirty="0">
              <a:solidFill>
                <a:srgbClr val="002060"/>
              </a:solidFill>
              <a:latin typeface="+mj-lt"/>
            </a:endParaRPr>
          </a:p>
          <a:p>
            <a:r>
              <a:rPr lang="en-US" b="1" dirty="0">
                <a:solidFill>
                  <a:srgbClr val="002060"/>
                </a:solidFill>
                <a:latin typeface="+mj-lt"/>
              </a:rPr>
              <a:t>Multiplicative</a:t>
            </a:r>
            <a:r>
              <a:rPr lang="en-US" dirty="0">
                <a:solidFill>
                  <a:srgbClr val="002060"/>
                </a:solidFill>
                <a:latin typeface="+mj-lt"/>
              </a:rPr>
              <a:t>= Trend * Seasonal * Random</a:t>
            </a:r>
            <a:br>
              <a:rPr lang="en-US" dirty="0">
                <a:solidFill>
                  <a:srgbClr val="002060"/>
                </a:solidFill>
                <a:latin typeface="+mj-lt"/>
              </a:rPr>
            </a:br>
            <a:r>
              <a:rPr lang="en-US" dirty="0">
                <a:solidFill>
                  <a:srgbClr val="002060"/>
                </a:solidFill>
                <a:latin typeface="+mj-lt"/>
              </a:rPr>
              <a:t>The seasonal variation changes in relation to the overall changes in the data. So, if the data is trending upward, the seasonal differences grow proportionally as well.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929752" y="540539"/>
            <a:ext cx="3267241" cy="307777"/>
          </a:xfrm>
          <a:prstGeom prst="rect">
            <a:avLst/>
          </a:prstGeom>
        </p:spPr>
        <p:txBody>
          <a:bodyPr wrap="none">
            <a:spAutoFit/>
          </a:bodyPr>
          <a:lstStyle/>
          <a:p>
            <a:r>
              <a:rPr lang="en-US" b="1" dirty="0">
                <a:solidFill>
                  <a:srgbClr val="002060"/>
                </a:solidFill>
                <a:latin typeface="Arial" pitchFamily="34" charset="0"/>
                <a:ea typeface="Century Gothic"/>
                <a:cs typeface="Arial" pitchFamily="34" charset="0"/>
                <a:sym typeface="Century Gothic"/>
              </a:rPr>
              <a:t>ARIMA  Model (Non Stationary Data)</a:t>
            </a:r>
            <a:endParaRPr lang="en-US" dirty="0"/>
          </a:p>
        </p:txBody>
      </p:sp>
      <p:sp>
        <p:nvSpPr>
          <p:cNvPr id="6" name="Rectangle 5"/>
          <p:cNvSpPr/>
          <p:nvPr/>
        </p:nvSpPr>
        <p:spPr>
          <a:xfrm>
            <a:off x="1906585" y="5664629"/>
            <a:ext cx="1962397" cy="523220"/>
          </a:xfrm>
          <a:prstGeom prst="rect">
            <a:avLst/>
          </a:prstGeom>
        </p:spPr>
        <p:txBody>
          <a:bodyPr wrap="none">
            <a:spAutoFit/>
          </a:bodyPr>
          <a:lstStyle/>
          <a:p>
            <a:r>
              <a:rPr lang="en-US" dirty="0"/>
              <a:t>RMSE Value= 0.8483 </a:t>
            </a:r>
            <a:br>
              <a:rPr lang="en-US" dirty="0"/>
            </a:br>
            <a:endParaRPr lang="en-US" dirty="0"/>
          </a:p>
        </p:txBody>
      </p:sp>
      <p:sp>
        <p:nvSpPr>
          <p:cNvPr id="7" name="Rectangle 6"/>
          <p:cNvSpPr/>
          <p:nvPr/>
        </p:nvSpPr>
        <p:spPr>
          <a:xfrm>
            <a:off x="4507946" y="5638750"/>
            <a:ext cx="1903085" cy="307777"/>
          </a:xfrm>
          <a:prstGeom prst="rect">
            <a:avLst/>
          </a:prstGeom>
        </p:spPr>
        <p:txBody>
          <a:bodyPr wrap="none">
            <a:spAutoFit/>
          </a:bodyPr>
          <a:lstStyle/>
          <a:p>
            <a:r>
              <a:rPr lang="en-US" dirty="0"/>
              <a:t>MAPE Value= 0.0444</a:t>
            </a:r>
          </a:p>
        </p:txBody>
      </p:sp>
      <p:pic>
        <p:nvPicPr>
          <p:cNvPr id="18435" name="Picture 3"/>
          <p:cNvPicPr>
            <a:picLocks noChangeAspect="1" noChangeArrowheads="1"/>
          </p:cNvPicPr>
          <p:nvPr/>
        </p:nvPicPr>
        <p:blipFill>
          <a:blip r:embed="rId3"/>
          <a:srcRect/>
          <a:stretch>
            <a:fillRect/>
          </a:stretch>
        </p:blipFill>
        <p:spPr bwMode="auto">
          <a:xfrm>
            <a:off x="724619" y="1088366"/>
            <a:ext cx="7970807" cy="4267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655607" y="1073121"/>
            <a:ext cx="5891841" cy="2462213"/>
          </a:xfrm>
          <a:prstGeom prst="rect">
            <a:avLst/>
          </a:prstGeom>
        </p:spPr>
        <p:txBody>
          <a:bodyPr wrap="square">
            <a:spAutoFit/>
          </a:bodyPr>
          <a:lstStyle/>
          <a:p>
            <a:r>
              <a:rPr lang="en-US" b="1" u="sng" dirty="0">
                <a:solidFill>
                  <a:srgbClr val="002060"/>
                </a:solidFill>
              </a:rPr>
              <a:t>Forecasting  Models(Stationary  Data):</a:t>
            </a:r>
          </a:p>
          <a:p>
            <a:endParaRPr lang="en-US" b="1" dirty="0">
              <a:solidFill>
                <a:srgbClr val="002060"/>
              </a:solidFill>
            </a:endParaRPr>
          </a:p>
          <a:p>
            <a:pPr>
              <a:buFont typeface="Wingdings" pitchFamily="2" charset="2"/>
              <a:buChar char="v"/>
            </a:pPr>
            <a:r>
              <a:rPr lang="en-US" b="1" dirty="0">
                <a:solidFill>
                  <a:srgbClr val="002060"/>
                </a:solidFill>
              </a:rPr>
              <a:t> ARIMA Model</a:t>
            </a:r>
          </a:p>
          <a:p>
            <a:endParaRPr lang="en-US" b="1" u="sng" dirty="0">
              <a:solidFill>
                <a:srgbClr val="002060"/>
              </a:solidFill>
            </a:endParaRPr>
          </a:p>
          <a:p>
            <a:pPr>
              <a:buFont typeface="Wingdings" pitchFamily="2" charset="2"/>
              <a:buChar char="v"/>
            </a:pPr>
            <a:r>
              <a:rPr lang="en-US" b="1" dirty="0">
                <a:solidFill>
                  <a:srgbClr val="002060"/>
                </a:solidFill>
              </a:rPr>
              <a:t> Auto Regressor  Model</a:t>
            </a:r>
          </a:p>
          <a:p>
            <a:pPr>
              <a:buFont typeface="Wingdings" pitchFamily="2" charset="2"/>
              <a:buChar char="v"/>
            </a:pPr>
            <a:endParaRPr lang="en-US" b="1" dirty="0">
              <a:solidFill>
                <a:srgbClr val="002060"/>
              </a:solidFill>
            </a:endParaRPr>
          </a:p>
          <a:p>
            <a:pPr>
              <a:buFont typeface="Wingdings" pitchFamily="2" charset="2"/>
              <a:buChar char="v"/>
            </a:pPr>
            <a:r>
              <a:rPr lang="en-US" b="1" dirty="0">
                <a:solidFill>
                  <a:srgbClr val="002060"/>
                </a:solidFill>
              </a:rPr>
              <a:t> Moving Average Model</a:t>
            </a:r>
          </a:p>
          <a:p>
            <a:pPr>
              <a:buFont typeface="Wingdings" pitchFamily="2" charset="2"/>
              <a:buChar char="v"/>
            </a:pPr>
            <a:endParaRPr lang="en-US" b="1" dirty="0">
              <a:solidFill>
                <a:srgbClr val="002060"/>
              </a:solidFill>
            </a:endParaRPr>
          </a:p>
          <a:p>
            <a:endParaRPr lang="en-US" b="1" dirty="0">
              <a:solidFill>
                <a:srgbClr val="002060"/>
              </a:solidFill>
            </a:endParaRPr>
          </a:p>
          <a:p>
            <a:pPr>
              <a:buFont typeface="Wingdings" pitchFamily="2" charset="2"/>
              <a:buChar char="v"/>
            </a:pPr>
            <a:endParaRPr lang="en-US" b="1" dirty="0">
              <a:solidFill>
                <a:srgbClr val="002060"/>
              </a:solidFill>
            </a:endParaRPr>
          </a:p>
          <a:p>
            <a:endParaRPr lang="en-US" b="1" dirty="0">
              <a:solidFill>
                <a:srgbClr val="00206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Rectangle 5"/>
          <p:cNvSpPr/>
          <p:nvPr/>
        </p:nvSpPr>
        <p:spPr>
          <a:xfrm>
            <a:off x="3170624" y="462901"/>
            <a:ext cx="2820003" cy="307777"/>
          </a:xfrm>
          <a:prstGeom prst="rect">
            <a:avLst/>
          </a:prstGeom>
        </p:spPr>
        <p:txBody>
          <a:bodyPr wrap="none">
            <a:spAutoFit/>
          </a:bodyPr>
          <a:lstStyle/>
          <a:p>
            <a:pPr algn="ctr"/>
            <a:r>
              <a:rPr lang="en-US" b="1" dirty="0">
                <a:solidFill>
                  <a:srgbClr val="002060"/>
                </a:solidFill>
              </a:rPr>
              <a:t>ARIMA Model(Stationary Data )</a:t>
            </a:r>
          </a:p>
        </p:txBody>
      </p:sp>
      <p:sp>
        <p:nvSpPr>
          <p:cNvPr id="8" name="Rectangle 7"/>
          <p:cNvSpPr/>
          <p:nvPr/>
        </p:nvSpPr>
        <p:spPr>
          <a:xfrm>
            <a:off x="664234" y="886028"/>
            <a:ext cx="7625752" cy="738664"/>
          </a:xfrm>
          <a:prstGeom prst="rect">
            <a:avLst/>
          </a:prstGeom>
        </p:spPr>
        <p:txBody>
          <a:bodyPr wrap="square">
            <a:spAutoFit/>
          </a:bodyPr>
          <a:lstStyle/>
          <a:p>
            <a:r>
              <a:rPr lang="en-US" dirty="0">
                <a:solidFill>
                  <a:srgbClr val="002060"/>
                </a:solidFill>
              </a:rPr>
              <a:t>ARIMA, short for ‘Auto Regressive Integrated Moving Average’ is actually a class of models that ‘explains’ a given time series based on its own past values, that is, its own lags and the lagged forecast errors, so that equation can be used to forecast future values.</a:t>
            </a:r>
          </a:p>
        </p:txBody>
      </p:sp>
      <p:sp>
        <p:nvSpPr>
          <p:cNvPr id="9" name="Rectangle 8"/>
          <p:cNvSpPr/>
          <p:nvPr/>
        </p:nvSpPr>
        <p:spPr>
          <a:xfrm>
            <a:off x="677857" y="1903512"/>
            <a:ext cx="5960286" cy="523220"/>
          </a:xfrm>
          <a:prstGeom prst="rect">
            <a:avLst/>
          </a:prstGeom>
        </p:spPr>
        <p:txBody>
          <a:bodyPr wrap="none">
            <a:spAutoFit/>
          </a:bodyPr>
          <a:lstStyle/>
          <a:p>
            <a:r>
              <a:rPr lang="en-US" dirty="0">
                <a:solidFill>
                  <a:srgbClr val="002060"/>
                </a:solidFill>
              </a:rPr>
              <a:t>We have performed Grid search for hyper-parameters to find out optimal </a:t>
            </a:r>
          </a:p>
          <a:p>
            <a:r>
              <a:rPr lang="en-US" dirty="0">
                <a:solidFill>
                  <a:srgbClr val="002060"/>
                </a:solidFill>
              </a:rPr>
              <a:t>order or (p, d ,q) for ARIMA model(Stationary Data).</a:t>
            </a:r>
            <a:endParaRPr lang="en-US" b="1" dirty="0">
              <a:solidFill>
                <a:srgbClr val="00206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1" name="Rectangle 10"/>
          <p:cNvSpPr/>
          <p:nvPr/>
        </p:nvSpPr>
        <p:spPr>
          <a:xfrm>
            <a:off x="778774" y="868342"/>
            <a:ext cx="5082457" cy="307777"/>
          </a:xfrm>
          <a:prstGeom prst="rect">
            <a:avLst/>
          </a:prstGeom>
        </p:spPr>
        <p:txBody>
          <a:bodyPr wrap="square">
            <a:spAutoFit/>
          </a:bodyPr>
          <a:lstStyle/>
          <a:p>
            <a:r>
              <a:rPr lang="en-US" dirty="0">
                <a:solidFill>
                  <a:srgbClr val="002060"/>
                </a:solidFill>
              </a:rPr>
              <a:t>Best order found is (0,1,0) with least  RMSE</a:t>
            </a:r>
          </a:p>
        </p:txBody>
      </p:sp>
      <p:sp>
        <p:nvSpPr>
          <p:cNvPr id="12" name="Rectangle 11"/>
          <p:cNvSpPr/>
          <p:nvPr/>
        </p:nvSpPr>
        <p:spPr>
          <a:xfrm>
            <a:off x="3041228" y="307625"/>
            <a:ext cx="2820003" cy="307777"/>
          </a:xfrm>
          <a:prstGeom prst="rect">
            <a:avLst/>
          </a:prstGeom>
        </p:spPr>
        <p:txBody>
          <a:bodyPr wrap="none">
            <a:spAutoFit/>
          </a:bodyPr>
          <a:lstStyle/>
          <a:p>
            <a:pPr algn="ctr"/>
            <a:r>
              <a:rPr lang="en-US" b="1" dirty="0">
                <a:solidFill>
                  <a:srgbClr val="002060"/>
                </a:solidFill>
              </a:rPr>
              <a:t>ARIMA Model(Stationary Data )</a:t>
            </a:r>
          </a:p>
        </p:txBody>
      </p:sp>
      <p:sp>
        <p:nvSpPr>
          <p:cNvPr id="5" name="TextBox 4">
            <a:extLst>
              <a:ext uri="{FF2B5EF4-FFF2-40B4-BE49-F238E27FC236}">
                <a16:creationId xmlns:a16="http://schemas.microsoft.com/office/drawing/2014/main" id="{95AA8662-FC2F-8A83-18CC-23731A7481F1}"/>
              </a:ext>
            </a:extLst>
          </p:cNvPr>
          <p:cNvSpPr txBox="1"/>
          <p:nvPr/>
        </p:nvSpPr>
        <p:spPr>
          <a:xfrm>
            <a:off x="2165229" y="2258721"/>
            <a:ext cx="4572000" cy="307777"/>
          </a:xfrm>
          <a:prstGeom prst="rect">
            <a:avLst/>
          </a:prstGeom>
          <a:noFill/>
        </p:spPr>
        <p:txBody>
          <a:bodyPr wrap="square">
            <a:spAutoFit/>
          </a:bodyPr>
          <a:lstStyle/>
          <a:p>
            <a:pPr algn="ctr"/>
            <a:r>
              <a:rPr lang="en-US" sz="1400" b="1" dirty="0">
                <a:solidFill>
                  <a:srgbClr val="002060"/>
                </a:solidFill>
              </a:rPr>
              <a:t>FINAL MODEL </a:t>
            </a:r>
          </a:p>
        </p:txBody>
      </p:sp>
      <p:sp>
        <p:nvSpPr>
          <p:cNvPr id="7" name="TextBox 6">
            <a:extLst>
              <a:ext uri="{FF2B5EF4-FFF2-40B4-BE49-F238E27FC236}">
                <a16:creationId xmlns:a16="http://schemas.microsoft.com/office/drawing/2014/main" id="{CACF7EFC-D71F-0D55-CC85-99E43FC3A3FA}"/>
              </a:ext>
            </a:extLst>
          </p:cNvPr>
          <p:cNvSpPr txBox="1"/>
          <p:nvPr/>
        </p:nvSpPr>
        <p:spPr>
          <a:xfrm>
            <a:off x="778773" y="3056151"/>
            <a:ext cx="7324217" cy="307777"/>
          </a:xfrm>
          <a:prstGeom prst="rect">
            <a:avLst/>
          </a:prstGeom>
          <a:noFill/>
        </p:spPr>
        <p:txBody>
          <a:bodyPr wrap="square">
            <a:spAutoFit/>
          </a:bodyPr>
          <a:lstStyle/>
          <a:p>
            <a:r>
              <a:rPr lang="en-US" dirty="0">
                <a:solidFill>
                  <a:srgbClr val="002060"/>
                </a:solidFill>
              </a:rPr>
              <a:t>We have selected  </a:t>
            </a:r>
            <a:r>
              <a:rPr lang="en-US" b="1" dirty="0">
                <a:solidFill>
                  <a:srgbClr val="002060"/>
                </a:solidFill>
              </a:rPr>
              <a:t>ARIMA(0,1,0)</a:t>
            </a:r>
            <a:r>
              <a:rPr lang="en-US" dirty="0">
                <a:solidFill>
                  <a:srgbClr val="002060"/>
                </a:solidFill>
              </a:rPr>
              <a:t>  as our final model  because it has least MAPE value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338"/>
        <p:cNvGrpSpPr/>
        <p:nvPr/>
      </p:nvGrpSpPr>
      <p:grpSpPr>
        <a:xfrm>
          <a:off x="0" y="0"/>
          <a:ext cx="0" cy="0"/>
          <a:chOff x="0" y="0"/>
          <a:chExt cx="0" cy="0"/>
        </a:xfrm>
      </p:grpSpPr>
      <p:sp>
        <p:nvSpPr>
          <p:cNvPr id="339" name="Google Shape;339;p2"/>
          <p:cNvSpPr txBox="1"/>
          <p:nvPr/>
        </p:nvSpPr>
        <p:spPr>
          <a:xfrm>
            <a:off x="0" y="112649"/>
            <a:ext cx="8566030" cy="28622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rgbClr val="002776"/>
                </a:solidFill>
                <a:latin typeface="Arial Black" panose="020B0A04020102020204" pitchFamily="34" charset="0"/>
                <a:sym typeface="Arial"/>
              </a:rPr>
              <a:t>BUSINESS</a:t>
            </a:r>
            <a:r>
              <a:rPr lang="en-US" sz="3200" b="1" dirty="0">
                <a:solidFill>
                  <a:srgbClr val="002776"/>
                </a:solidFill>
                <a:latin typeface="Algerian" panose="04020705040A02060702" pitchFamily="82" charset="0"/>
                <a:sym typeface="Arial"/>
              </a:rPr>
              <a:t> </a:t>
            </a:r>
            <a:r>
              <a:rPr lang="en-US" sz="3200" b="1" dirty="0">
                <a:solidFill>
                  <a:srgbClr val="002776"/>
                </a:solidFill>
                <a:latin typeface="Arial Black" panose="020B0A04020102020204" pitchFamily="34" charset="0"/>
                <a:sym typeface="Arial"/>
              </a:rPr>
              <a:t>PROBLEM</a:t>
            </a:r>
          </a:p>
          <a:p>
            <a:pPr marL="0" marR="0" lvl="0" indent="0" algn="ctr" rtl="0">
              <a:spcBef>
                <a:spcPts val="0"/>
              </a:spcBef>
              <a:spcAft>
                <a:spcPts val="0"/>
              </a:spcAft>
              <a:buNone/>
            </a:pPr>
            <a:endParaRPr lang="en-US" sz="3200" b="1" dirty="0">
              <a:solidFill>
                <a:srgbClr val="002776"/>
              </a:solidFill>
              <a:latin typeface="Algerian" pitchFamily="82" charset="0"/>
            </a:endParaRPr>
          </a:p>
          <a:p>
            <a:pPr lvl="0" algn="ctr"/>
            <a:endParaRPr lang="en-US" sz="2000" b="1" dirty="0">
              <a:solidFill>
                <a:srgbClr val="002776"/>
              </a:solidFill>
              <a:latin typeface="+mn-lt"/>
              <a:sym typeface="Arial"/>
            </a:endParaRPr>
          </a:p>
          <a:p>
            <a:pPr marL="0" marR="0" lvl="0" indent="0" algn="ctr" rtl="0">
              <a:spcBef>
                <a:spcPts val="0"/>
              </a:spcBef>
              <a:spcAft>
                <a:spcPts val="0"/>
              </a:spcAft>
              <a:buNone/>
            </a:pPr>
            <a:endParaRPr lang="en-US" sz="3200" b="1" dirty="0">
              <a:solidFill>
                <a:srgbClr val="002776"/>
              </a:solidFill>
              <a:latin typeface="Algerian" pitchFamily="82" charset="0"/>
            </a:endParaRPr>
          </a:p>
          <a:p>
            <a:pPr marL="0" marR="0" lvl="0" indent="0" algn="ctr" rtl="0">
              <a:spcBef>
                <a:spcPts val="0"/>
              </a:spcBef>
              <a:spcAft>
                <a:spcPts val="0"/>
              </a:spcAft>
              <a:buNone/>
            </a:pPr>
            <a:endParaRPr lang="en-US" sz="3200" b="1" dirty="0">
              <a:solidFill>
                <a:srgbClr val="002776"/>
              </a:solidFill>
              <a:latin typeface="Algerian" pitchFamily="82" charset="0"/>
              <a:sym typeface="Arial"/>
            </a:endParaRPr>
          </a:p>
          <a:p>
            <a:pPr marL="0" marR="0" lvl="0" indent="0" algn="ctr" rtl="0">
              <a:spcBef>
                <a:spcPts val="0"/>
              </a:spcBef>
              <a:spcAft>
                <a:spcPts val="0"/>
              </a:spcAft>
              <a:buNone/>
            </a:pPr>
            <a:r>
              <a:rPr lang="en-US" sz="3200" b="1" dirty="0">
                <a:solidFill>
                  <a:srgbClr val="002776"/>
                </a:solidFill>
                <a:latin typeface="Algerian" pitchFamily="82" charset="0"/>
                <a:sym typeface="Arial"/>
              </a:rPr>
              <a:t> </a:t>
            </a:r>
            <a:endParaRPr sz="3200" dirty="0">
              <a:latin typeface="Algerian" pitchFamily="82" charset="0"/>
            </a:endParaRPr>
          </a:p>
        </p:txBody>
      </p:sp>
      <p:sp>
        <p:nvSpPr>
          <p:cNvPr id="340" name="Google Shape;340;p2"/>
          <p:cNvSpPr txBox="1"/>
          <p:nvPr/>
        </p:nvSpPr>
        <p:spPr>
          <a:xfrm>
            <a:off x="-20236" y="3632940"/>
            <a:ext cx="8979000" cy="69245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endParaRPr sz="1300">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None/>
            </a:pPr>
            <a:endParaRPr sz="1300">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None/>
            </a:pPr>
            <a:endParaRPr sz="1300">
              <a:solidFill>
                <a:schemeClr val="dk1"/>
              </a:solidFill>
              <a:latin typeface="Verdana"/>
              <a:ea typeface="Verdana"/>
              <a:cs typeface="Verdana"/>
              <a:sym typeface="Verdana"/>
            </a:endParaRPr>
          </a:p>
        </p:txBody>
      </p:sp>
      <p:sp>
        <p:nvSpPr>
          <p:cNvPr id="341" name="Google Shape;341;p2"/>
          <p:cNvSpPr txBox="1"/>
          <p:nvPr/>
        </p:nvSpPr>
        <p:spPr>
          <a:xfrm>
            <a:off x="-1" y="2903091"/>
            <a:ext cx="8876582" cy="11387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000" b="1" dirty="0">
              <a:solidFill>
                <a:srgbClr val="002060"/>
              </a:solidFill>
              <a:latin typeface="Century Gothic"/>
              <a:sym typeface="Century Gothic"/>
            </a:endParaRPr>
          </a:p>
          <a:p>
            <a:r>
              <a:rPr lang="en-IN" sz="2400" b="1" dirty="0">
                <a:solidFill>
                  <a:srgbClr val="002060"/>
                </a:solidFill>
              </a:rPr>
              <a:t>     </a:t>
            </a:r>
            <a:endParaRPr lang="en-US" sz="2400" dirty="0">
              <a:solidFill>
                <a:srgbClr val="002060"/>
              </a:solidFill>
            </a:endParaRPr>
          </a:p>
          <a:p>
            <a:pPr marL="0" marR="0" lvl="0" indent="0" algn="l" rtl="0">
              <a:spcBef>
                <a:spcPts val="0"/>
              </a:spcBef>
              <a:spcAft>
                <a:spcPts val="0"/>
              </a:spcAft>
              <a:buNone/>
            </a:pPr>
            <a:endParaRPr sz="2400"/>
          </a:p>
        </p:txBody>
      </p:sp>
      <p:sp>
        <p:nvSpPr>
          <p:cNvPr id="343" name="Google Shape;343;p2"/>
          <p:cNvSpPr txBox="1"/>
          <p:nvPr/>
        </p:nvSpPr>
        <p:spPr>
          <a:xfrm>
            <a:off x="8" y="635875"/>
            <a:ext cx="6985200" cy="11127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9" name="Rectangle 8"/>
          <p:cNvSpPr/>
          <p:nvPr/>
        </p:nvSpPr>
        <p:spPr>
          <a:xfrm>
            <a:off x="690114" y="2147979"/>
            <a:ext cx="7789653" cy="1569660"/>
          </a:xfrm>
          <a:prstGeom prst="rect">
            <a:avLst/>
          </a:prstGeom>
        </p:spPr>
        <p:txBody>
          <a:bodyPr wrap="square">
            <a:spAutoFit/>
          </a:bodyPr>
          <a:lstStyle/>
          <a:p>
            <a:r>
              <a:rPr lang="en-US" sz="1600" b="1" dirty="0">
                <a:solidFill>
                  <a:srgbClr val="002060"/>
                </a:solidFill>
              </a:rPr>
              <a:t>Many industrial processes emit CO</a:t>
            </a:r>
            <a:r>
              <a:rPr lang="en-US" sz="1600" b="1" baseline="-25000" dirty="0">
                <a:solidFill>
                  <a:srgbClr val="002060"/>
                </a:solidFill>
              </a:rPr>
              <a:t>2</a:t>
            </a:r>
            <a:r>
              <a:rPr lang="en-US" sz="1600" b="1" dirty="0">
                <a:solidFill>
                  <a:srgbClr val="002060"/>
                </a:solidFill>
              </a:rPr>
              <a:t> through fossil fuel consumption. Several processes also produce CO</a:t>
            </a:r>
            <a:r>
              <a:rPr lang="en-US" sz="1600" b="1" baseline="-25000" dirty="0">
                <a:solidFill>
                  <a:srgbClr val="002060"/>
                </a:solidFill>
              </a:rPr>
              <a:t>2</a:t>
            </a:r>
            <a:r>
              <a:rPr lang="en-US" sz="1600" b="1" dirty="0">
                <a:solidFill>
                  <a:srgbClr val="002060"/>
                </a:solidFill>
              </a:rPr>
              <a:t> emissions through chemical reactions that do not involve combustion. Many industrial processes also use electricity and therefore indirectly result in CO</a:t>
            </a:r>
            <a:r>
              <a:rPr lang="en-US" sz="1600" b="1" baseline="-25000" dirty="0">
                <a:solidFill>
                  <a:srgbClr val="002060"/>
                </a:solidFill>
              </a:rPr>
              <a:t>2</a:t>
            </a:r>
            <a:r>
              <a:rPr lang="en-US" sz="1600" b="1" dirty="0">
                <a:solidFill>
                  <a:srgbClr val="002060"/>
                </a:solidFill>
              </a:rPr>
              <a:t> emissions from electricity generation</a:t>
            </a:r>
            <a:r>
              <a:rPr lang="en-US" sz="1600" dirty="0">
                <a:solidFill>
                  <a:srgbClr val="002060"/>
                </a:solidFill>
              </a:rPr>
              <a:t>.</a:t>
            </a:r>
          </a:p>
          <a:p>
            <a:endParaRPr lang="en-US" sz="1600" dirty="0">
              <a:latin typeface="Arial Black" panose="020B0A04020102020204" pitchFamily="34" charset="0"/>
            </a:endParaRPr>
          </a:p>
          <a:p>
            <a:endParaRPr lang="en-US" sz="1600" dirty="0"/>
          </a:p>
        </p:txBody>
      </p:sp>
      <p:sp>
        <p:nvSpPr>
          <p:cNvPr id="10" name="Rectangle 9"/>
          <p:cNvSpPr/>
          <p:nvPr/>
        </p:nvSpPr>
        <p:spPr>
          <a:xfrm>
            <a:off x="646981" y="3327739"/>
            <a:ext cx="7565365" cy="1323439"/>
          </a:xfrm>
          <a:prstGeom prst="rect">
            <a:avLst/>
          </a:prstGeom>
        </p:spPr>
        <p:txBody>
          <a:bodyPr wrap="square">
            <a:spAutoFit/>
          </a:bodyPr>
          <a:lstStyle/>
          <a:p>
            <a:r>
              <a:rPr lang="en-US" sz="1600" b="1" dirty="0">
                <a:solidFill>
                  <a:srgbClr val="002060"/>
                </a:solidFill>
              </a:rPr>
              <a:t>CO</a:t>
            </a:r>
            <a:r>
              <a:rPr lang="en-US" sz="1600" b="1" baseline="-25000" dirty="0">
                <a:solidFill>
                  <a:srgbClr val="002060"/>
                </a:solidFill>
              </a:rPr>
              <a:t>2</a:t>
            </a:r>
            <a:r>
              <a:rPr lang="en-US" sz="1600" b="1" dirty="0">
                <a:solidFill>
                  <a:srgbClr val="002060"/>
                </a:solidFill>
              </a:rPr>
              <a:t> is constantly being exchanged among the atmosphere, ocean, and land surface as it is both produced and absorbed by many microorganisms, plants, and animals. Since the Industrial Revolution began around 1750, human </a:t>
            </a:r>
            <a:r>
              <a:rPr lang="en-US" sz="1600" b="1" dirty="0">
                <a:solidFill>
                  <a:srgbClr val="002060"/>
                </a:solidFill>
                <a:latin typeface="Arial Black" panose="020B0A04020102020204" pitchFamily="34" charset="0"/>
              </a:rPr>
              <a:t>activities</a:t>
            </a:r>
            <a:r>
              <a:rPr lang="en-US" sz="1600" b="1" dirty="0">
                <a:solidFill>
                  <a:srgbClr val="002060"/>
                </a:solidFill>
              </a:rPr>
              <a:t> have contributed substantially to climate change by adding CO</a:t>
            </a:r>
            <a:r>
              <a:rPr lang="en-US" sz="1600" b="1" baseline="-25000" dirty="0">
                <a:solidFill>
                  <a:srgbClr val="002060"/>
                </a:solidFill>
              </a:rPr>
              <a:t>2</a:t>
            </a:r>
            <a:r>
              <a:rPr lang="en-US" sz="1600" b="1" dirty="0">
                <a:solidFill>
                  <a:srgbClr val="002060"/>
                </a:solidFill>
              </a:rPr>
              <a:t> and other heat-trapping gases to the atmosphere.</a:t>
            </a:r>
          </a:p>
        </p:txBody>
      </p:sp>
      <p:sp>
        <p:nvSpPr>
          <p:cNvPr id="11" name="Rectangle 10"/>
          <p:cNvSpPr/>
          <p:nvPr/>
        </p:nvSpPr>
        <p:spPr>
          <a:xfrm>
            <a:off x="664233" y="1252542"/>
            <a:ext cx="7625751" cy="830997"/>
          </a:xfrm>
          <a:prstGeom prst="rect">
            <a:avLst/>
          </a:prstGeom>
        </p:spPr>
        <p:txBody>
          <a:bodyPr wrap="square">
            <a:spAutoFit/>
          </a:bodyPr>
          <a:lstStyle/>
          <a:p>
            <a:r>
              <a:rPr lang="en-US" sz="1600" b="1" dirty="0">
                <a:solidFill>
                  <a:srgbClr val="002060"/>
                </a:solidFill>
              </a:rPr>
              <a:t>Carbon dioxide (CO</a:t>
            </a:r>
            <a:r>
              <a:rPr lang="en-US" sz="1600" b="1" baseline="-25000" dirty="0">
                <a:solidFill>
                  <a:srgbClr val="002060"/>
                </a:solidFill>
              </a:rPr>
              <a:t>2</a:t>
            </a:r>
            <a:r>
              <a:rPr lang="en-US" sz="1600" b="1" dirty="0">
                <a:solidFill>
                  <a:srgbClr val="002060"/>
                </a:solidFill>
              </a:rPr>
              <a:t>) emissions are the primary driver of global climate change. It is widely recognized that to avoid the worst impacts of climate change, the world needs to urgently reduce emissions.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3773462" y="428395"/>
            <a:ext cx="2196435" cy="307777"/>
          </a:xfrm>
          <a:prstGeom prst="rect">
            <a:avLst/>
          </a:prstGeom>
        </p:spPr>
        <p:txBody>
          <a:bodyPr wrap="none">
            <a:spAutoFit/>
          </a:bodyPr>
          <a:lstStyle/>
          <a:p>
            <a:pPr algn="ctr"/>
            <a:r>
              <a:rPr lang="en-US" b="1" dirty="0">
                <a:solidFill>
                  <a:srgbClr val="002060"/>
                </a:solidFill>
              </a:rPr>
              <a:t>FINAL  ARIMA  MODEL </a:t>
            </a:r>
          </a:p>
        </p:txBody>
      </p:sp>
      <p:pic>
        <p:nvPicPr>
          <p:cNvPr id="2" name="Picture 2">
            <a:extLst>
              <a:ext uri="{FF2B5EF4-FFF2-40B4-BE49-F238E27FC236}">
                <a16:creationId xmlns:a16="http://schemas.microsoft.com/office/drawing/2014/main" id="{488FD6D2-462F-4115-2180-ADFE4DC75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228" y="1434906"/>
            <a:ext cx="6407833" cy="4825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1744394" y="207034"/>
            <a:ext cx="5303387" cy="369332"/>
          </a:xfrm>
          <a:prstGeom prst="rect">
            <a:avLst/>
          </a:prstGeom>
          <a:noFill/>
        </p:spPr>
        <p:txBody>
          <a:bodyPr wrap="square" rtlCol="0">
            <a:spAutoFit/>
          </a:bodyPr>
          <a:lstStyle/>
          <a:p>
            <a:r>
              <a:rPr lang="en-US" sz="1800" b="1" dirty="0">
                <a:solidFill>
                  <a:srgbClr val="002060"/>
                </a:solidFill>
              </a:rPr>
              <a:t>          Forecasting for next 10 years</a:t>
            </a:r>
          </a:p>
        </p:txBody>
      </p:sp>
      <p:sp>
        <p:nvSpPr>
          <p:cNvPr id="2" name="Rectangle: Rounded Corners 1">
            <a:extLst>
              <a:ext uri="{FF2B5EF4-FFF2-40B4-BE49-F238E27FC236}">
                <a16:creationId xmlns:a16="http://schemas.microsoft.com/office/drawing/2014/main" id="{35415AB4-5F2D-35D1-B532-29F0339A07EC}"/>
              </a:ext>
            </a:extLst>
          </p:cNvPr>
          <p:cNvSpPr/>
          <p:nvPr/>
        </p:nvSpPr>
        <p:spPr>
          <a:xfrm>
            <a:off x="2307102" y="1153551"/>
            <a:ext cx="3995223" cy="5233180"/>
          </a:xfrm>
          <a:prstGeom prst="round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endParaRPr lang="en-IN" dirty="0"/>
          </a:p>
          <a:p>
            <a:pPr algn="ctr"/>
            <a:endParaRPr lang="en-IN" dirty="0"/>
          </a:p>
          <a:p>
            <a:pPr algn="ctr"/>
            <a:endParaRPr lang="en-IN" dirty="0"/>
          </a:p>
          <a:p>
            <a:pPr algn="ctr"/>
            <a:r>
              <a:rPr lang="en-IN" dirty="0"/>
              <a:t>2015-01-01    17.35</a:t>
            </a:r>
          </a:p>
          <a:p>
            <a:pPr algn="ctr"/>
            <a:endParaRPr lang="en-IN" dirty="0"/>
          </a:p>
          <a:p>
            <a:pPr algn="ctr"/>
            <a:r>
              <a:rPr lang="en-IN" dirty="0"/>
              <a:t>2016-01-01    17.47</a:t>
            </a:r>
          </a:p>
          <a:p>
            <a:pPr algn="ctr"/>
            <a:endParaRPr lang="en-IN" dirty="0"/>
          </a:p>
          <a:p>
            <a:pPr algn="ctr"/>
            <a:r>
              <a:rPr lang="en-IN" dirty="0"/>
              <a:t>2017-01-01    17.55</a:t>
            </a:r>
          </a:p>
          <a:p>
            <a:pPr algn="ctr"/>
            <a:endParaRPr lang="en-IN" dirty="0"/>
          </a:p>
          <a:p>
            <a:pPr algn="ctr"/>
            <a:r>
              <a:rPr lang="en-IN" dirty="0"/>
              <a:t>2018-01-01    17.64</a:t>
            </a:r>
          </a:p>
          <a:p>
            <a:pPr algn="ctr"/>
            <a:endParaRPr lang="en-IN" dirty="0"/>
          </a:p>
          <a:p>
            <a:pPr algn="ctr"/>
            <a:r>
              <a:rPr lang="en-IN" dirty="0"/>
              <a:t>2019-01-01    17.72</a:t>
            </a:r>
          </a:p>
          <a:p>
            <a:pPr algn="ctr"/>
            <a:endParaRPr lang="en-IN" dirty="0"/>
          </a:p>
          <a:p>
            <a:pPr algn="ctr"/>
            <a:r>
              <a:rPr lang="en-IN" dirty="0"/>
              <a:t>2020-01-01    17.81</a:t>
            </a:r>
          </a:p>
          <a:p>
            <a:pPr algn="ctr"/>
            <a:endParaRPr lang="en-IN" dirty="0"/>
          </a:p>
          <a:p>
            <a:pPr algn="ctr"/>
            <a:r>
              <a:rPr lang="en-IN" dirty="0"/>
              <a:t>2021-01-01    17.89</a:t>
            </a:r>
          </a:p>
          <a:p>
            <a:pPr algn="ctr"/>
            <a:endParaRPr lang="en-IN" dirty="0"/>
          </a:p>
          <a:p>
            <a:pPr algn="ctr"/>
            <a:r>
              <a:rPr lang="en-IN" dirty="0"/>
              <a:t>2022-01-01    17.98</a:t>
            </a:r>
          </a:p>
          <a:p>
            <a:pPr algn="ctr"/>
            <a:endParaRPr lang="en-IN" dirty="0"/>
          </a:p>
          <a:p>
            <a:pPr algn="ctr"/>
            <a:r>
              <a:rPr lang="en-IN" dirty="0"/>
              <a:t>2023-01-01    18.06</a:t>
            </a:r>
          </a:p>
          <a:p>
            <a:pPr algn="ctr"/>
            <a:endParaRPr lang="en-IN" dirty="0"/>
          </a:p>
          <a:p>
            <a:pPr algn="ctr"/>
            <a:r>
              <a:rPr lang="en-IN" dirty="0"/>
              <a:t>2024-01-01    18.15 </a:t>
            </a:r>
          </a:p>
          <a:p>
            <a:pPr algn="ctr"/>
            <a:endParaRPr lang="en-IN" dirty="0"/>
          </a:p>
          <a:p>
            <a:pPr algn="ctr"/>
            <a:endParaRPr lang="en-IN" dirty="0"/>
          </a:p>
          <a:p>
            <a:pPr algn="ctr"/>
            <a:endParaRPr lang="en-IN" dirty="0"/>
          </a:p>
          <a:p>
            <a:pPr algn="ctr"/>
            <a:endParaRPr lang="en-IN" dirty="0"/>
          </a:p>
          <a:p>
            <a:pPr algn="ct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2225616" y="2760453"/>
            <a:ext cx="4589253" cy="584775"/>
          </a:xfrm>
          <a:prstGeom prst="rect">
            <a:avLst/>
          </a:prstGeom>
          <a:noFill/>
        </p:spPr>
        <p:txBody>
          <a:bodyPr wrap="square" rtlCol="0">
            <a:spAutoFit/>
          </a:bodyPr>
          <a:lstStyle/>
          <a:p>
            <a:pPr algn="ctr"/>
            <a:r>
              <a:rPr lang="en-US" sz="3200" b="1" dirty="0">
                <a:solidFill>
                  <a:srgbClr val="002060"/>
                </a:solidFill>
              </a:rPr>
              <a:t>DEPLOYMENT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744593" y="1247905"/>
            <a:ext cx="4398961" cy="307777"/>
          </a:xfrm>
          <a:prstGeom prst="rect">
            <a:avLst/>
          </a:prstGeom>
        </p:spPr>
        <p:txBody>
          <a:bodyPr wrap="none">
            <a:spAutoFit/>
          </a:bodyPr>
          <a:lstStyle/>
          <a:p>
            <a:r>
              <a:rPr lang="en-US" b="1" dirty="0">
                <a:solidFill>
                  <a:srgbClr val="002060"/>
                </a:solidFill>
                <a:latin typeface="Arial" panose="020B0604020202020204" pitchFamily="34" charset="0"/>
                <a:cs typeface="Arial" panose="020B0604020202020204" pitchFamily="34" charset="0"/>
              </a:rPr>
              <a:t>We have deployed the final model using </a:t>
            </a:r>
            <a:r>
              <a:rPr lang="en-US" b="1" dirty="0" err="1">
                <a:solidFill>
                  <a:srgbClr val="002060"/>
                </a:solidFill>
                <a:latin typeface="Arial" panose="020B0604020202020204" pitchFamily="34" charset="0"/>
                <a:cs typeface="Arial" panose="020B0604020202020204" pitchFamily="34" charset="0"/>
              </a:rPr>
              <a:t>Streamlit</a:t>
            </a:r>
            <a:endParaRPr lang="en-US" b="1" dirty="0">
              <a:solidFill>
                <a:srgbClr val="002060"/>
              </a:solidFill>
              <a:latin typeface="Arial" panose="020B0604020202020204" pitchFamily="34" charset="0"/>
              <a:cs typeface="Arial" panose="020B0604020202020204" pitchFamily="34" charset="0"/>
            </a:endParaRPr>
          </a:p>
        </p:txBody>
      </p:sp>
      <p:sp>
        <p:nvSpPr>
          <p:cNvPr id="5" name="Rectangle 4"/>
          <p:cNvSpPr/>
          <p:nvPr/>
        </p:nvSpPr>
        <p:spPr>
          <a:xfrm>
            <a:off x="3743955" y="488780"/>
            <a:ext cx="1431802" cy="307777"/>
          </a:xfrm>
          <a:prstGeom prst="rect">
            <a:avLst/>
          </a:prstGeom>
        </p:spPr>
        <p:txBody>
          <a:bodyPr wrap="none">
            <a:spAutoFit/>
          </a:bodyPr>
          <a:lstStyle/>
          <a:p>
            <a:pPr algn="ctr"/>
            <a:r>
              <a:rPr lang="en-US" b="1" dirty="0">
                <a:solidFill>
                  <a:srgbClr val="002060"/>
                </a:solidFill>
              </a:rPr>
              <a:t>DEPLOYMENT</a:t>
            </a:r>
          </a:p>
        </p:txBody>
      </p:sp>
      <p:sp>
        <p:nvSpPr>
          <p:cNvPr id="6" name="Rectangle 5"/>
          <p:cNvSpPr/>
          <p:nvPr/>
        </p:nvSpPr>
        <p:spPr>
          <a:xfrm>
            <a:off x="890410" y="1756863"/>
            <a:ext cx="6760184" cy="3970318"/>
          </a:xfrm>
          <a:prstGeom prst="rect">
            <a:avLst/>
          </a:prstGeom>
        </p:spPr>
        <p:txBody>
          <a:bodyPr wrap="none">
            <a:spAutoFit/>
          </a:bodyPr>
          <a:lstStyle/>
          <a:p>
            <a:r>
              <a:rPr lang="en-US" b="1" dirty="0">
                <a:solidFill>
                  <a:srgbClr val="002060"/>
                </a:solidFill>
                <a:latin typeface="Arial" panose="020B0604020202020204" pitchFamily="34" charset="0"/>
                <a:cs typeface="Arial" panose="020B0604020202020204" pitchFamily="34" charset="0"/>
              </a:rPr>
              <a:t>Steps to run python application:</a:t>
            </a:r>
          </a:p>
          <a:p>
            <a:endParaRPr lang="en-US" b="1" dirty="0">
              <a:solidFill>
                <a:srgbClr val="002060"/>
              </a:solidFill>
              <a:latin typeface="Arial" panose="020B0604020202020204" pitchFamily="34" charset="0"/>
              <a:cs typeface="Arial" panose="020B0604020202020204" pitchFamily="34" charset="0"/>
            </a:endParaRPr>
          </a:p>
          <a:p>
            <a:pPr>
              <a:buFont typeface="Wingdings" pitchFamily="2" charset="2"/>
              <a:buChar char="v"/>
            </a:pPr>
            <a:r>
              <a:rPr lang="en-US" sz="1600" dirty="0">
                <a:solidFill>
                  <a:srgbClr val="002060"/>
                </a:solidFill>
                <a:latin typeface="Arial" panose="020B0604020202020204" pitchFamily="34" charset="0"/>
                <a:cs typeface="Arial" panose="020B0604020202020204" pitchFamily="34" charset="0"/>
              </a:rPr>
              <a:t>Open Anaconda Prompt</a:t>
            </a:r>
          </a:p>
          <a:p>
            <a:pPr>
              <a:buFont typeface="Wingdings" pitchFamily="2" charset="2"/>
              <a:buChar char="v"/>
            </a:pPr>
            <a:endParaRPr lang="en-US" sz="1600" b="1" dirty="0">
              <a:solidFill>
                <a:srgbClr val="002060"/>
              </a:solidFill>
              <a:latin typeface="Arial" panose="020B0604020202020204" pitchFamily="34" charset="0"/>
              <a:cs typeface="Arial" panose="020B0604020202020204" pitchFamily="34" charset="0"/>
            </a:endParaRPr>
          </a:p>
          <a:p>
            <a:pPr>
              <a:buFont typeface="Wingdings" pitchFamily="2" charset="2"/>
              <a:buChar char="v"/>
            </a:pPr>
            <a:r>
              <a:rPr lang="en-US" sz="1600" dirty="0">
                <a:solidFill>
                  <a:srgbClr val="002060"/>
                </a:solidFill>
                <a:latin typeface="Arial" panose="020B0604020202020204" pitchFamily="34" charset="0"/>
                <a:cs typeface="Arial" panose="020B0604020202020204" pitchFamily="34" charset="0"/>
              </a:rPr>
              <a:t>Then run command :  </a:t>
            </a:r>
            <a:r>
              <a:rPr lang="en-US" sz="1600" b="1" u="sng" dirty="0" err="1">
                <a:solidFill>
                  <a:srgbClr val="002060"/>
                </a:solidFill>
                <a:latin typeface="Arial" panose="020B0604020202020204" pitchFamily="34" charset="0"/>
                <a:cs typeface="Arial" panose="020B0604020202020204" pitchFamily="34" charset="0"/>
              </a:rPr>
              <a:t>streamlit</a:t>
            </a:r>
            <a:r>
              <a:rPr lang="en-US" sz="1600" b="1" u="sng" dirty="0">
                <a:solidFill>
                  <a:srgbClr val="002060"/>
                </a:solidFill>
                <a:latin typeface="Arial" panose="020B0604020202020204" pitchFamily="34" charset="0"/>
                <a:cs typeface="Arial" panose="020B0604020202020204" pitchFamily="34" charset="0"/>
              </a:rPr>
              <a:t> run Forecast.py</a:t>
            </a:r>
          </a:p>
          <a:p>
            <a:pPr>
              <a:buFont typeface="Wingdings" pitchFamily="2" charset="2"/>
              <a:buChar char="v"/>
            </a:pPr>
            <a:endParaRPr lang="en-US" sz="1600" b="1" u="sng" dirty="0">
              <a:solidFill>
                <a:srgbClr val="002060"/>
              </a:solidFill>
              <a:latin typeface="Arial" panose="020B0604020202020204" pitchFamily="34" charset="0"/>
              <a:cs typeface="Arial" panose="020B0604020202020204" pitchFamily="34" charset="0"/>
            </a:endParaRPr>
          </a:p>
          <a:p>
            <a:pPr>
              <a:buFont typeface="Wingdings" pitchFamily="2" charset="2"/>
              <a:buChar char="v"/>
            </a:pPr>
            <a:r>
              <a:rPr lang="en-US" sz="1600" dirty="0">
                <a:solidFill>
                  <a:srgbClr val="002060"/>
                </a:solidFill>
                <a:latin typeface="Arial" panose="020B0604020202020204" pitchFamily="34" charset="0"/>
                <a:cs typeface="Arial" panose="020B0604020202020204" pitchFamily="34" charset="0"/>
              </a:rPr>
              <a:t>After opening of browser choose number of years you want to forecast</a:t>
            </a:r>
          </a:p>
          <a:p>
            <a:pPr>
              <a:buFont typeface="Wingdings" pitchFamily="2" charset="2"/>
              <a:buChar char="v"/>
            </a:pPr>
            <a:endParaRPr lang="en-US" sz="1600" dirty="0">
              <a:latin typeface="Arial" panose="020B0604020202020204" pitchFamily="34" charset="0"/>
              <a:cs typeface="Arial" panose="020B0604020202020204" pitchFamily="34" charset="0"/>
            </a:endParaRPr>
          </a:p>
          <a:p>
            <a:pPr>
              <a:buFont typeface="Wingdings" pitchFamily="2" charset="2"/>
              <a:buChar char="v"/>
            </a:pPr>
            <a:r>
              <a:rPr lang="en-US" sz="1600" dirty="0">
                <a:solidFill>
                  <a:srgbClr val="002060"/>
                </a:solidFill>
                <a:latin typeface="Arial" panose="020B0604020202020204" pitchFamily="34" charset="0"/>
                <a:cs typeface="Arial" panose="020B0604020202020204" pitchFamily="34" charset="0"/>
              </a:rPr>
              <a:t>Forecasted results and graph will be displayed</a:t>
            </a:r>
          </a:p>
          <a:p>
            <a:endParaRPr lang="en-US" dirty="0">
              <a:latin typeface="Times New Roman" panose="02020603050405020304" pitchFamily="18" charset="0"/>
              <a:cs typeface="Times New Roman" panose="02020603050405020304" pitchFamily="18" charset="0"/>
            </a:endParaRPr>
          </a:p>
          <a:p>
            <a:pPr>
              <a:buFont typeface="Wingdings" pitchFamily="2" charset="2"/>
              <a:buChar char="v"/>
            </a:pPr>
            <a:endParaRPr lang="en-US" dirty="0">
              <a:latin typeface="Times New Roman" panose="02020603050405020304" pitchFamily="18" charset="0"/>
              <a:cs typeface="Times New Roman" panose="02020603050405020304" pitchFamily="18" charset="0"/>
            </a:endParaRPr>
          </a:p>
          <a:p>
            <a:endParaRPr lang="en-US" b="1" u="sng" dirty="0">
              <a:solidFill>
                <a:srgbClr val="002060"/>
              </a:solidFill>
              <a:latin typeface="Times New Roman" panose="02020603050405020304" pitchFamily="18" charset="0"/>
              <a:cs typeface="Times New Roman" panose="02020603050405020304" pitchFamily="18" charset="0"/>
            </a:endParaRPr>
          </a:p>
          <a:p>
            <a:endParaRPr lang="en-US" b="1" u="sng" dirty="0">
              <a:solidFill>
                <a:srgbClr val="002060"/>
              </a:solidFill>
              <a:latin typeface="Times New Roman" panose="02020603050405020304" pitchFamily="18" charset="0"/>
              <a:cs typeface="Times New Roman" panose="02020603050405020304" pitchFamily="18" charset="0"/>
            </a:endParaRPr>
          </a:p>
          <a:p>
            <a:endParaRPr lang="en-US" b="1" u="sng" dirty="0">
              <a:solidFill>
                <a:srgbClr val="002060"/>
              </a:solidFill>
              <a:latin typeface="Times New Roman" panose="02020603050405020304" pitchFamily="18" charset="0"/>
              <a:cs typeface="Times New Roman" panose="02020603050405020304" pitchFamily="18" charset="0"/>
            </a:endParaRPr>
          </a:p>
          <a:p>
            <a:endParaRPr lang="en-US" b="1" u="sng" dirty="0">
              <a:solidFill>
                <a:srgbClr val="002060"/>
              </a:solidFill>
              <a:latin typeface="Times New Roman" panose="02020603050405020304" pitchFamily="18" charset="0"/>
              <a:cs typeface="Times New Roman" panose="02020603050405020304" pitchFamily="18" charset="0"/>
            </a:endParaRPr>
          </a:p>
          <a:p>
            <a:pPr>
              <a:buFont typeface="Wingdings" pitchFamily="2" charset="2"/>
              <a:buChar char="v"/>
            </a:pPr>
            <a:endParaRPr lang="en-US" b="1" dirty="0">
              <a:solidFill>
                <a:srgbClr val="002060"/>
              </a:solidFill>
            </a:endParaRPr>
          </a:p>
          <a:p>
            <a:pPr>
              <a:buFont typeface="Wingdings" pitchFamily="2" charset="2"/>
              <a:buChar char="v"/>
            </a:pPr>
            <a:endParaRPr lang="en-US" b="1"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3252158" y="388189"/>
            <a:ext cx="2915729" cy="369332"/>
          </a:xfrm>
          <a:prstGeom prst="rect">
            <a:avLst/>
          </a:prstGeom>
          <a:noFill/>
        </p:spPr>
        <p:txBody>
          <a:bodyPr wrap="square" rtlCol="0">
            <a:spAutoFit/>
          </a:bodyPr>
          <a:lstStyle/>
          <a:p>
            <a:pPr algn="ctr"/>
            <a:r>
              <a:rPr lang="en-US" sz="1800" b="1" dirty="0">
                <a:solidFill>
                  <a:srgbClr val="002060"/>
                </a:solidFill>
              </a:rPr>
              <a:t>CONCLUSION</a:t>
            </a:r>
          </a:p>
        </p:txBody>
      </p:sp>
      <p:sp>
        <p:nvSpPr>
          <p:cNvPr id="6" name="TextBox 5"/>
          <p:cNvSpPr txBox="1"/>
          <p:nvPr/>
        </p:nvSpPr>
        <p:spPr>
          <a:xfrm>
            <a:off x="733245" y="1155940"/>
            <a:ext cx="6996023" cy="2308324"/>
          </a:xfrm>
          <a:prstGeom prst="rect">
            <a:avLst/>
          </a:prstGeom>
          <a:noFill/>
        </p:spPr>
        <p:txBody>
          <a:bodyPr wrap="square" rtlCol="0">
            <a:spAutoFit/>
          </a:bodyPr>
          <a:lstStyle/>
          <a:p>
            <a:r>
              <a:rPr lang="en-US" sz="1600" b="1" dirty="0">
                <a:solidFill>
                  <a:srgbClr val="002060"/>
                </a:solidFill>
              </a:rPr>
              <a:t>We have applied some Time Series Forecasting Models to the given CO2 dataset.</a:t>
            </a:r>
          </a:p>
          <a:p>
            <a:endParaRPr lang="en-US" sz="1600" b="1" dirty="0">
              <a:solidFill>
                <a:srgbClr val="002060"/>
              </a:solidFill>
            </a:endParaRPr>
          </a:p>
          <a:p>
            <a:r>
              <a:rPr lang="en-US" sz="1600" b="1" dirty="0">
                <a:solidFill>
                  <a:srgbClr val="002060"/>
                </a:solidFill>
              </a:rPr>
              <a:t>After applying some Forecasting models to the given dataset ,we have found that MODEL ARIMA gives good time series forecasting for CO2 emission.</a:t>
            </a:r>
          </a:p>
          <a:p>
            <a:endParaRPr lang="en-US" sz="1600" b="1" dirty="0">
              <a:solidFill>
                <a:srgbClr val="002060"/>
              </a:solidFill>
            </a:endParaRPr>
          </a:p>
          <a:p>
            <a:r>
              <a:rPr lang="en-US" sz="1600" b="1" dirty="0">
                <a:solidFill>
                  <a:srgbClr val="002060"/>
                </a:solidFill>
              </a:rPr>
              <a:t>Therefore, We have deployed ARIMA MODEL on </a:t>
            </a:r>
            <a:r>
              <a:rPr lang="en-US" sz="1600" b="1" dirty="0" err="1">
                <a:solidFill>
                  <a:srgbClr val="002060"/>
                </a:solidFill>
              </a:rPr>
              <a:t>Streamlit</a:t>
            </a:r>
            <a:r>
              <a:rPr lang="en-US" sz="1600" b="1" dirty="0">
                <a:solidFill>
                  <a:srgbClr val="002060"/>
                </a:solidFill>
              </a:rPr>
              <a:t> Cloud Platform.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2397905" y="2467003"/>
            <a:ext cx="4532011"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1619176" y="411142"/>
            <a:ext cx="6006773" cy="646331"/>
          </a:xfrm>
          <a:prstGeom prst="rect">
            <a:avLst/>
          </a:prstGeom>
        </p:spPr>
        <p:txBody>
          <a:bodyPr wrap="none">
            <a:spAutoFit/>
          </a:bodyPr>
          <a:lstStyle/>
          <a:p>
            <a:pPr lvl="0" algn="ctr"/>
            <a:r>
              <a:rPr lang="en-US" sz="3600" b="1" dirty="0">
                <a:solidFill>
                  <a:srgbClr val="002776"/>
                </a:solidFill>
                <a:latin typeface="Arial Black" panose="020B0A04020102020204" pitchFamily="34" charset="0"/>
              </a:rPr>
              <a:t>BUSINESS</a:t>
            </a:r>
            <a:r>
              <a:rPr lang="en-US" sz="3600" b="1" dirty="0">
                <a:solidFill>
                  <a:srgbClr val="002776"/>
                </a:solidFill>
                <a:latin typeface="Algerian" pitchFamily="82" charset="0"/>
              </a:rPr>
              <a:t>  </a:t>
            </a:r>
            <a:r>
              <a:rPr lang="en-US" sz="3600" b="1" dirty="0">
                <a:solidFill>
                  <a:srgbClr val="002776"/>
                </a:solidFill>
                <a:latin typeface="Arial Black" panose="020B0A04020102020204" pitchFamily="34" charset="0"/>
              </a:rPr>
              <a:t>OBJECTIVE</a:t>
            </a:r>
          </a:p>
        </p:txBody>
      </p:sp>
      <p:sp>
        <p:nvSpPr>
          <p:cNvPr id="73729" name="Rectangle 1"/>
          <p:cNvSpPr>
            <a:spLocks noChangeArrowheads="1"/>
          </p:cNvSpPr>
          <p:nvPr/>
        </p:nvSpPr>
        <p:spPr bwMode="auto">
          <a:xfrm>
            <a:off x="-1" y="1984075"/>
            <a:ext cx="8367623"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ea typeface="Arial" pitchFamily="34" charset="0"/>
                <a:cs typeface="Arial" pitchFamily="34" charset="0"/>
              </a:rPr>
              <a:t>   </a:t>
            </a:r>
            <a:r>
              <a:rPr kumimoji="0" lang="en-US" sz="2400" b="1" i="0" u="none" strike="noStrike" cap="none" normalizeH="0" baseline="0" dirty="0">
                <a:ln>
                  <a:noFill/>
                </a:ln>
                <a:solidFill>
                  <a:srgbClr val="002060"/>
                </a:solidFill>
                <a:effectLst/>
                <a:latin typeface="Arial" pitchFamily="34" charset="0"/>
                <a:ea typeface="Arial" pitchFamily="34" charset="0"/>
                <a:cs typeface="Arial" pitchFamily="34" charset="0"/>
              </a:rPr>
              <a:t>To forecast Co2 levels for an organization so that the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2060"/>
                </a:solidFill>
                <a:effectLst/>
                <a:latin typeface="Arial" pitchFamily="34" charset="0"/>
                <a:ea typeface="Arial" pitchFamily="34" charset="0"/>
                <a:cs typeface="Arial" pitchFamily="34" charset="0"/>
              </a:rPr>
              <a:t>     organization</a:t>
            </a:r>
            <a:r>
              <a:rPr kumimoji="0" lang="en-US" sz="2400" b="1" i="0" u="none" strike="noStrike" cap="none" normalizeH="0" dirty="0">
                <a:ln>
                  <a:noFill/>
                </a:ln>
                <a:solidFill>
                  <a:srgbClr val="002060"/>
                </a:solidFill>
                <a:effectLst/>
                <a:latin typeface="Arial" pitchFamily="34" charset="0"/>
                <a:ea typeface="Arial" pitchFamily="34" charset="0"/>
                <a:cs typeface="Arial" pitchFamily="34" charset="0"/>
              </a:rPr>
              <a:t> </a:t>
            </a:r>
            <a:r>
              <a:rPr kumimoji="0" lang="en-US" sz="2400" b="1" i="0" u="none" strike="noStrike" cap="none" normalizeH="0" baseline="0" dirty="0">
                <a:ln>
                  <a:noFill/>
                </a:ln>
                <a:solidFill>
                  <a:srgbClr val="002060"/>
                </a:solidFill>
                <a:effectLst/>
                <a:latin typeface="Arial" pitchFamily="34" charset="0"/>
                <a:ea typeface="Arial" pitchFamily="34" charset="0"/>
                <a:cs typeface="Arial" pitchFamily="34" charset="0"/>
              </a:rPr>
              <a:t>can follow government norms with respect to Co2 emission levels.</a:t>
            </a:r>
            <a:endParaRPr kumimoji="0" lang="en-US" sz="2400" b="0" i="0" u="none" strike="noStrike" cap="none" normalizeH="0" baseline="0" dirty="0">
              <a:ln>
                <a:noFill/>
              </a:ln>
              <a:solidFill>
                <a:srgbClr val="002060"/>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347"/>
        <p:cNvGrpSpPr/>
        <p:nvPr/>
      </p:nvGrpSpPr>
      <p:grpSpPr>
        <a:xfrm>
          <a:off x="0" y="0"/>
          <a:ext cx="0" cy="0"/>
          <a:chOff x="0" y="0"/>
          <a:chExt cx="0" cy="0"/>
        </a:xfrm>
      </p:grpSpPr>
      <p:sp>
        <p:nvSpPr>
          <p:cNvPr id="349" name="Google Shape;349;p3"/>
          <p:cNvSpPr txBox="1"/>
          <p:nvPr/>
        </p:nvSpPr>
        <p:spPr>
          <a:xfrm>
            <a:off x="370390" y="266218"/>
            <a:ext cx="706558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rgbClr val="002776"/>
                </a:solidFill>
                <a:latin typeface="Arial"/>
                <a:ea typeface="Arial"/>
                <a:cs typeface="Arial"/>
                <a:sym typeface="Arial"/>
              </a:rPr>
              <a:t>        </a:t>
            </a:r>
            <a:r>
              <a:rPr lang="en-US" sz="3200" b="1" dirty="0">
                <a:solidFill>
                  <a:srgbClr val="002776"/>
                </a:solidFill>
                <a:latin typeface="Arial Black" panose="020B0A04020102020204" pitchFamily="34" charset="0"/>
                <a:sym typeface="Arial"/>
              </a:rPr>
              <a:t>PROJECT</a:t>
            </a:r>
            <a:r>
              <a:rPr lang="en-US" sz="3200" b="1" dirty="0">
                <a:solidFill>
                  <a:srgbClr val="002776"/>
                </a:solidFill>
                <a:latin typeface="Algerian" pitchFamily="82" charset="0"/>
                <a:sym typeface="Arial"/>
              </a:rPr>
              <a:t>  </a:t>
            </a:r>
            <a:r>
              <a:rPr lang="en-US" sz="3200" b="1" dirty="0">
                <a:solidFill>
                  <a:srgbClr val="002776"/>
                </a:solidFill>
                <a:latin typeface="Arial Black" panose="020B0A04020102020204" pitchFamily="34" charset="0"/>
                <a:sym typeface="Arial"/>
              </a:rPr>
              <a:t>ARCHITECTURE</a:t>
            </a:r>
            <a:endParaRPr sz="3200" dirty="0">
              <a:latin typeface="Arial Black" panose="020B0A04020102020204" pitchFamily="34" charset="0"/>
            </a:endParaRPr>
          </a:p>
        </p:txBody>
      </p:sp>
      <p:sp>
        <p:nvSpPr>
          <p:cNvPr id="4" name="Rounded Rectangle 3"/>
          <p:cNvSpPr/>
          <p:nvPr/>
        </p:nvSpPr>
        <p:spPr>
          <a:xfrm>
            <a:off x="2122097" y="1000664"/>
            <a:ext cx="5502591" cy="569344"/>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DD</a:t>
            </a:r>
            <a:endParaRPr 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algn="ctr"/>
            <a:endParaRPr lang="en-US" dirty="0"/>
          </a:p>
        </p:txBody>
      </p:sp>
      <p:sp>
        <p:nvSpPr>
          <p:cNvPr id="5" name="Rounded Rectangle 4"/>
          <p:cNvSpPr/>
          <p:nvPr/>
        </p:nvSpPr>
        <p:spPr>
          <a:xfrm>
            <a:off x="2127849" y="3404560"/>
            <a:ext cx="5491084" cy="569344"/>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159478" y="5972354"/>
            <a:ext cx="5453701" cy="569344"/>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122096" y="1785666"/>
            <a:ext cx="5496837" cy="569344"/>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27850" y="2585048"/>
            <a:ext cx="5496838" cy="569344"/>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142227" y="4281577"/>
            <a:ext cx="5491084" cy="569344"/>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165231" y="5115464"/>
            <a:ext cx="5453702" cy="569344"/>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91441" y="1112808"/>
            <a:ext cx="3234906" cy="338554"/>
          </a:xfrm>
          <a:prstGeom prst="rect">
            <a:avLst/>
          </a:prstGeom>
          <a:noFill/>
        </p:spPr>
        <p:txBody>
          <a:bodyPr wrap="square" rtlCol="0">
            <a:spAutoFit/>
          </a:bodyPr>
          <a:lstStyle/>
          <a:p>
            <a:pPr algn="ctr"/>
            <a:r>
              <a:rPr lang="en-US" sz="1600" b="1" dirty="0">
                <a:solidFill>
                  <a:schemeClr val="accent5"/>
                </a:solidFill>
                <a:latin typeface="Arial Black" panose="020B0A04020102020204" pitchFamily="34" charset="0"/>
              </a:rPr>
              <a:t>BUSINESS</a:t>
            </a:r>
            <a:r>
              <a:rPr lang="en-US" sz="1600" b="1" dirty="0">
                <a:solidFill>
                  <a:schemeClr val="accent5"/>
                </a:solidFill>
              </a:rPr>
              <a:t> </a:t>
            </a:r>
            <a:r>
              <a:rPr lang="en-US" sz="1600" b="1" dirty="0">
                <a:solidFill>
                  <a:schemeClr val="accent5"/>
                </a:solidFill>
                <a:latin typeface="Arial Black" panose="020B0A04020102020204" pitchFamily="34" charset="0"/>
              </a:rPr>
              <a:t>OBJECTIVE</a:t>
            </a:r>
          </a:p>
        </p:txBody>
      </p:sp>
      <p:sp>
        <p:nvSpPr>
          <p:cNvPr id="15" name="TextBox 14"/>
          <p:cNvSpPr txBox="1"/>
          <p:nvPr/>
        </p:nvSpPr>
        <p:spPr>
          <a:xfrm>
            <a:off x="2748950" y="1946695"/>
            <a:ext cx="3234906" cy="338554"/>
          </a:xfrm>
          <a:prstGeom prst="rect">
            <a:avLst/>
          </a:prstGeom>
          <a:noFill/>
        </p:spPr>
        <p:txBody>
          <a:bodyPr wrap="square" rtlCol="0">
            <a:spAutoFit/>
          </a:bodyPr>
          <a:lstStyle/>
          <a:p>
            <a:pPr algn="ctr"/>
            <a:r>
              <a:rPr lang="en-US" sz="1600" b="1" dirty="0">
                <a:solidFill>
                  <a:schemeClr val="accent5"/>
                </a:solidFill>
                <a:latin typeface="Arial Black" panose="020B0A04020102020204" pitchFamily="34" charset="0"/>
              </a:rPr>
              <a:t>DATA</a:t>
            </a:r>
            <a:r>
              <a:rPr lang="en-US" sz="1600" b="1" dirty="0">
                <a:solidFill>
                  <a:schemeClr val="accent5"/>
                </a:solidFill>
              </a:rPr>
              <a:t> </a:t>
            </a:r>
            <a:r>
              <a:rPr lang="en-US" sz="1600" b="1" dirty="0">
                <a:solidFill>
                  <a:schemeClr val="accent5"/>
                </a:solidFill>
                <a:latin typeface="Arial Black" panose="020B0A04020102020204" pitchFamily="34" charset="0"/>
              </a:rPr>
              <a:t>COLLECTION</a:t>
            </a:r>
          </a:p>
        </p:txBody>
      </p:sp>
      <p:sp>
        <p:nvSpPr>
          <p:cNvPr id="16" name="TextBox 15"/>
          <p:cNvSpPr txBox="1"/>
          <p:nvPr/>
        </p:nvSpPr>
        <p:spPr>
          <a:xfrm>
            <a:off x="2783454" y="2697193"/>
            <a:ext cx="4362933" cy="338554"/>
          </a:xfrm>
          <a:prstGeom prst="rect">
            <a:avLst/>
          </a:prstGeom>
          <a:noFill/>
        </p:spPr>
        <p:txBody>
          <a:bodyPr wrap="square" rtlCol="0">
            <a:spAutoFit/>
          </a:bodyPr>
          <a:lstStyle/>
          <a:p>
            <a:r>
              <a:rPr lang="en-US" sz="1600" b="1" dirty="0">
                <a:solidFill>
                  <a:schemeClr val="accent5"/>
                </a:solidFill>
                <a:latin typeface="Arial Black" panose="020B0A04020102020204" pitchFamily="34" charset="0"/>
              </a:rPr>
              <a:t>EXPLORATORY</a:t>
            </a:r>
            <a:r>
              <a:rPr lang="en-US" sz="1600" b="1" dirty="0">
                <a:solidFill>
                  <a:schemeClr val="accent5"/>
                </a:solidFill>
              </a:rPr>
              <a:t>  </a:t>
            </a:r>
            <a:r>
              <a:rPr lang="en-US" sz="1600" b="1" dirty="0">
                <a:solidFill>
                  <a:schemeClr val="accent5"/>
                </a:solidFill>
                <a:latin typeface="Arial Black" panose="020B0A04020102020204" pitchFamily="34" charset="0"/>
              </a:rPr>
              <a:t>DATA  ANALYSIS</a:t>
            </a:r>
          </a:p>
        </p:txBody>
      </p:sp>
      <p:sp>
        <p:nvSpPr>
          <p:cNvPr id="17" name="TextBox 16"/>
          <p:cNvSpPr txBox="1"/>
          <p:nvPr/>
        </p:nvSpPr>
        <p:spPr>
          <a:xfrm>
            <a:off x="2671313" y="5198854"/>
            <a:ext cx="3234906" cy="338554"/>
          </a:xfrm>
          <a:prstGeom prst="rect">
            <a:avLst/>
          </a:prstGeom>
          <a:noFill/>
        </p:spPr>
        <p:txBody>
          <a:bodyPr wrap="square" rtlCol="0">
            <a:spAutoFit/>
          </a:bodyPr>
          <a:lstStyle/>
          <a:p>
            <a:pPr algn="ctr"/>
            <a:r>
              <a:rPr lang="en-US" dirty="0"/>
              <a:t>  </a:t>
            </a:r>
            <a:r>
              <a:rPr lang="en-US" sz="1600" b="1" dirty="0">
                <a:solidFill>
                  <a:schemeClr val="accent5"/>
                </a:solidFill>
                <a:latin typeface="Arial Black" panose="020B0A04020102020204" pitchFamily="34" charset="0"/>
              </a:rPr>
              <a:t>MODEL</a:t>
            </a:r>
            <a:r>
              <a:rPr lang="en-US" sz="1600" b="1" dirty="0">
                <a:solidFill>
                  <a:schemeClr val="accent5"/>
                </a:solidFill>
              </a:rPr>
              <a:t> </a:t>
            </a:r>
            <a:r>
              <a:rPr lang="en-US" sz="1600" b="1" dirty="0">
                <a:solidFill>
                  <a:schemeClr val="accent5"/>
                </a:solidFill>
                <a:latin typeface="Arial Black" panose="020B0A04020102020204" pitchFamily="34" charset="0"/>
              </a:rPr>
              <a:t>EVALUATION</a:t>
            </a:r>
          </a:p>
        </p:txBody>
      </p:sp>
      <p:sp>
        <p:nvSpPr>
          <p:cNvPr id="18" name="TextBox 17"/>
          <p:cNvSpPr txBox="1"/>
          <p:nvPr/>
        </p:nvSpPr>
        <p:spPr>
          <a:xfrm>
            <a:off x="2702943" y="4367842"/>
            <a:ext cx="3234906" cy="338554"/>
          </a:xfrm>
          <a:prstGeom prst="rect">
            <a:avLst/>
          </a:prstGeom>
          <a:noFill/>
        </p:spPr>
        <p:txBody>
          <a:bodyPr wrap="square" rtlCol="0">
            <a:spAutoFit/>
          </a:bodyPr>
          <a:lstStyle/>
          <a:p>
            <a:pPr algn="ctr"/>
            <a:r>
              <a:rPr lang="en-US" sz="1600" b="1" dirty="0">
                <a:solidFill>
                  <a:schemeClr val="accent5"/>
                </a:solidFill>
                <a:latin typeface="Arial Black" panose="020B0A04020102020204" pitchFamily="34" charset="0"/>
              </a:rPr>
              <a:t>MODEL</a:t>
            </a:r>
            <a:r>
              <a:rPr lang="en-US" sz="1600" b="1" dirty="0">
                <a:solidFill>
                  <a:schemeClr val="accent5"/>
                </a:solidFill>
              </a:rPr>
              <a:t> </a:t>
            </a:r>
            <a:r>
              <a:rPr lang="en-US" sz="1600" b="1" dirty="0">
                <a:solidFill>
                  <a:schemeClr val="accent5"/>
                </a:solidFill>
                <a:latin typeface="Arial Black" panose="020B0A04020102020204" pitchFamily="34" charset="0"/>
              </a:rPr>
              <a:t>SELECTION</a:t>
            </a:r>
          </a:p>
        </p:txBody>
      </p:sp>
      <p:sp>
        <p:nvSpPr>
          <p:cNvPr id="19" name="TextBox 18"/>
          <p:cNvSpPr txBox="1"/>
          <p:nvPr/>
        </p:nvSpPr>
        <p:spPr>
          <a:xfrm>
            <a:off x="2743199" y="3502325"/>
            <a:ext cx="3234906" cy="338554"/>
          </a:xfrm>
          <a:prstGeom prst="rect">
            <a:avLst/>
          </a:prstGeom>
          <a:noFill/>
        </p:spPr>
        <p:txBody>
          <a:bodyPr wrap="square" rtlCol="0">
            <a:spAutoFit/>
          </a:bodyPr>
          <a:lstStyle/>
          <a:p>
            <a:pPr algn="ctr"/>
            <a:r>
              <a:rPr lang="en-US" sz="1600" b="1" dirty="0">
                <a:solidFill>
                  <a:schemeClr val="accent5"/>
                </a:solidFill>
                <a:latin typeface="Arial Black" panose="020B0A04020102020204" pitchFamily="34" charset="0"/>
              </a:rPr>
              <a:t>DATA</a:t>
            </a:r>
            <a:r>
              <a:rPr lang="en-US" sz="1600" b="1" dirty="0">
                <a:solidFill>
                  <a:schemeClr val="accent5"/>
                </a:solidFill>
              </a:rPr>
              <a:t> </a:t>
            </a:r>
            <a:r>
              <a:rPr lang="en-US" sz="1600" b="1" dirty="0">
                <a:solidFill>
                  <a:schemeClr val="accent5"/>
                </a:solidFill>
                <a:latin typeface="Arial Black" panose="020B0A04020102020204" pitchFamily="34" charset="0"/>
              </a:rPr>
              <a:t>PREPROCESSING</a:t>
            </a:r>
          </a:p>
        </p:txBody>
      </p:sp>
      <p:sp>
        <p:nvSpPr>
          <p:cNvPr id="20" name="TextBox 19"/>
          <p:cNvSpPr txBox="1"/>
          <p:nvPr/>
        </p:nvSpPr>
        <p:spPr>
          <a:xfrm>
            <a:off x="2740324" y="6087373"/>
            <a:ext cx="3234906" cy="338554"/>
          </a:xfrm>
          <a:prstGeom prst="rect">
            <a:avLst/>
          </a:prstGeom>
          <a:noFill/>
        </p:spPr>
        <p:txBody>
          <a:bodyPr wrap="square" rtlCol="0">
            <a:spAutoFit/>
          </a:bodyPr>
          <a:lstStyle/>
          <a:p>
            <a:pPr algn="ctr"/>
            <a:r>
              <a:rPr lang="en-US" sz="1600" b="1" dirty="0">
                <a:solidFill>
                  <a:schemeClr val="accent5"/>
                </a:solidFill>
                <a:latin typeface="Arial Black" panose="020B0A04020102020204" pitchFamily="34" charset="0"/>
              </a:rPr>
              <a:t>MODEL</a:t>
            </a:r>
            <a:r>
              <a:rPr lang="en-US" sz="1600" b="1" dirty="0">
                <a:solidFill>
                  <a:schemeClr val="accent5"/>
                </a:solidFill>
              </a:rPr>
              <a:t> </a:t>
            </a:r>
            <a:r>
              <a:rPr lang="en-US" sz="1600" b="1" dirty="0">
                <a:solidFill>
                  <a:schemeClr val="accent5"/>
                </a:solidFill>
                <a:latin typeface="Arial Black" panose="020B0A04020102020204" pitchFamily="34" charset="0"/>
              </a:rPr>
              <a:t>DEPLOYMENT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360"/>
        <p:cNvGrpSpPr/>
        <p:nvPr/>
      </p:nvGrpSpPr>
      <p:grpSpPr>
        <a:xfrm>
          <a:off x="0" y="0"/>
          <a:ext cx="0" cy="0"/>
          <a:chOff x="0" y="0"/>
          <a:chExt cx="0" cy="0"/>
        </a:xfrm>
      </p:grpSpPr>
      <p:sp>
        <p:nvSpPr>
          <p:cNvPr id="361" name="Google Shape;361;p4"/>
          <p:cNvSpPr txBox="1"/>
          <p:nvPr/>
        </p:nvSpPr>
        <p:spPr>
          <a:xfrm>
            <a:off x="1336984" y="2065889"/>
            <a:ext cx="6435525" cy="15080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rgbClr val="002776"/>
                </a:solidFill>
                <a:latin typeface="Arial Black" panose="020B0A04020102020204" pitchFamily="34" charset="0"/>
                <a:sym typeface="Arial"/>
              </a:rPr>
              <a:t>Exploratory</a:t>
            </a:r>
            <a:r>
              <a:rPr lang="en-US" sz="3200" b="1" dirty="0">
                <a:solidFill>
                  <a:srgbClr val="002776"/>
                </a:solidFill>
                <a:latin typeface="Algerian" pitchFamily="82" charset="0"/>
                <a:sym typeface="Arial"/>
              </a:rPr>
              <a:t>   </a:t>
            </a:r>
            <a:r>
              <a:rPr lang="en-US" sz="3200" b="1" dirty="0">
                <a:solidFill>
                  <a:srgbClr val="002776"/>
                </a:solidFill>
                <a:latin typeface="Arial Black" panose="020B0A04020102020204" pitchFamily="34" charset="0"/>
                <a:sym typeface="Arial"/>
              </a:rPr>
              <a:t>Data  Analysis (EDA)  </a:t>
            </a:r>
            <a:endParaRPr sz="3200" dirty="0">
              <a:latin typeface="Arial Black" panose="020B0A04020102020204" pitchFamily="34" charset="0"/>
            </a:endParaRPr>
          </a:p>
          <a:p>
            <a:pPr marL="0" marR="0" lvl="0" indent="0" algn="l" rtl="0">
              <a:spcBef>
                <a:spcPts val="0"/>
              </a:spcBef>
              <a:spcAft>
                <a:spcPts val="0"/>
              </a:spcAft>
              <a:buNone/>
            </a:pPr>
            <a:r>
              <a:rPr lang="en-US" sz="2800" b="1" dirty="0">
                <a:solidFill>
                  <a:srgbClr val="002776"/>
                </a:solidFill>
                <a:latin typeface="Algerian" pitchFamily="82" charset="0"/>
                <a:sym typeface="Arial"/>
              </a:rPr>
              <a:t>           </a:t>
            </a:r>
            <a:endParaRPr dirty="0">
              <a:latin typeface="Algerian" pitchFamily="8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366"/>
        <p:cNvGrpSpPr/>
        <p:nvPr/>
      </p:nvGrpSpPr>
      <p:grpSpPr>
        <a:xfrm>
          <a:off x="0" y="0"/>
          <a:ext cx="0" cy="0"/>
          <a:chOff x="0" y="0"/>
          <a:chExt cx="0" cy="0"/>
        </a:xfrm>
      </p:grpSpPr>
      <p:sp>
        <p:nvSpPr>
          <p:cNvPr id="367" name="Google Shape;367;p5"/>
          <p:cNvSpPr txBox="1"/>
          <p:nvPr/>
        </p:nvSpPr>
        <p:spPr>
          <a:xfrm>
            <a:off x="2346385" y="345057"/>
            <a:ext cx="5193898"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002776"/>
                </a:solidFill>
                <a:latin typeface="Arial Black" panose="020B0A04020102020204" pitchFamily="34" charset="0"/>
                <a:sym typeface="Arial"/>
              </a:rPr>
              <a:t>DATASET DETAILS</a:t>
            </a:r>
            <a:endParaRPr sz="3200" dirty="0">
              <a:latin typeface="Arial Black" panose="020B0A04020102020204" pitchFamily="34" charset="0"/>
            </a:endParaRPr>
          </a:p>
        </p:txBody>
      </p:sp>
      <p:pic>
        <p:nvPicPr>
          <p:cNvPr id="1027" name="Picture 3"/>
          <p:cNvPicPr>
            <a:picLocks noChangeAspect="1" noChangeArrowheads="1"/>
          </p:cNvPicPr>
          <p:nvPr/>
        </p:nvPicPr>
        <p:blipFill>
          <a:blip r:embed="rId4"/>
          <a:srcRect/>
          <a:stretch>
            <a:fillRect/>
          </a:stretch>
        </p:blipFill>
        <p:spPr bwMode="auto">
          <a:xfrm>
            <a:off x="5374256" y="1040917"/>
            <a:ext cx="3217651" cy="4721527"/>
          </a:xfrm>
          <a:prstGeom prst="rect">
            <a:avLst/>
          </a:prstGeom>
          <a:noFill/>
          <a:ln w="9525">
            <a:noFill/>
            <a:miter lim="800000"/>
            <a:headEnd/>
            <a:tailEnd/>
          </a:ln>
          <a:effectLst/>
        </p:spPr>
      </p:pic>
      <p:sp>
        <p:nvSpPr>
          <p:cNvPr id="10" name="TextBox 9"/>
          <p:cNvSpPr txBox="1"/>
          <p:nvPr/>
        </p:nvSpPr>
        <p:spPr>
          <a:xfrm>
            <a:off x="439948" y="887135"/>
            <a:ext cx="4589254" cy="6278642"/>
          </a:xfrm>
          <a:prstGeom prst="rect">
            <a:avLst/>
          </a:prstGeom>
          <a:noFill/>
        </p:spPr>
        <p:txBody>
          <a:bodyPr wrap="square" rtlCol="0">
            <a:spAutoFit/>
          </a:bodyPr>
          <a:lstStyle/>
          <a:p>
            <a:pPr>
              <a:buClr>
                <a:srgbClr val="002060"/>
              </a:buClr>
              <a:buFont typeface="Wingdings" pitchFamily="2" charset="2"/>
              <a:buChar char="v"/>
            </a:pPr>
            <a:r>
              <a:rPr lang="en-US" sz="2000" b="1" dirty="0">
                <a:solidFill>
                  <a:srgbClr val="002060"/>
                </a:solidFill>
              </a:rPr>
              <a:t> ROWS- 215</a:t>
            </a:r>
          </a:p>
          <a:p>
            <a:pPr>
              <a:buClr>
                <a:srgbClr val="002060"/>
              </a:buClr>
            </a:pPr>
            <a:endParaRPr lang="en-US" sz="2000" b="1" dirty="0">
              <a:solidFill>
                <a:srgbClr val="002060"/>
              </a:solidFill>
            </a:endParaRPr>
          </a:p>
          <a:p>
            <a:pPr>
              <a:buClr>
                <a:srgbClr val="002060"/>
              </a:buClr>
              <a:buFont typeface="Wingdings" pitchFamily="2" charset="2"/>
              <a:buChar char="v"/>
            </a:pPr>
            <a:r>
              <a:rPr lang="en-US" sz="2000" b="1" dirty="0">
                <a:solidFill>
                  <a:srgbClr val="002060"/>
                </a:solidFill>
              </a:rPr>
              <a:t> COLUMNS- 2</a:t>
            </a:r>
          </a:p>
          <a:p>
            <a:pPr>
              <a:buClr>
                <a:srgbClr val="002060"/>
              </a:buClr>
            </a:pPr>
            <a:endParaRPr lang="en-US" sz="2000" b="1" dirty="0">
              <a:solidFill>
                <a:srgbClr val="002060"/>
              </a:solidFill>
            </a:endParaRPr>
          </a:p>
          <a:p>
            <a:pPr>
              <a:buClr>
                <a:srgbClr val="002060"/>
              </a:buClr>
              <a:buFont typeface="Wingdings" pitchFamily="2" charset="2"/>
              <a:buChar char="v"/>
            </a:pPr>
            <a:r>
              <a:rPr lang="en-US" sz="2000" b="1" dirty="0">
                <a:solidFill>
                  <a:srgbClr val="002060"/>
                </a:solidFill>
              </a:rPr>
              <a:t> NO NULL VALUES</a:t>
            </a:r>
          </a:p>
          <a:p>
            <a:pPr>
              <a:buClr>
                <a:srgbClr val="002060"/>
              </a:buClr>
              <a:buFont typeface="Wingdings" pitchFamily="2" charset="2"/>
              <a:buChar char="v"/>
            </a:pPr>
            <a:endParaRPr lang="en-US" sz="2000" b="1" dirty="0">
              <a:solidFill>
                <a:srgbClr val="002060"/>
              </a:solidFill>
            </a:endParaRPr>
          </a:p>
          <a:p>
            <a:pPr>
              <a:buClr>
                <a:srgbClr val="002060"/>
              </a:buClr>
              <a:buFont typeface="Wingdings" pitchFamily="2" charset="2"/>
              <a:buChar char="v"/>
            </a:pPr>
            <a:r>
              <a:rPr lang="en-US" sz="2000" b="1" dirty="0">
                <a:solidFill>
                  <a:srgbClr val="002060"/>
                </a:solidFill>
              </a:rPr>
              <a:t> NO MISSING VALUES</a:t>
            </a:r>
          </a:p>
          <a:p>
            <a:pPr>
              <a:buClr>
                <a:srgbClr val="002060"/>
              </a:buClr>
              <a:buFont typeface="Wingdings" pitchFamily="2" charset="2"/>
              <a:buChar char="v"/>
            </a:pPr>
            <a:endParaRPr lang="en-US" sz="2000" b="1" dirty="0">
              <a:solidFill>
                <a:srgbClr val="002060"/>
              </a:solidFill>
            </a:endParaRPr>
          </a:p>
          <a:p>
            <a:pPr>
              <a:buClr>
                <a:srgbClr val="002060"/>
              </a:buClr>
              <a:buFont typeface="Wingdings" pitchFamily="2" charset="2"/>
              <a:buChar char="v"/>
            </a:pPr>
            <a:r>
              <a:rPr lang="en-US" sz="2000" b="1" dirty="0">
                <a:solidFill>
                  <a:srgbClr val="002060"/>
                </a:solidFill>
              </a:rPr>
              <a:t> NO DUPLICATE VALUES</a:t>
            </a:r>
          </a:p>
          <a:p>
            <a:pPr>
              <a:buClr>
                <a:srgbClr val="002060"/>
              </a:buClr>
              <a:buFont typeface="Wingdings" pitchFamily="2" charset="2"/>
              <a:buChar char="v"/>
            </a:pPr>
            <a:endParaRPr lang="en-US" sz="2000" b="1" dirty="0">
              <a:solidFill>
                <a:srgbClr val="002060"/>
              </a:solidFill>
            </a:endParaRPr>
          </a:p>
          <a:p>
            <a:pPr>
              <a:buClr>
                <a:srgbClr val="002060"/>
              </a:buClr>
              <a:buFont typeface="Wingdings" pitchFamily="2" charset="2"/>
              <a:buChar char="v"/>
            </a:pPr>
            <a:r>
              <a:rPr lang="en-US" sz="2000" b="1" dirty="0">
                <a:solidFill>
                  <a:srgbClr val="002060"/>
                </a:solidFill>
              </a:rPr>
              <a:t> NO OUTLIER </a:t>
            </a:r>
          </a:p>
          <a:p>
            <a:pPr>
              <a:buClr>
                <a:srgbClr val="002060"/>
              </a:buClr>
              <a:buFont typeface="Wingdings" pitchFamily="2" charset="2"/>
              <a:buChar char="v"/>
            </a:pPr>
            <a:endParaRPr lang="en-US" sz="2000" b="1" dirty="0">
              <a:solidFill>
                <a:srgbClr val="002060"/>
              </a:solidFill>
            </a:endParaRPr>
          </a:p>
          <a:p>
            <a:pPr>
              <a:buClr>
                <a:srgbClr val="002060"/>
              </a:buClr>
              <a:buFont typeface="Wingdings" pitchFamily="2" charset="2"/>
              <a:buChar char="v"/>
            </a:pPr>
            <a:r>
              <a:rPr lang="en-US" sz="2000" b="1" dirty="0">
                <a:solidFill>
                  <a:srgbClr val="002060"/>
                </a:solidFill>
              </a:rPr>
              <a:t> DATA IS RIGHT SKEWED</a:t>
            </a:r>
          </a:p>
          <a:p>
            <a:pPr>
              <a:buClr>
                <a:srgbClr val="002060"/>
              </a:buClr>
              <a:buFont typeface="Wingdings" pitchFamily="2" charset="2"/>
              <a:buChar char="v"/>
            </a:pPr>
            <a:endParaRPr lang="en-US" sz="2000" b="1" dirty="0">
              <a:solidFill>
                <a:srgbClr val="002060"/>
              </a:solidFill>
            </a:endParaRPr>
          </a:p>
          <a:p>
            <a:pPr>
              <a:buClr>
                <a:srgbClr val="002060"/>
              </a:buClr>
              <a:buFont typeface="Wingdings" pitchFamily="2" charset="2"/>
              <a:buChar char="v"/>
            </a:pPr>
            <a:r>
              <a:rPr lang="en-US" sz="2000" b="1" dirty="0">
                <a:solidFill>
                  <a:srgbClr val="002060"/>
                </a:solidFill>
              </a:rPr>
              <a:t> COLUMNS ‘Year' AND 'CO2'   HAVE A VERY GOOD CORRELATION</a:t>
            </a:r>
            <a:r>
              <a:rPr lang="en-US" sz="2000" b="1" dirty="0">
                <a:solidFill>
                  <a:schemeClr val="accent5"/>
                </a:solidFill>
              </a:rPr>
              <a:t>.</a:t>
            </a:r>
          </a:p>
          <a:p>
            <a:pPr>
              <a:buClr>
                <a:srgbClr val="002060"/>
              </a:buClr>
            </a:pPr>
            <a:endParaRPr lang="en-US" sz="2400" b="1" dirty="0">
              <a:solidFill>
                <a:schemeClr val="accent5"/>
              </a:solidFill>
            </a:endParaRPr>
          </a:p>
          <a:p>
            <a:pPr>
              <a:buClr>
                <a:srgbClr val="002060"/>
              </a:buClr>
            </a:pPr>
            <a:endParaRPr lang="en-US" sz="2400" b="1" dirty="0">
              <a:solidFill>
                <a:schemeClr val="accent5"/>
              </a:solidFill>
            </a:endParaRPr>
          </a:p>
          <a:p>
            <a:pPr>
              <a:buClr>
                <a:schemeClr val="accent5"/>
              </a:buClr>
              <a:buFont typeface="Wingdings" pitchFamily="2" charset="2"/>
              <a:buChar char="v"/>
            </a:pPr>
            <a:endParaRPr lang="en-US" dirty="0">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2070339" y="2481483"/>
            <a:ext cx="5484011" cy="584775"/>
          </a:xfrm>
          <a:prstGeom prst="rect">
            <a:avLst/>
          </a:prstGeom>
        </p:spPr>
        <p:txBody>
          <a:bodyPr wrap="square">
            <a:spAutoFit/>
          </a:bodyPr>
          <a:lstStyle/>
          <a:p>
            <a:r>
              <a:rPr lang="en-US" sz="3200" b="1" dirty="0">
                <a:solidFill>
                  <a:srgbClr val="002060"/>
                </a:solidFill>
                <a:latin typeface="Arial Black" panose="020B0A04020102020204" pitchFamily="34" charset="0"/>
              </a:rPr>
              <a:t>DATA VISUALIZATION</a:t>
            </a:r>
            <a:endParaRPr lang="en-US" sz="3200" dirty="0">
              <a:latin typeface="Arial Black" panose="020B0A04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2631057" y="474453"/>
            <a:ext cx="3536830" cy="369332"/>
          </a:xfrm>
          <a:prstGeom prst="rect">
            <a:avLst/>
          </a:prstGeom>
          <a:noFill/>
        </p:spPr>
        <p:txBody>
          <a:bodyPr wrap="square" rtlCol="0">
            <a:spAutoFit/>
          </a:bodyPr>
          <a:lstStyle/>
          <a:p>
            <a:pPr algn="ctr"/>
            <a:r>
              <a:rPr lang="en-US" sz="1800" b="1" dirty="0">
                <a:solidFill>
                  <a:srgbClr val="002060"/>
                </a:solidFill>
              </a:rPr>
              <a:t>Line Plot</a:t>
            </a:r>
          </a:p>
        </p:txBody>
      </p:sp>
      <p:pic>
        <p:nvPicPr>
          <p:cNvPr id="5" name="Picture 2"/>
          <p:cNvPicPr>
            <a:picLocks noChangeAspect="1" noChangeArrowheads="1"/>
          </p:cNvPicPr>
          <p:nvPr/>
        </p:nvPicPr>
        <p:blipFill>
          <a:blip r:embed="rId3"/>
          <a:srcRect/>
          <a:stretch>
            <a:fillRect/>
          </a:stretch>
        </p:blipFill>
        <p:spPr bwMode="auto">
          <a:xfrm>
            <a:off x="983412" y="1102923"/>
            <a:ext cx="7315199" cy="3011878"/>
          </a:xfrm>
          <a:prstGeom prst="rect">
            <a:avLst/>
          </a:prstGeom>
          <a:noFill/>
          <a:ln w="9525">
            <a:noFill/>
            <a:miter lim="800000"/>
            <a:headEnd/>
            <a:tailEnd/>
          </a:ln>
          <a:effectLst/>
        </p:spPr>
      </p:pic>
      <p:sp>
        <p:nvSpPr>
          <p:cNvPr id="6" name="TextBox 5"/>
          <p:cNvSpPr txBox="1"/>
          <p:nvPr/>
        </p:nvSpPr>
        <p:spPr>
          <a:xfrm>
            <a:off x="2087592" y="4477109"/>
            <a:ext cx="4908431" cy="307777"/>
          </a:xfrm>
          <a:prstGeom prst="rect">
            <a:avLst/>
          </a:prstGeom>
          <a:noFill/>
        </p:spPr>
        <p:txBody>
          <a:bodyPr wrap="square" rtlCol="0">
            <a:spAutoFit/>
          </a:bodyPr>
          <a:lstStyle/>
          <a:p>
            <a:pPr algn="ctr"/>
            <a:r>
              <a:rPr lang="en-US" dirty="0">
                <a:solidFill>
                  <a:srgbClr val="002060"/>
                </a:solidFill>
              </a:rPr>
              <a:t>Line plot tracking emission of CO2 over periods of years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Shape 375"/>
        <p:cNvGrpSpPr/>
        <p:nvPr/>
      </p:nvGrpSpPr>
      <p:grpSpPr>
        <a:xfrm>
          <a:off x="0" y="0"/>
          <a:ext cx="0" cy="0"/>
          <a:chOff x="0" y="0"/>
          <a:chExt cx="0" cy="0"/>
        </a:xfrm>
      </p:grpSpPr>
      <p:sp>
        <p:nvSpPr>
          <p:cNvPr id="376" name="Google Shape;376;p6"/>
          <p:cNvSpPr txBox="1"/>
          <p:nvPr/>
        </p:nvSpPr>
        <p:spPr>
          <a:xfrm>
            <a:off x="0" y="0"/>
            <a:ext cx="8503149" cy="85853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endParaRPr/>
          </a:p>
        </p:txBody>
      </p:sp>
      <p:pic>
        <p:nvPicPr>
          <p:cNvPr id="6" name="Picture 4"/>
          <p:cNvPicPr>
            <a:picLocks noChangeAspect="1" noChangeArrowheads="1"/>
          </p:cNvPicPr>
          <p:nvPr/>
        </p:nvPicPr>
        <p:blipFill>
          <a:blip r:embed="rId4"/>
          <a:srcRect/>
          <a:stretch>
            <a:fillRect/>
          </a:stretch>
        </p:blipFill>
        <p:spPr bwMode="auto">
          <a:xfrm>
            <a:off x="1785668" y="581724"/>
            <a:ext cx="5020574" cy="1816419"/>
          </a:xfrm>
          <a:prstGeom prst="rect">
            <a:avLst/>
          </a:prstGeom>
          <a:noFill/>
          <a:ln w="9525">
            <a:noFill/>
            <a:miter lim="800000"/>
            <a:headEnd/>
            <a:tailEnd/>
          </a:ln>
          <a:effectLst/>
        </p:spPr>
      </p:pic>
      <p:sp>
        <p:nvSpPr>
          <p:cNvPr id="8" name="TextBox 7"/>
          <p:cNvSpPr txBox="1"/>
          <p:nvPr/>
        </p:nvSpPr>
        <p:spPr>
          <a:xfrm>
            <a:off x="3381553" y="120770"/>
            <a:ext cx="2044460" cy="523220"/>
          </a:xfrm>
          <a:prstGeom prst="rect">
            <a:avLst/>
          </a:prstGeom>
          <a:noFill/>
        </p:spPr>
        <p:txBody>
          <a:bodyPr wrap="square" rtlCol="0">
            <a:spAutoFit/>
          </a:bodyPr>
          <a:lstStyle/>
          <a:p>
            <a:pPr algn="ctr"/>
            <a:r>
              <a:rPr lang="en-US" b="1" dirty="0">
                <a:solidFill>
                  <a:srgbClr val="002060"/>
                </a:solidFill>
              </a:rPr>
              <a:t>HEATMAP</a:t>
            </a:r>
          </a:p>
          <a:p>
            <a:pPr algn="ctr"/>
            <a:endParaRPr lang="en-US" dirty="0">
              <a:solidFill>
                <a:srgbClr val="002060"/>
              </a:solidFill>
            </a:endParaRPr>
          </a:p>
        </p:txBody>
      </p:sp>
      <p:sp>
        <p:nvSpPr>
          <p:cNvPr id="9" name="TextBox 8"/>
          <p:cNvSpPr txBox="1"/>
          <p:nvPr/>
        </p:nvSpPr>
        <p:spPr>
          <a:xfrm>
            <a:off x="3459192" y="3278039"/>
            <a:ext cx="1940944" cy="307777"/>
          </a:xfrm>
          <a:prstGeom prst="rect">
            <a:avLst/>
          </a:prstGeom>
          <a:noFill/>
        </p:spPr>
        <p:txBody>
          <a:bodyPr wrap="square" rtlCol="0">
            <a:spAutoFit/>
          </a:bodyPr>
          <a:lstStyle/>
          <a:p>
            <a:pPr algn="ctr"/>
            <a:r>
              <a:rPr lang="en-US" b="1" dirty="0">
                <a:solidFill>
                  <a:srgbClr val="002060"/>
                </a:solidFill>
              </a:rPr>
              <a:t>BOXPLOT</a:t>
            </a:r>
          </a:p>
        </p:txBody>
      </p:sp>
      <p:pic>
        <p:nvPicPr>
          <p:cNvPr id="10" name="Picture 2"/>
          <p:cNvPicPr>
            <a:picLocks noChangeAspect="1" noChangeArrowheads="1"/>
          </p:cNvPicPr>
          <p:nvPr/>
        </p:nvPicPr>
        <p:blipFill>
          <a:blip r:embed="rId5"/>
          <a:srcRect/>
          <a:stretch>
            <a:fillRect/>
          </a:stretch>
        </p:blipFill>
        <p:spPr bwMode="auto">
          <a:xfrm>
            <a:off x="1794293" y="3637910"/>
            <a:ext cx="5037827" cy="2141790"/>
          </a:xfrm>
          <a:prstGeom prst="rect">
            <a:avLst/>
          </a:prstGeom>
          <a:noFill/>
          <a:ln w="9525">
            <a:noFill/>
            <a:miter lim="800000"/>
            <a:headEnd/>
            <a:tailEnd/>
          </a:ln>
          <a:effectLst/>
        </p:spPr>
      </p:pic>
      <p:sp>
        <p:nvSpPr>
          <p:cNvPr id="14" name="TextBox 13"/>
          <p:cNvSpPr txBox="1"/>
          <p:nvPr/>
        </p:nvSpPr>
        <p:spPr>
          <a:xfrm>
            <a:off x="1785668" y="2424023"/>
            <a:ext cx="5581290" cy="307777"/>
          </a:xfrm>
          <a:prstGeom prst="rect">
            <a:avLst/>
          </a:prstGeom>
          <a:noFill/>
        </p:spPr>
        <p:txBody>
          <a:bodyPr wrap="square" rtlCol="0">
            <a:spAutoFit/>
          </a:bodyPr>
          <a:lstStyle/>
          <a:p>
            <a:r>
              <a:rPr lang="en-US" dirty="0"/>
              <a:t>Heat Map shows No missing values are present in the dataset</a:t>
            </a:r>
          </a:p>
        </p:txBody>
      </p:sp>
      <p:sp>
        <p:nvSpPr>
          <p:cNvPr id="15" name="TextBox 14"/>
          <p:cNvSpPr txBox="1"/>
          <p:nvPr/>
        </p:nvSpPr>
        <p:spPr>
          <a:xfrm>
            <a:off x="1846054" y="5863087"/>
            <a:ext cx="4646762" cy="307777"/>
          </a:xfrm>
          <a:prstGeom prst="rect">
            <a:avLst/>
          </a:prstGeom>
          <a:noFill/>
        </p:spPr>
        <p:txBody>
          <a:bodyPr wrap="square" rtlCol="0">
            <a:spAutoFit/>
          </a:bodyPr>
          <a:lstStyle/>
          <a:p>
            <a:r>
              <a:rPr lang="en-US" dirty="0"/>
              <a:t>     </a:t>
            </a:r>
            <a:r>
              <a:rPr lang="en-US" dirty="0" err="1"/>
              <a:t>Boxplot</a:t>
            </a:r>
            <a:r>
              <a:rPr lang="en-US" dirty="0"/>
              <a:t>  shows No outliers are present in the dataset</a:t>
            </a:r>
          </a:p>
        </p:txBody>
      </p:sp>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4587</TotalTime>
  <Words>820</Words>
  <Application>Microsoft Office PowerPoint</Application>
  <PresentationFormat>On-screen Show (4:3)</PresentationFormat>
  <Paragraphs>184</Paragraphs>
  <Slides>25</Slides>
  <Notes>5</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25</vt:i4>
      </vt:variant>
    </vt:vector>
  </HeadingPairs>
  <TitlesOfParts>
    <vt:vector size="38" baseType="lpstr">
      <vt:lpstr>Arial</vt:lpstr>
      <vt:lpstr>Noto Sans Symbols</vt:lpstr>
      <vt:lpstr>Calibri</vt:lpstr>
      <vt:lpstr>Algerian</vt:lpstr>
      <vt:lpstr>Century Gothic</vt:lpstr>
      <vt:lpstr>Verdana</vt:lpstr>
      <vt:lpstr>Wingdings</vt:lpstr>
      <vt:lpstr>Arial Black</vt:lpstr>
      <vt:lpstr>Times New Roman</vt:lpstr>
      <vt:lpstr>Perception</vt:lpstr>
      <vt:lpstr>Office Theme</vt:lpstr>
      <vt:lpstr>Custom Design</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Gonala, Shirish</dc:creator>
  <cp:lastModifiedBy>chirag vairal</cp:lastModifiedBy>
  <cp:revision>374</cp:revision>
  <dcterms:created xsi:type="dcterms:W3CDTF">2012-08-17T07:00:49Z</dcterms:created>
  <dcterms:modified xsi:type="dcterms:W3CDTF">2024-07-29T15:31:31Z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