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485" autoAdjust="0"/>
    <p:restoredTop sz="93606" autoAdjust="0"/>
  </p:normalViewPr>
  <p:slideViewPr>
    <p:cSldViewPr>
      <p:cViewPr>
        <p:scale>
          <a:sx n="70" d="100"/>
          <a:sy n="70" d="100"/>
        </p:scale>
        <p:origin x="-114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9EB8E75-B9B6-4DBF-A830-B11A779E2017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20207D-ACA3-4593-9A1A-0C5159054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B66E0F-0819-42AF-9113-8EA66BEDDF43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7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F2BB31-BD87-4D17-B33E-086AEAEC29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66E1-22D8-4B4C-895E-99B12BEF16E7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FC6-85D6-4C66-86C8-59A4C13BDB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BD19-87DD-477D-B16E-178A24F50968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61AD-3BBC-4CBD-8683-04CB68315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0225A-B917-42E3-A270-504F3247FB05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207C-ABA9-48BA-AD9D-1D3BC76F5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45259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568" y="6356350"/>
            <a:ext cx="19072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B00C-E21F-494F-B89E-3AFF08DBF186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F76F-1A8D-4CA7-BDD4-CB55C8510A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1A92-8759-46D8-B804-D70A66127910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23EF0-A19A-476D-A9DB-ED0E3212D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8E57-F09A-4131-A33E-C72D4F8E2A7A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E6DE-190F-440A-9258-163E671A58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0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54943-BF60-411F-930F-81CB8D4F6D47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5F53-C286-4919-8E7D-CAE89196C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6DB08-971E-4C9A-BCC0-41D1E7BC6E38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12C1-512C-4EC8-9AA6-BB4F862D32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345B3-D44A-47B5-B369-F1AE51134AFB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32125-1522-4CF8-94B7-80BB5438B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C57C-D574-4B6E-BEED-BCA13D20A937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8BF7D-225C-443A-BA09-E3E7989B4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0930-E5B2-41EE-93C8-FAA29D9EE4C1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F47C-7A6F-44E0-B6C8-5D0C993705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576" y="1052736"/>
            <a:ext cx="8136904" cy="507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7C9BB2-BC14-489D-B8E0-AFE11CB9A80E}" type="datetimeFigureOut">
              <a:rPr lang="en-GB"/>
              <a:pPr>
                <a:defRPr/>
              </a:pPr>
              <a:t>01/01/2017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060BE9-7ABA-4459-B055-EB17FE388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593606"/>
              </p:ext>
            </p:extLst>
          </p:nvPr>
        </p:nvGraphicFramePr>
        <p:xfrm>
          <a:off x="685800" y="162560"/>
          <a:ext cx="8229600" cy="76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r>
                        <a:rPr lang="en-GB" sz="2000" baseline="0" dirty="0" smtClean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 – 2016 Questions (New Syllabus)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10 - Communication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Tick </a:t>
            </a:r>
            <a:r>
              <a:rPr lang="en-GB" sz="1800" b="1" dirty="0" smtClean="0">
                <a:solidFill>
                  <a:srgbClr val="FF0000"/>
                </a:solidFill>
              </a:rPr>
              <a:t>three </a:t>
            </a:r>
            <a:r>
              <a:rPr lang="en-GB" sz="1800" b="1" dirty="0"/>
              <a:t>features of </a:t>
            </a:r>
            <a:r>
              <a:rPr lang="en-GB" sz="1800" b="1" dirty="0">
                <a:solidFill>
                  <a:srgbClr val="FF0000"/>
                </a:solidFill>
              </a:rPr>
              <a:t>wikis</a:t>
            </a:r>
            <a:r>
              <a:rPr lang="en-GB" sz="1800" b="1" dirty="0" smtClean="0"/>
              <a:t>. </a:t>
            </a:r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9135" t="25656" r="48077" b="15906"/>
          <a:stretch/>
        </p:blipFill>
        <p:spPr bwMode="auto">
          <a:xfrm>
            <a:off x="899592" y="1772816"/>
            <a:ext cx="4869071" cy="37876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66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Explain the meaning of the following email terms</a:t>
            </a:r>
            <a:r>
              <a:rPr lang="en-GB" sz="1800" b="1" dirty="0" smtClean="0"/>
              <a:t>: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 smtClean="0"/>
              <a:t>Cc</a:t>
            </a:r>
            <a:r>
              <a:rPr lang="en-GB" sz="1800" dirty="0" smtClean="0">
                <a:solidFill>
                  <a:srgbClr val="FF0000"/>
                </a:solidFill>
              </a:rPr>
              <a:t>: As </a:t>
            </a:r>
            <a:r>
              <a:rPr lang="en-GB" sz="1800" dirty="0">
                <a:solidFill>
                  <a:srgbClr val="FF0000"/>
                </a:solidFill>
              </a:rPr>
              <a:t>well as the recipient this sends a copy of the email to the email addresses listed </a:t>
            </a:r>
            <a:r>
              <a:rPr lang="en-GB" sz="1800" dirty="0" smtClean="0">
                <a:solidFill>
                  <a:srgbClr val="FF0000"/>
                </a:solidFill>
              </a:rPr>
              <a:t>after cc</a:t>
            </a:r>
            <a:endParaRPr lang="en-GB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 smtClean="0"/>
              <a:t>Bcc: </a:t>
            </a:r>
            <a:r>
              <a:rPr lang="en-GB" sz="1800" dirty="0" smtClean="0">
                <a:solidFill>
                  <a:srgbClr val="FF0000"/>
                </a:solidFill>
              </a:rPr>
              <a:t>bcc </a:t>
            </a:r>
            <a:r>
              <a:rPr lang="en-GB" sz="1800" dirty="0">
                <a:solidFill>
                  <a:srgbClr val="FF0000"/>
                </a:solidFill>
              </a:rPr>
              <a:t>is the same as cc except that the recipient is unaware that copies have been sent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 smtClean="0"/>
              <a:t>Forward: </a:t>
            </a:r>
            <a:r>
              <a:rPr lang="en-GB" sz="1800" dirty="0" smtClean="0">
                <a:solidFill>
                  <a:srgbClr val="FF0000"/>
                </a:solidFill>
              </a:rPr>
              <a:t>This </a:t>
            </a:r>
            <a:r>
              <a:rPr lang="en-GB" sz="1800" dirty="0">
                <a:solidFill>
                  <a:srgbClr val="FF0000"/>
                </a:solidFill>
              </a:rPr>
              <a:t>sends a message that has been received to another email address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 smtClean="0"/>
              <a:t>Group: </a:t>
            </a:r>
            <a:r>
              <a:rPr lang="en-GB" sz="1800" dirty="0" smtClean="0">
                <a:solidFill>
                  <a:srgbClr val="FF0000"/>
                </a:solidFill>
              </a:rPr>
              <a:t>This </a:t>
            </a:r>
            <a:r>
              <a:rPr lang="en-GB" sz="1800" dirty="0">
                <a:solidFill>
                  <a:srgbClr val="FF0000"/>
                </a:solidFill>
              </a:rPr>
              <a:t>is a group of email addresses that are given a group name so that the sender </a:t>
            </a:r>
            <a:r>
              <a:rPr lang="en-GB" sz="1800" dirty="0" smtClean="0">
                <a:solidFill>
                  <a:srgbClr val="FF0000"/>
                </a:solidFill>
              </a:rPr>
              <a:t>only needs </a:t>
            </a:r>
            <a:r>
              <a:rPr lang="en-GB" sz="1800" dirty="0">
                <a:solidFill>
                  <a:srgbClr val="FF0000"/>
                </a:solidFill>
              </a:rPr>
              <a:t>to type in one name to send an email to several recipients at once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 smtClean="0"/>
              <a:t>Attachment: </a:t>
            </a:r>
            <a:r>
              <a:rPr lang="en-GB" sz="1800" dirty="0" smtClean="0">
                <a:solidFill>
                  <a:srgbClr val="FF0000"/>
                </a:solidFill>
              </a:rPr>
              <a:t>A </a:t>
            </a:r>
            <a:r>
              <a:rPr lang="en-GB" sz="1800" dirty="0">
                <a:solidFill>
                  <a:srgbClr val="FF0000"/>
                </a:solidFill>
              </a:rPr>
              <a:t>file that is sent attached to/with the email</a:t>
            </a:r>
          </a:p>
        </p:txBody>
      </p:sp>
    </p:spTree>
    <p:extLst>
      <p:ext uri="{BB962C8B-B14F-4D97-AF65-F5344CB8AC3E}">
        <p14:creationId xmlns:p14="http://schemas.microsoft.com/office/powerpoint/2010/main" val="41342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HTTP is an internet </a:t>
            </a:r>
            <a:r>
              <a:rPr lang="en-GB" sz="1800" b="1" dirty="0" smtClean="0"/>
              <a:t>protocol. Explain </a:t>
            </a:r>
            <a:r>
              <a:rPr lang="en-GB" sz="1800" b="1" dirty="0"/>
              <a:t>what is meant by HTTP</a:t>
            </a:r>
            <a:r>
              <a:rPr lang="en-GB" sz="1800" b="1" dirty="0" smtClean="0"/>
              <a:t>.</a:t>
            </a:r>
          </a:p>
          <a:p>
            <a:pPr marL="0" indent="0">
              <a:buNone/>
            </a:pPr>
            <a:endParaRPr lang="en-GB" sz="1000" b="1" dirty="0"/>
          </a:p>
          <a:p>
            <a:r>
              <a:rPr lang="en-GB" sz="1800" dirty="0" err="1">
                <a:solidFill>
                  <a:srgbClr val="FF0000"/>
                </a:solidFill>
              </a:rPr>
              <a:t>HyperText</a:t>
            </a:r>
            <a:r>
              <a:rPr lang="en-GB" sz="1800" dirty="0">
                <a:solidFill>
                  <a:srgbClr val="FF0000"/>
                </a:solidFill>
              </a:rPr>
              <a:t> Transfer Protocol</a:t>
            </a:r>
          </a:p>
          <a:p>
            <a:r>
              <a:rPr lang="en-GB" sz="1800" dirty="0">
                <a:solidFill>
                  <a:srgbClr val="FF0000"/>
                </a:solidFill>
              </a:rPr>
              <a:t>HTTP is a communication protocol used on the internet to allow communication between two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computers (devices)</a:t>
            </a:r>
          </a:p>
          <a:p>
            <a:r>
              <a:rPr lang="en-GB" sz="1800" dirty="0">
                <a:solidFill>
                  <a:srgbClr val="FF0000"/>
                </a:solidFill>
              </a:rPr>
              <a:t>HTTP is an application protocol/set of rules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HTTP is the foundation of data communication for the World Wide Web</a:t>
            </a:r>
          </a:p>
          <a:p>
            <a:pPr marL="0" indent="0">
              <a:buNone/>
            </a:pPr>
            <a:endParaRPr lang="en-GB" sz="1000" dirty="0" smtClean="0"/>
          </a:p>
          <a:p>
            <a:pPr marL="0" indent="0">
              <a:buNone/>
            </a:pPr>
            <a:r>
              <a:rPr lang="en-GB" sz="1800" b="1" dirty="0"/>
              <a:t>Explain the differences between HTTP and HTTPS</a:t>
            </a:r>
            <a:r>
              <a:rPr lang="en-GB" sz="1800" b="1" dirty="0" smtClean="0"/>
              <a:t>.</a:t>
            </a:r>
            <a:r>
              <a:rPr lang="en-GB" sz="1800" b="1" dirty="0"/>
              <a:t> </a:t>
            </a:r>
            <a:endParaRPr lang="en-GB" sz="1800" b="1" dirty="0" smtClean="0"/>
          </a:p>
          <a:p>
            <a:pPr marL="0" indent="0">
              <a:buNone/>
            </a:pPr>
            <a:endParaRPr lang="en-GB" sz="1000" b="1" dirty="0"/>
          </a:p>
          <a:p>
            <a:r>
              <a:rPr lang="en-GB" sz="1800" dirty="0">
                <a:solidFill>
                  <a:srgbClr val="FF0000"/>
                </a:solidFill>
              </a:rPr>
              <a:t>HTTP is not secure/HTTPS is secure…</a:t>
            </a:r>
          </a:p>
          <a:p>
            <a:r>
              <a:rPr lang="en-GB" sz="1800" dirty="0">
                <a:solidFill>
                  <a:srgbClr val="FF0000"/>
                </a:solidFill>
              </a:rPr>
              <a:t>…uses SSL/HTTP does not use SSL</a:t>
            </a:r>
          </a:p>
          <a:p>
            <a:r>
              <a:rPr lang="en-GB" sz="1800" dirty="0">
                <a:solidFill>
                  <a:srgbClr val="FF0000"/>
                </a:solidFill>
              </a:rPr>
              <a:t>HTTPS transmits data over the internet in an encrypted form/HTTP transmits data over </a:t>
            </a:r>
            <a:r>
              <a:rPr lang="en-GB" sz="1800" dirty="0" smtClean="0">
                <a:solidFill>
                  <a:srgbClr val="FF0000"/>
                </a:solidFill>
              </a:rPr>
              <a:t>the internet </a:t>
            </a:r>
            <a:r>
              <a:rPr lang="en-GB" sz="1800" dirty="0">
                <a:solidFill>
                  <a:srgbClr val="FF0000"/>
                </a:solidFill>
              </a:rPr>
              <a:t>in an unencrypted form</a:t>
            </a:r>
          </a:p>
          <a:p>
            <a:r>
              <a:rPr lang="en-GB" sz="1800" dirty="0">
                <a:solidFill>
                  <a:srgbClr val="FF0000"/>
                </a:solidFill>
              </a:rPr>
              <a:t>HTTPS requires additional processing power in its servers which could result in slowdown </a:t>
            </a:r>
            <a:r>
              <a:rPr lang="en-GB" sz="1800" dirty="0" smtClean="0">
                <a:solidFill>
                  <a:srgbClr val="FF0000"/>
                </a:solidFill>
              </a:rPr>
              <a:t>of Responses</a:t>
            </a:r>
            <a:endParaRPr lang="en-GB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Give four reasons why an internet search to find relevant information is not always fast</a:t>
            </a:r>
            <a:r>
              <a:rPr lang="en-GB" sz="1800" b="1" dirty="0" smtClean="0"/>
              <a:t>.</a:t>
            </a:r>
          </a:p>
          <a:p>
            <a:pPr marL="0" indent="0">
              <a:buNone/>
            </a:pPr>
            <a:endParaRPr lang="en-GB" sz="1000" b="1" dirty="0"/>
          </a:p>
          <a:p>
            <a:r>
              <a:rPr lang="en-GB" sz="1800" dirty="0">
                <a:solidFill>
                  <a:srgbClr val="FF0000"/>
                </a:solidFill>
              </a:rPr>
              <a:t>Computer might be infected with spyware detecting key presses which slows down data transfer speeds over the internet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Computer might be infected with viruses taking up memory and limiting bandwidth.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If the computer’s memory is close to full, data transfer speed over the internet can slow down considerably</a:t>
            </a:r>
          </a:p>
          <a:p>
            <a:r>
              <a:rPr lang="en-GB" sz="1800" dirty="0">
                <a:solidFill>
                  <a:srgbClr val="FF0000"/>
                </a:solidFill>
              </a:rPr>
              <a:t>The search might be too general giving irrelevant information as well as relevant information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Search providers add targeted marketing adverts from companies to the search results/ </a:t>
            </a:r>
            <a:r>
              <a:rPr lang="en-GB" sz="1800" dirty="0" smtClean="0">
                <a:solidFill>
                  <a:srgbClr val="FF0000"/>
                </a:solidFill>
              </a:rPr>
              <a:t>your search </a:t>
            </a:r>
            <a:r>
              <a:rPr lang="en-GB" sz="1800" dirty="0">
                <a:solidFill>
                  <a:srgbClr val="FF0000"/>
                </a:solidFill>
              </a:rPr>
              <a:t>results are gathered to target further marketing/advertising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261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Describe what is meant by a microblog</a:t>
            </a:r>
            <a:r>
              <a:rPr lang="en-GB" sz="1800" b="1" dirty="0" smtClean="0"/>
              <a:t>.</a:t>
            </a:r>
          </a:p>
          <a:p>
            <a:pPr marL="0" indent="0">
              <a:buNone/>
            </a:pPr>
            <a:endParaRPr lang="en-GB" sz="1000" b="1" dirty="0"/>
          </a:p>
          <a:p>
            <a:r>
              <a:rPr lang="en-GB" sz="1800" dirty="0" smtClean="0">
                <a:solidFill>
                  <a:srgbClr val="FF0000"/>
                </a:solidFill>
              </a:rPr>
              <a:t>It </a:t>
            </a:r>
            <a:r>
              <a:rPr lang="en-GB" sz="1800" dirty="0">
                <a:solidFill>
                  <a:srgbClr val="FF0000"/>
                </a:solidFill>
              </a:rPr>
              <a:t>is a form/type of blog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Shorter </a:t>
            </a:r>
            <a:r>
              <a:rPr lang="en-GB" sz="1800" dirty="0">
                <a:solidFill>
                  <a:srgbClr val="FF0000"/>
                </a:solidFill>
              </a:rPr>
              <a:t>in length than a normal blog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Consist </a:t>
            </a:r>
            <a:r>
              <a:rPr lang="en-GB" sz="1800" dirty="0">
                <a:solidFill>
                  <a:srgbClr val="FF0000"/>
                </a:solidFill>
              </a:rPr>
              <a:t>of short sentences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Posts </a:t>
            </a:r>
            <a:r>
              <a:rPr lang="en-GB" sz="1800" dirty="0">
                <a:solidFill>
                  <a:srgbClr val="FF0000"/>
                </a:solidFill>
              </a:rPr>
              <a:t>are called </a:t>
            </a:r>
            <a:r>
              <a:rPr lang="en-GB" sz="1800" dirty="0" err="1">
                <a:solidFill>
                  <a:srgbClr val="FF0000"/>
                </a:solidFill>
              </a:rPr>
              <a:t>microposts</a:t>
            </a:r>
            <a:endParaRPr lang="en-GB" sz="1800" dirty="0">
              <a:solidFill>
                <a:srgbClr val="FF0000"/>
              </a:solidFill>
            </a:endParaRPr>
          </a:p>
          <a:p>
            <a:r>
              <a:rPr lang="en-GB" sz="1800" dirty="0" smtClean="0">
                <a:solidFill>
                  <a:srgbClr val="FF0000"/>
                </a:solidFill>
              </a:rPr>
              <a:t>Accessed </a:t>
            </a:r>
            <a:r>
              <a:rPr lang="en-GB" sz="1800" dirty="0">
                <a:solidFill>
                  <a:srgbClr val="FF0000"/>
                </a:solidFill>
              </a:rPr>
              <a:t>by subscribers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b="1" dirty="0"/>
              <a:t>Give </a:t>
            </a:r>
            <a:r>
              <a:rPr lang="en-GB" sz="1800" b="1" dirty="0">
                <a:solidFill>
                  <a:srgbClr val="FF0000"/>
                </a:solidFill>
              </a:rPr>
              <a:t>four benefits </a:t>
            </a:r>
            <a:r>
              <a:rPr lang="en-GB" sz="1800" b="1" dirty="0"/>
              <a:t>of using social networking sites.</a:t>
            </a:r>
          </a:p>
          <a:p>
            <a:pPr marL="0" indent="0">
              <a:buNone/>
            </a:pPr>
            <a:r>
              <a:rPr lang="en-GB" sz="1000" dirty="0"/>
              <a:t> </a:t>
            </a:r>
          </a:p>
          <a:p>
            <a:r>
              <a:rPr lang="en-GB" sz="1800" dirty="0">
                <a:solidFill>
                  <a:srgbClr val="FF0000"/>
                </a:solidFill>
              </a:rPr>
              <a:t>Easy to keep in immediate contact with friends/make new friends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Easy to communicate to more than one friend/to communicate with people overseas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Can search for people who you’ve fallen out of touch with</a:t>
            </a:r>
          </a:p>
          <a:p>
            <a:r>
              <a:rPr lang="en-GB" sz="1800" dirty="0">
                <a:solidFill>
                  <a:srgbClr val="FF0000"/>
                </a:solidFill>
              </a:rPr>
              <a:t>Easy to arrange meetings/visits to cinemas/theatre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Can share photographs/videos/images/opinions/views</a:t>
            </a:r>
            <a:endParaRPr lang="en-GB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 err="1"/>
              <a:t>Ajit</a:t>
            </a:r>
            <a:r>
              <a:rPr lang="en-GB" sz="1800" b="1" dirty="0"/>
              <a:t> has been set homework by her Geography teacher. She has the choice of using her text book or the internet to find the necessary information.</a:t>
            </a:r>
          </a:p>
          <a:p>
            <a:pPr marL="0" indent="0">
              <a:buNone/>
            </a:pPr>
            <a:endParaRPr lang="en-GB" sz="200" b="1" dirty="0"/>
          </a:p>
          <a:p>
            <a:pPr marL="0" indent="0">
              <a:buNone/>
            </a:pPr>
            <a:r>
              <a:rPr lang="en-GB" sz="1800" b="1" dirty="0"/>
              <a:t>Discuss the advantages and disadvantages to </a:t>
            </a:r>
            <a:r>
              <a:rPr lang="en-GB" sz="1800" b="1" dirty="0" err="1"/>
              <a:t>Ajit</a:t>
            </a:r>
            <a:r>
              <a:rPr lang="en-GB" sz="1800" b="1" dirty="0"/>
              <a:t> using the text book rather than the internet.</a:t>
            </a:r>
          </a:p>
          <a:p>
            <a:pPr marL="0" indent="0">
              <a:buNone/>
            </a:pPr>
            <a:endParaRPr lang="en-GB" sz="1000" dirty="0" smtClean="0"/>
          </a:p>
          <a:p>
            <a:pPr marL="0" indent="0">
              <a:buNone/>
            </a:pPr>
            <a:r>
              <a:rPr lang="en-GB" sz="1700" b="1" dirty="0">
                <a:solidFill>
                  <a:srgbClr val="FF0000"/>
                </a:solidFill>
              </a:rPr>
              <a:t>Advantages</a:t>
            </a:r>
            <a:endParaRPr lang="en-GB" sz="1700" dirty="0">
              <a:solidFill>
                <a:srgbClr val="FF0000"/>
              </a:solidFill>
            </a:endParaRPr>
          </a:p>
          <a:p>
            <a:r>
              <a:rPr lang="en-GB" sz="1700" dirty="0">
                <a:solidFill>
                  <a:srgbClr val="FF0000"/>
                </a:solidFill>
              </a:rPr>
              <a:t>No danger of accessing inappropriate information</a:t>
            </a:r>
          </a:p>
          <a:p>
            <a:r>
              <a:rPr lang="en-GB" sz="1700" dirty="0">
                <a:solidFill>
                  <a:srgbClr val="FF0000"/>
                </a:solidFill>
              </a:rPr>
              <a:t>Relevant information can be found quite quickly</a:t>
            </a:r>
          </a:p>
          <a:p>
            <a:r>
              <a:rPr lang="en-GB" sz="1700" dirty="0">
                <a:solidFill>
                  <a:srgbClr val="FF0000"/>
                </a:solidFill>
              </a:rPr>
              <a:t>Don’t have to worry about having to have internet connectivity/computer/phone line/modem</a:t>
            </a:r>
          </a:p>
          <a:p>
            <a:r>
              <a:rPr lang="en-GB" sz="1700" dirty="0">
                <a:solidFill>
                  <a:srgbClr val="FF0000"/>
                </a:solidFill>
              </a:rPr>
              <a:t>Book will be less biased/more reliable as teacher has recommended it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Index makes searching more efficient</a:t>
            </a:r>
          </a:p>
          <a:p>
            <a:pPr marL="0" indent="0">
              <a:buNone/>
            </a:pPr>
            <a:r>
              <a:rPr lang="en-GB" sz="1700" b="1" dirty="0">
                <a:solidFill>
                  <a:srgbClr val="FF0000"/>
                </a:solidFill>
              </a:rPr>
              <a:t>Disadvantages</a:t>
            </a:r>
            <a:endParaRPr lang="en-GB" sz="1700" dirty="0">
              <a:solidFill>
                <a:srgbClr val="FF0000"/>
              </a:solidFill>
            </a:endParaRPr>
          </a:p>
          <a:p>
            <a:r>
              <a:rPr lang="en-GB" sz="1700" dirty="0">
                <a:solidFill>
                  <a:srgbClr val="FF0000"/>
                </a:solidFill>
              </a:rPr>
              <a:t>Book has limited amounts of information</a:t>
            </a:r>
          </a:p>
          <a:p>
            <a:r>
              <a:rPr lang="en-GB" sz="1700" dirty="0">
                <a:solidFill>
                  <a:srgbClr val="FF0000"/>
                </a:solidFill>
              </a:rPr>
              <a:t>Can be slower to find relevant information than using a search engine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Books can go out of date quickly/difficult to update a book</a:t>
            </a:r>
          </a:p>
          <a:p>
            <a:r>
              <a:rPr lang="en-GB" sz="1700" dirty="0">
                <a:solidFill>
                  <a:srgbClr val="FF0000"/>
                </a:solidFill>
              </a:rPr>
              <a:t>Books don’t have multimedia to help explain information</a:t>
            </a:r>
          </a:p>
          <a:p>
            <a:r>
              <a:rPr lang="en-GB" sz="1700" dirty="0">
                <a:solidFill>
                  <a:srgbClr val="FF0000"/>
                </a:solidFill>
              </a:rPr>
              <a:t>Easier to detect plagiarism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515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Students at a school visit a variety of websites on the internet to get information about a </a:t>
            </a:r>
            <a:r>
              <a:rPr lang="en-GB" sz="1800" b="1" dirty="0" smtClean="0"/>
              <a:t>topic. Describe </a:t>
            </a:r>
            <a:r>
              <a:rPr lang="en-GB" sz="1800" b="1" dirty="0"/>
              <a:t>four features of a website that will prove that the information found on it is reliable</a:t>
            </a:r>
            <a:r>
              <a:rPr lang="en-GB" sz="1800" b="1" dirty="0" smtClean="0"/>
              <a:t>.</a:t>
            </a:r>
          </a:p>
          <a:p>
            <a:pPr marL="0" indent="0">
              <a:buNone/>
            </a:pPr>
            <a:endParaRPr lang="en-GB" sz="800" b="1" dirty="0"/>
          </a:p>
          <a:p>
            <a:r>
              <a:rPr lang="en-GB" sz="1700" dirty="0">
                <a:solidFill>
                  <a:srgbClr val="FF0000"/>
                </a:solidFill>
              </a:rPr>
              <a:t>Can use the final part of a URL to identify reliability</a:t>
            </a:r>
          </a:p>
          <a:p>
            <a:r>
              <a:rPr lang="en-GB" sz="1700" dirty="0">
                <a:solidFill>
                  <a:srgbClr val="FF0000"/>
                </a:solidFill>
              </a:rPr>
              <a:t>.ac, .</a:t>
            </a:r>
            <a:r>
              <a:rPr lang="en-GB" sz="1700" dirty="0" err="1">
                <a:solidFill>
                  <a:srgbClr val="FF0000"/>
                </a:solidFill>
              </a:rPr>
              <a:t>gov</a:t>
            </a:r>
            <a:r>
              <a:rPr lang="en-GB" sz="1700" dirty="0">
                <a:solidFill>
                  <a:srgbClr val="FF0000"/>
                </a:solidFill>
              </a:rPr>
              <a:t>, .org are usually fairly reliable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information matches that from reliable sites or reliable/authenticated text books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responsible bodies have endorsed the site information will be reliable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it has links to other reliable sites then information will be reliable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site has testimonials it is likely to be reliable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the author’s credentials are good it is likely to be reliable</a:t>
            </a:r>
          </a:p>
          <a:p>
            <a:pPr marL="0" indent="0">
              <a:buNone/>
            </a:pPr>
            <a:endParaRPr lang="en-GB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b="1" dirty="0"/>
              <a:t>Describe </a:t>
            </a:r>
            <a:r>
              <a:rPr lang="en-GB" sz="1800" b="1" dirty="0">
                <a:solidFill>
                  <a:srgbClr val="FF0000"/>
                </a:solidFill>
              </a:rPr>
              <a:t>three</a:t>
            </a:r>
            <a:r>
              <a:rPr lang="en-GB" sz="1800" b="1" dirty="0"/>
              <a:t> other features of a website that may indicate that the information found on it is </a:t>
            </a:r>
            <a:r>
              <a:rPr lang="en-GB" sz="1800" b="1" u="sng" dirty="0">
                <a:solidFill>
                  <a:srgbClr val="FF0000"/>
                </a:solidFill>
              </a:rPr>
              <a:t>not likely to be reliable</a:t>
            </a:r>
            <a:r>
              <a:rPr lang="en-GB" sz="1800" b="1" dirty="0" smtClean="0"/>
              <a:t>.</a:t>
            </a:r>
            <a:endParaRPr lang="en-GB" sz="1800" b="1" dirty="0"/>
          </a:p>
          <a:p>
            <a:r>
              <a:rPr lang="en-GB" sz="1700" dirty="0">
                <a:solidFill>
                  <a:srgbClr val="FF0000"/>
                </a:solidFill>
              </a:rPr>
              <a:t>If site has excessive advertising it could be unreliable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the advertising is related only to its own products it could be unreliable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the date of the last update was a long time ago it is likely to be unreliable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it has links to other unreliable sites it could be unreliable</a:t>
            </a:r>
            <a:endParaRPr lang="en-GB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Students at a school visit a variety of websites on the internet to get information about a </a:t>
            </a:r>
            <a:r>
              <a:rPr lang="en-GB" sz="1800" b="1" dirty="0" smtClean="0"/>
              <a:t>topic. Describe </a:t>
            </a:r>
            <a:r>
              <a:rPr lang="en-GB" sz="1800" b="1" dirty="0"/>
              <a:t>four features of a website that will prove that the information found on it is reliable</a:t>
            </a:r>
            <a:r>
              <a:rPr lang="en-GB" sz="1800" b="1" dirty="0" smtClean="0"/>
              <a:t>.</a:t>
            </a:r>
          </a:p>
          <a:p>
            <a:pPr marL="0" indent="0">
              <a:buNone/>
            </a:pPr>
            <a:endParaRPr lang="en-GB" sz="800" b="1" dirty="0"/>
          </a:p>
          <a:p>
            <a:r>
              <a:rPr lang="en-GB" sz="1700" dirty="0">
                <a:solidFill>
                  <a:srgbClr val="FF0000"/>
                </a:solidFill>
              </a:rPr>
              <a:t>Can use the final part of a URL to identify reliability</a:t>
            </a:r>
          </a:p>
          <a:p>
            <a:r>
              <a:rPr lang="en-GB" sz="1700" dirty="0">
                <a:solidFill>
                  <a:srgbClr val="FF0000"/>
                </a:solidFill>
              </a:rPr>
              <a:t>.ac, .</a:t>
            </a:r>
            <a:r>
              <a:rPr lang="en-GB" sz="1700" dirty="0" err="1">
                <a:solidFill>
                  <a:srgbClr val="FF0000"/>
                </a:solidFill>
              </a:rPr>
              <a:t>gov</a:t>
            </a:r>
            <a:r>
              <a:rPr lang="en-GB" sz="1700" dirty="0">
                <a:solidFill>
                  <a:srgbClr val="FF0000"/>
                </a:solidFill>
              </a:rPr>
              <a:t>, .org are usually fairly reliable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information matches that from reliable sites or reliable/authenticated text books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responsible bodies have endorsed the site information will be reliable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it has links to other reliable sites then information will be reliable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site has testimonials it is likely to be reliable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the author’s credentials are good it is likely to be reliable</a:t>
            </a:r>
          </a:p>
          <a:p>
            <a:pPr marL="0" indent="0">
              <a:buNone/>
            </a:pPr>
            <a:endParaRPr lang="en-GB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b="1" dirty="0"/>
              <a:t>Describe </a:t>
            </a:r>
            <a:r>
              <a:rPr lang="en-GB" sz="1800" b="1" dirty="0">
                <a:solidFill>
                  <a:srgbClr val="FF0000"/>
                </a:solidFill>
              </a:rPr>
              <a:t>three</a:t>
            </a:r>
            <a:r>
              <a:rPr lang="en-GB" sz="1800" b="1" dirty="0"/>
              <a:t> other features of a website that may indicate that the information found on it is </a:t>
            </a:r>
            <a:r>
              <a:rPr lang="en-GB" sz="1800" b="1" u="sng" dirty="0">
                <a:solidFill>
                  <a:srgbClr val="FF0000"/>
                </a:solidFill>
              </a:rPr>
              <a:t>not likely to be reliable</a:t>
            </a:r>
            <a:r>
              <a:rPr lang="en-GB" sz="1800" b="1" dirty="0" smtClean="0"/>
              <a:t>.</a:t>
            </a:r>
            <a:endParaRPr lang="en-GB" sz="1800" b="1" dirty="0"/>
          </a:p>
          <a:p>
            <a:r>
              <a:rPr lang="en-GB" sz="1700" dirty="0">
                <a:solidFill>
                  <a:srgbClr val="FF0000"/>
                </a:solidFill>
              </a:rPr>
              <a:t>If site has excessive advertising it could be unreliable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the advertising is related only to its own products it could be unreliable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the date of the last update was a long time ago it is likely to be unreliable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If it has links to other unreliable sites it could be unreliable</a:t>
            </a:r>
            <a:endParaRPr lang="en-GB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Explain what is meant by a URL.</a:t>
            </a:r>
          </a:p>
          <a:p>
            <a:r>
              <a:rPr lang="en-GB" sz="1700" dirty="0">
                <a:solidFill>
                  <a:srgbClr val="FF0000"/>
                </a:solidFill>
              </a:rPr>
              <a:t>A URL is a Uniform Resource Locator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Is the unique address for a file that is accessible on the Internet</a:t>
            </a:r>
          </a:p>
          <a:p>
            <a:r>
              <a:rPr lang="en-GB" sz="1700" dirty="0">
                <a:solidFill>
                  <a:srgbClr val="FF0000"/>
                </a:solidFill>
              </a:rPr>
              <a:t>It consists of a protocol usually http or https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Then a domain name that identifies a specific computer on the Internet</a:t>
            </a:r>
          </a:p>
          <a:p>
            <a:r>
              <a:rPr lang="en-GB" sz="1700" dirty="0" smtClean="0">
                <a:solidFill>
                  <a:srgbClr val="FF0000"/>
                </a:solidFill>
              </a:rPr>
              <a:t>Then </a:t>
            </a:r>
            <a:r>
              <a:rPr lang="en-GB" sz="1700" dirty="0">
                <a:solidFill>
                  <a:srgbClr val="FF0000"/>
                </a:solidFill>
              </a:rPr>
              <a:t>a pathname that specifies the location of a file in that computer</a:t>
            </a:r>
            <a:r>
              <a:rPr lang="en-GB" sz="1700" dirty="0" smtClean="0">
                <a:solidFill>
                  <a:srgbClr val="FF0000"/>
                </a:solidFill>
              </a:rPr>
              <a:t>.   </a:t>
            </a:r>
          </a:p>
          <a:p>
            <a:pPr marL="0" indent="0">
              <a:buNone/>
            </a:pPr>
            <a:endParaRPr lang="en-GB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b="1" dirty="0"/>
              <a:t>FTP is an internet </a:t>
            </a:r>
            <a:r>
              <a:rPr lang="en-GB" sz="1800" b="1" dirty="0" smtClean="0"/>
              <a:t>protocol. Explain </a:t>
            </a:r>
            <a:r>
              <a:rPr lang="en-GB" sz="1800" b="1" dirty="0"/>
              <a:t>what is meant by FTP and how it differs from HTTP.</a:t>
            </a:r>
          </a:p>
          <a:p>
            <a:r>
              <a:rPr lang="en-GB" sz="1700" dirty="0">
                <a:solidFill>
                  <a:srgbClr val="FF0000"/>
                </a:solidFill>
              </a:rPr>
              <a:t>File Transfer Protocol/is used to transfer files from one computer to another 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FF0000"/>
                </a:solidFill>
              </a:rPr>
              <a:t> </a:t>
            </a:r>
            <a:r>
              <a:rPr lang="en-GB" sz="1700" b="1" dirty="0" smtClean="0">
                <a:solidFill>
                  <a:srgbClr val="FF0000"/>
                </a:solidFill>
              </a:rPr>
              <a:t>Differences</a:t>
            </a:r>
            <a:endParaRPr lang="en-GB" sz="1700" b="1" dirty="0">
              <a:solidFill>
                <a:srgbClr val="FF0000"/>
              </a:solidFill>
            </a:endParaRPr>
          </a:p>
          <a:p>
            <a:r>
              <a:rPr lang="en-GB" sz="1700" dirty="0">
                <a:solidFill>
                  <a:srgbClr val="FF0000"/>
                </a:solidFill>
              </a:rPr>
              <a:t>HTTP is used to access the world wide web/web sites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FTP is used to download from file servers whereas http is used to download from web servers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FTP – files are transferred from one device to another and copied into memory</a:t>
            </a:r>
          </a:p>
          <a:p>
            <a:r>
              <a:rPr lang="en-GB" sz="1700" dirty="0">
                <a:solidFill>
                  <a:srgbClr val="FF0000"/>
                </a:solidFill>
              </a:rPr>
              <a:t>HTTP transfers the contents of a web page into a browser for viewing.</a:t>
            </a:r>
          </a:p>
          <a:p>
            <a:r>
              <a:rPr lang="en-GB" sz="1700" dirty="0">
                <a:solidFill>
                  <a:srgbClr val="FF0000"/>
                </a:solidFill>
              </a:rPr>
              <a:t>FTP upload is used in cases when the file size is very large</a:t>
            </a:r>
          </a:p>
          <a:p>
            <a:r>
              <a:rPr lang="en-GB" sz="1700" dirty="0">
                <a:solidFill>
                  <a:srgbClr val="FF0000"/>
                </a:solidFill>
              </a:rPr>
              <a:t>HTTP upload is used for smaller files.</a:t>
            </a:r>
            <a:endParaRPr lang="en-GB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Information on the internet can sometimes be unreliable. Discuss ways you could minimise the chance of finding unreliable information when searching the internet.</a:t>
            </a:r>
          </a:p>
          <a:p>
            <a:pPr marL="0" indent="0">
              <a:buNone/>
            </a:pPr>
            <a:endParaRPr lang="en-GB" sz="1000" b="1" dirty="0" smtClean="0"/>
          </a:p>
          <a:p>
            <a:r>
              <a:rPr lang="en-GB" sz="1700" dirty="0" smtClean="0">
                <a:solidFill>
                  <a:srgbClr val="FF0000"/>
                </a:solidFill>
              </a:rPr>
              <a:t>Avoid </a:t>
            </a:r>
            <a:r>
              <a:rPr lang="en-GB" sz="1700" dirty="0">
                <a:solidFill>
                  <a:srgbClr val="FF0000"/>
                </a:solidFill>
              </a:rPr>
              <a:t>using information from sites that have excessive advertising</a:t>
            </a:r>
          </a:p>
          <a:p>
            <a:r>
              <a:rPr lang="en-GB" sz="1700" dirty="0">
                <a:solidFill>
                  <a:srgbClr val="FF0000"/>
                </a:solidFill>
              </a:rPr>
              <a:t>A</a:t>
            </a:r>
            <a:r>
              <a:rPr lang="en-GB" sz="1700" dirty="0" smtClean="0">
                <a:solidFill>
                  <a:srgbClr val="FF0000"/>
                </a:solidFill>
              </a:rPr>
              <a:t>void </a:t>
            </a:r>
            <a:r>
              <a:rPr lang="en-GB" sz="1700" dirty="0">
                <a:solidFill>
                  <a:srgbClr val="FF0000"/>
                </a:solidFill>
              </a:rPr>
              <a:t>using sites where the information from sites where advertising is related only to its </a:t>
            </a:r>
            <a:r>
              <a:rPr lang="en-GB" sz="1700" dirty="0" smtClean="0">
                <a:solidFill>
                  <a:srgbClr val="FF0000"/>
                </a:solidFill>
              </a:rPr>
              <a:t>own products</a:t>
            </a:r>
            <a:r>
              <a:rPr lang="en-GB" sz="1700" dirty="0">
                <a:solidFill>
                  <a:srgbClr val="FF0000"/>
                </a:solidFill>
              </a:rPr>
              <a:t>…</a:t>
            </a:r>
          </a:p>
          <a:p>
            <a:r>
              <a:rPr lang="en-GB" sz="1700" dirty="0">
                <a:solidFill>
                  <a:srgbClr val="FF0000"/>
                </a:solidFill>
              </a:rPr>
              <a:t>A</a:t>
            </a:r>
            <a:r>
              <a:rPr lang="en-GB" sz="1700" dirty="0" smtClean="0">
                <a:solidFill>
                  <a:srgbClr val="FF0000"/>
                </a:solidFill>
              </a:rPr>
              <a:t>void </a:t>
            </a:r>
            <a:r>
              <a:rPr lang="en-GB" sz="1700" dirty="0">
                <a:solidFill>
                  <a:srgbClr val="FF0000"/>
                </a:solidFill>
              </a:rPr>
              <a:t>sites where the date of the last update was a long time ago…</a:t>
            </a:r>
          </a:p>
          <a:p>
            <a:r>
              <a:rPr lang="en-GB" sz="1700" dirty="0">
                <a:solidFill>
                  <a:srgbClr val="FF0000"/>
                </a:solidFill>
              </a:rPr>
              <a:t>A</a:t>
            </a:r>
            <a:r>
              <a:rPr lang="en-GB" sz="1700" dirty="0" smtClean="0">
                <a:solidFill>
                  <a:srgbClr val="FF0000"/>
                </a:solidFill>
              </a:rPr>
              <a:t>void </a:t>
            </a:r>
            <a:r>
              <a:rPr lang="en-GB" sz="1700" dirty="0">
                <a:solidFill>
                  <a:srgbClr val="FF0000"/>
                </a:solidFill>
              </a:rPr>
              <a:t>using wikis/sites which the user can edit</a:t>
            </a:r>
          </a:p>
          <a:p>
            <a:r>
              <a:rPr lang="en-GB" sz="1700" dirty="0">
                <a:solidFill>
                  <a:srgbClr val="FF0000"/>
                </a:solidFill>
              </a:rPr>
              <a:t>A</a:t>
            </a:r>
            <a:r>
              <a:rPr lang="en-GB" sz="1700" dirty="0" smtClean="0">
                <a:solidFill>
                  <a:srgbClr val="FF0000"/>
                </a:solidFill>
              </a:rPr>
              <a:t>void </a:t>
            </a:r>
            <a:r>
              <a:rPr lang="en-GB" sz="1700" dirty="0">
                <a:solidFill>
                  <a:srgbClr val="FF0000"/>
                </a:solidFill>
              </a:rPr>
              <a:t>using blogs/sites which are clearly the owner’s point of view/social networking sites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Avoid using sites which have grammatical/spelling mistakes</a:t>
            </a:r>
          </a:p>
          <a:p>
            <a:pPr marL="0" indent="0">
              <a:buNone/>
            </a:pPr>
            <a:endParaRPr lang="en-GB" sz="1100" b="1" dirty="0" smtClean="0"/>
          </a:p>
          <a:p>
            <a:r>
              <a:rPr lang="en-GB" sz="1700" dirty="0">
                <a:solidFill>
                  <a:srgbClr val="FF0000"/>
                </a:solidFill>
              </a:rPr>
              <a:t>U</a:t>
            </a:r>
            <a:r>
              <a:rPr lang="en-GB" sz="1700" dirty="0" smtClean="0">
                <a:solidFill>
                  <a:srgbClr val="FF0000"/>
                </a:solidFill>
              </a:rPr>
              <a:t>se </a:t>
            </a:r>
            <a:r>
              <a:rPr lang="en-GB" sz="1700" dirty="0">
                <a:solidFill>
                  <a:srgbClr val="FF0000"/>
                </a:solidFill>
              </a:rPr>
              <a:t>information from sites where responsible bodies have endorsed the site/sites which have links to other reliable sites/sites which have testimonials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U</a:t>
            </a:r>
            <a:r>
              <a:rPr lang="en-GB" sz="1700" dirty="0" smtClean="0">
                <a:solidFill>
                  <a:srgbClr val="FF0000"/>
                </a:solidFill>
              </a:rPr>
              <a:t>se </a:t>
            </a:r>
            <a:r>
              <a:rPr lang="en-GB" sz="1700" dirty="0">
                <a:solidFill>
                  <a:srgbClr val="FF0000"/>
                </a:solidFill>
              </a:rPr>
              <a:t>sites where the author’s credentials are good</a:t>
            </a:r>
          </a:p>
          <a:p>
            <a:r>
              <a:rPr lang="en-GB" sz="1700" dirty="0">
                <a:solidFill>
                  <a:srgbClr val="FF0000"/>
                </a:solidFill>
              </a:rPr>
              <a:t>U</a:t>
            </a:r>
            <a:r>
              <a:rPr lang="en-GB" sz="1700" dirty="0" smtClean="0">
                <a:solidFill>
                  <a:srgbClr val="FF0000"/>
                </a:solidFill>
              </a:rPr>
              <a:t>se </a:t>
            </a:r>
            <a:r>
              <a:rPr lang="en-GB" sz="1700" dirty="0">
                <a:solidFill>
                  <a:srgbClr val="FF0000"/>
                </a:solidFill>
              </a:rPr>
              <a:t>sites which have .ac… , .</a:t>
            </a:r>
            <a:r>
              <a:rPr lang="en-GB" sz="1700" dirty="0" err="1">
                <a:solidFill>
                  <a:srgbClr val="FF0000"/>
                </a:solidFill>
              </a:rPr>
              <a:t>gov</a:t>
            </a:r>
            <a:r>
              <a:rPr lang="en-GB" sz="1700" dirty="0">
                <a:solidFill>
                  <a:srgbClr val="FF0000"/>
                </a:solidFill>
              </a:rPr>
              <a:t>, .</a:t>
            </a:r>
            <a:r>
              <a:rPr lang="en-GB" sz="1700" dirty="0" err="1">
                <a:solidFill>
                  <a:srgbClr val="FF0000"/>
                </a:solidFill>
              </a:rPr>
              <a:t>edu</a:t>
            </a:r>
            <a:r>
              <a:rPr lang="en-GB" sz="1700" dirty="0">
                <a:solidFill>
                  <a:srgbClr val="FF0000"/>
                </a:solidFill>
              </a:rPr>
              <a:t> as the final part of the URL/only </a:t>
            </a:r>
            <a:r>
              <a:rPr lang="en-GB" sz="1700" dirty="0" smtClean="0">
                <a:solidFill>
                  <a:srgbClr val="FF0000"/>
                </a:solidFill>
              </a:rPr>
              <a:t>use government/academic </a:t>
            </a:r>
            <a:r>
              <a:rPr lang="en-GB" sz="1700" dirty="0">
                <a:solidFill>
                  <a:srgbClr val="FF0000"/>
                </a:solidFill>
              </a:rPr>
              <a:t>sites</a:t>
            </a:r>
          </a:p>
          <a:p>
            <a:r>
              <a:rPr lang="en-GB" sz="1700" dirty="0" smtClean="0">
                <a:solidFill>
                  <a:srgbClr val="FF0000"/>
                </a:solidFill>
              </a:rPr>
              <a:t>Ask </a:t>
            </a:r>
            <a:r>
              <a:rPr lang="en-GB" sz="1700" dirty="0">
                <a:solidFill>
                  <a:srgbClr val="FF0000"/>
                </a:solidFill>
              </a:rPr>
              <a:t>teachers for advice on a site</a:t>
            </a:r>
            <a:endParaRPr lang="en-GB" sz="1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1080</Words>
  <Application>Microsoft Office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262</cp:revision>
  <cp:lastPrinted>2015-05-03T06:34:28Z</cp:lastPrinted>
  <dcterms:created xsi:type="dcterms:W3CDTF">2012-07-13T15:47:49Z</dcterms:created>
  <dcterms:modified xsi:type="dcterms:W3CDTF">2017-01-01T11:25:52Z</dcterms:modified>
</cp:coreProperties>
</file>