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7" r:id="rId15"/>
    <p:sldId id="278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4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31/12/2016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93606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 Questions (New Syllabus)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4 - Networks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Tick whether the following statements would most appropriately apply to the internet or an intranet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2937"/>
            <a:ext cx="7056784" cy="359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Most data protection acts include the principle that data should be stored securely.</a:t>
            </a:r>
          </a:p>
          <a:p>
            <a:pPr marL="0" indent="0">
              <a:buNone/>
            </a:pPr>
            <a:r>
              <a:rPr lang="en-GB" sz="1800" b="1" dirty="0"/>
              <a:t>List four other principles of a typical data protection act.</a:t>
            </a:r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dirty="0">
                <a:solidFill>
                  <a:srgbClr val="FF0000"/>
                </a:solidFill>
              </a:rPr>
              <a:t>Information must be processed fairly and lawfully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Information collected must be processed for limited purposes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Information collected must be adequate, relevant and not excessive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Information collected must be accurate and up to date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Information must not be held for longer than is necessary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Information must be processed in accordance with the individual’s rights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Information should not be transferred outside the area of the Act unless adequate levels </a:t>
            </a:r>
            <a:r>
              <a:rPr lang="en-GB" sz="1800" dirty="0" smtClean="0">
                <a:solidFill>
                  <a:srgbClr val="FF0000"/>
                </a:solidFill>
              </a:rPr>
              <a:t>of protection </a:t>
            </a:r>
            <a:r>
              <a:rPr lang="en-GB" sz="1800" dirty="0">
                <a:solidFill>
                  <a:srgbClr val="FF0000"/>
                </a:solidFill>
              </a:rPr>
              <a:t>exist.</a:t>
            </a:r>
          </a:p>
        </p:txBody>
      </p:sp>
    </p:spTree>
    <p:extLst>
      <p:ext uri="{BB962C8B-B14F-4D97-AF65-F5344CB8AC3E}">
        <p14:creationId xmlns:p14="http://schemas.microsoft.com/office/powerpoint/2010/main" val="15155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Describe the details of computer addresses that are stored by a router.</a:t>
            </a:r>
          </a:p>
          <a:p>
            <a:pPr marL="0" indent="0">
              <a:buNone/>
            </a:pPr>
            <a:r>
              <a:rPr lang="en-GB" sz="1800" dirty="0"/>
              <a:t> 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Stores IP addresses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IP address is a unique identifier set up by network manager/ISP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Can change but should match the network it’s on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IP address consists of 4 numbers separated by full stops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Stores MAC addresses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6 pairs of hexadecimal digits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MAC address is usually hard coded by manufacturer, never changes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Internet banking can be used by bank customers to check their account balance.</a:t>
            </a:r>
          </a:p>
          <a:p>
            <a:pPr marL="0" indent="0">
              <a:buNone/>
            </a:pPr>
            <a:r>
              <a:rPr lang="en-GB" sz="1800" b="1" dirty="0"/>
              <a:t>Many ways of logging into such a system involve the use of passwords.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Describe three methods of minimising the possibility of passwords being misused if intercepted.</a:t>
            </a:r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dirty="0">
                <a:solidFill>
                  <a:srgbClr val="FF0000"/>
                </a:solidFill>
              </a:rPr>
              <a:t>Encrypting the password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Ask for memorable information, such as mother's maiden name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Changing passwords very regularly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Use </a:t>
            </a:r>
            <a:r>
              <a:rPr lang="en-GB" sz="1800" dirty="0" err="1">
                <a:solidFill>
                  <a:srgbClr val="FF0000"/>
                </a:solidFill>
              </a:rPr>
              <a:t>TANs</a:t>
            </a:r>
            <a:endParaRPr lang="en-GB" sz="1800" dirty="0">
              <a:solidFill>
                <a:srgbClr val="FF0000"/>
              </a:solidFill>
            </a:endParaRPr>
          </a:p>
          <a:p>
            <a:r>
              <a:rPr lang="en-GB" sz="1800" dirty="0">
                <a:solidFill>
                  <a:srgbClr val="FF0000"/>
                </a:solidFill>
              </a:rPr>
              <a:t>Only being asked for or providing a limited number of characters from the password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Twin factor authentication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691982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Discuss the effectiveness of different methods which could be used to prevent unauthorised access to a laptop computer.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600" b="1" dirty="0"/>
              <a:t>Examples of reliability of methods</a:t>
            </a:r>
          </a:p>
          <a:p>
            <a:r>
              <a:rPr lang="en-GB" sz="1600" dirty="0">
                <a:solidFill>
                  <a:srgbClr val="FF0000"/>
                </a:solidFill>
              </a:rPr>
              <a:t>User id and Password </a:t>
            </a:r>
            <a:r>
              <a:rPr lang="en-GB" sz="1600" dirty="0" smtClean="0">
                <a:solidFill>
                  <a:srgbClr val="FF0000"/>
                </a:solidFill>
              </a:rPr>
              <a:t>will prevent </a:t>
            </a:r>
            <a:r>
              <a:rPr lang="en-GB" sz="1600" dirty="0">
                <a:solidFill>
                  <a:srgbClr val="FF0000"/>
                </a:solidFill>
              </a:rPr>
              <a:t>users who do not know the password from gaining </a:t>
            </a:r>
            <a:r>
              <a:rPr lang="en-GB" sz="1600" dirty="0" smtClean="0">
                <a:solidFill>
                  <a:srgbClr val="FF0000"/>
                </a:solidFill>
              </a:rPr>
              <a:t>access …will </a:t>
            </a:r>
            <a:r>
              <a:rPr lang="en-GB" sz="1600" dirty="0">
                <a:solidFill>
                  <a:srgbClr val="FF0000"/>
                </a:solidFill>
              </a:rPr>
              <a:t>reject users who try to guess passwords (usually after 3 attempts)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Strong passwords using a mixture of alphabetic, alphanumeric and special </a:t>
            </a:r>
            <a:r>
              <a:rPr lang="en-GB" sz="1600" dirty="0" smtClean="0">
                <a:solidFill>
                  <a:srgbClr val="FF0000"/>
                </a:solidFill>
              </a:rPr>
              <a:t>characters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smtClean="0">
                <a:solidFill>
                  <a:srgbClr val="FF0000"/>
                </a:solidFill>
              </a:rPr>
              <a:t>…will </a:t>
            </a:r>
            <a:r>
              <a:rPr lang="en-GB" sz="1600" dirty="0">
                <a:solidFill>
                  <a:srgbClr val="FF0000"/>
                </a:solidFill>
              </a:rPr>
              <a:t>be difficult to guess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Biometrics are unique and are almost impossible to </a:t>
            </a:r>
            <a:r>
              <a:rPr lang="en-GB" sz="1600" dirty="0" smtClean="0">
                <a:solidFill>
                  <a:srgbClr val="FF0000"/>
                </a:solidFill>
              </a:rPr>
              <a:t>duplicate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GB" sz="1600" dirty="0" smtClean="0">
                <a:solidFill>
                  <a:srgbClr val="FF0000"/>
                </a:solidFill>
              </a:rPr>
              <a:t>Using </a:t>
            </a:r>
            <a:r>
              <a:rPr lang="en-GB" sz="1600" dirty="0">
                <a:solidFill>
                  <a:srgbClr val="FF0000"/>
                </a:solidFill>
              </a:rPr>
              <a:t>biometrics means that passwords don’t have to be remembered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Laptops can now come with fingerprint </a:t>
            </a:r>
            <a:r>
              <a:rPr lang="en-GB" sz="1600" dirty="0" smtClean="0">
                <a:solidFill>
                  <a:srgbClr val="FF0000"/>
                </a:solidFill>
              </a:rPr>
              <a:t>scanner and retina </a:t>
            </a:r>
            <a:r>
              <a:rPr lang="en-GB" sz="1600" dirty="0">
                <a:solidFill>
                  <a:srgbClr val="FF0000"/>
                </a:solidFill>
              </a:rPr>
              <a:t>identification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600" b="1" dirty="0"/>
              <a:t>Examples of lack of reliability</a:t>
            </a:r>
          </a:p>
          <a:p>
            <a:r>
              <a:rPr lang="en-GB" sz="1600" dirty="0">
                <a:solidFill>
                  <a:srgbClr val="FF0000"/>
                </a:solidFill>
              </a:rPr>
              <a:t>Strong passwords can be difficult to </a:t>
            </a:r>
            <a:r>
              <a:rPr lang="en-GB" sz="1600" dirty="0" smtClean="0">
                <a:solidFill>
                  <a:srgbClr val="FF0000"/>
                </a:solidFill>
              </a:rPr>
              <a:t>remember …can </a:t>
            </a:r>
            <a:r>
              <a:rPr lang="en-GB" sz="1600" dirty="0">
                <a:solidFill>
                  <a:srgbClr val="FF0000"/>
                </a:solidFill>
              </a:rPr>
              <a:t>be easily </a:t>
            </a:r>
            <a:r>
              <a:rPr lang="en-GB" sz="1600" dirty="0" smtClean="0">
                <a:solidFill>
                  <a:srgbClr val="FF0000"/>
                </a:solidFill>
              </a:rPr>
              <a:t>forgotten and disclosed </a:t>
            </a:r>
            <a:r>
              <a:rPr lang="en-GB" sz="1600" dirty="0">
                <a:solidFill>
                  <a:srgbClr val="FF0000"/>
                </a:solidFill>
              </a:rPr>
              <a:t>to any user</a:t>
            </a:r>
          </a:p>
          <a:p>
            <a:r>
              <a:rPr lang="en-GB" sz="1600" dirty="0">
                <a:solidFill>
                  <a:srgbClr val="FF0000"/>
                </a:solidFill>
              </a:rPr>
              <a:t>Software for retina scan can malfunction</a:t>
            </a:r>
          </a:p>
          <a:p>
            <a:r>
              <a:rPr lang="en-GB" sz="1600" dirty="0">
                <a:solidFill>
                  <a:srgbClr val="FF0000"/>
                </a:solidFill>
              </a:rPr>
              <a:t>User can have fingerprints affected by injury/cut on a finger</a:t>
            </a:r>
          </a:p>
          <a:p>
            <a:r>
              <a:rPr lang="en-GB" sz="1600" dirty="0">
                <a:solidFill>
                  <a:srgbClr val="FF0000"/>
                </a:solidFill>
              </a:rPr>
              <a:t>Laptops with this technology tend to cost more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Low cost fingerprint technology tends to be inaccurate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Fingerprints can be copied by expert thieves</a:t>
            </a:r>
          </a:p>
        </p:txBody>
      </p:sp>
    </p:spTree>
    <p:extLst>
      <p:ext uri="{BB962C8B-B14F-4D97-AF65-F5344CB8AC3E}">
        <p14:creationId xmlns:p14="http://schemas.microsoft.com/office/powerpoint/2010/main" val="33340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A school’s Science department has a network which uses </a:t>
            </a:r>
            <a:r>
              <a:rPr lang="en-GB" sz="1800" b="1" dirty="0" err="1"/>
              <a:t>WiFi</a:t>
            </a:r>
            <a:r>
              <a:rPr lang="en-GB" sz="1800" b="1" dirty="0"/>
              <a:t>. A teacher has a laptop computer and whilst in school wishes to connect to this network.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800" dirty="0"/>
              <a:t>Write down the name of this type of </a:t>
            </a:r>
            <a:r>
              <a:rPr lang="en-GB" sz="1800" dirty="0" smtClean="0"/>
              <a:t>network. </a:t>
            </a:r>
            <a:r>
              <a:rPr lang="en-GB" sz="1800" dirty="0" smtClean="0">
                <a:solidFill>
                  <a:srgbClr val="FF0000"/>
                </a:solidFill>
              </a:rPr>
              <a:t>A </a:t>
            </a:r>
            <a:r>
              <a:rPr lang="en-GB" sz="1800" dirty="0">
                <a:solidFill>
                  <a:srgbClr val="FF0000"/>
                </a:solidFill>
              </a:rPr>
              <a:t>WLAN</a:t>
            </a:r>
          </a:p>
          <a:p>
            <a:pPr marL="0" indent="0">
              <a:buNone/>
            </a:pPr>
            <a:r>
              <a:rPr lang="en-GB" sz="1800" b="1" dirty="0"/>
              <a:t>In order to access the network the laptop must be within range of a type of </a:t>
            </a:r>
            <a:r>
              <a:rPr lang="en-GB" sz="1800" b="1" dirty="0" err="1"/>
              <a:t>WiFi</a:t>
            </a:r>
            <a:r>
              <a:rPr lang="en-GB" sz="1800" b="1" dirty="0"/>
              <a:t> network device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) Write down the name of this type of device.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A (Wireless) Access Point/wireless </a:t>
            </a:r>
            <a:r>
              <a:rPr lang="en-GB" sz="1800" dirty="0" smtClean="0">
                <a:solidFill>
                  <a:srgbClr val="FF0000"/>
                </a:solidFill>
              </a:rPr>
              <a:t>node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(ii) Describe how this device is connected to the network using an </a:t>
            </a:r>
            <a:r>
              <a:rPr lang="en-GB" sz="1800" dirty="0" err="1"/>
              <a:t>ethernet</a:t>
            </a:r>
            <a:r>
              <a:rPr lang="en-GB" sz="1800" dirty="0"/>
              <a:t> cable.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It is connected to a switch/hub</a:t>
            </a:r>
          </a:p>
          <a:p>
            <a:pPr marL="0" indent="0">
              <a:buNone/>
            </a:pPr>
            <a:endParaRPr lang="en-GB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 err="1"/>
              <a:t>WiFi</a:t>
            </a:r>
            <a:r>
              <a:rPr lang="en-GB" sz="1800" b="1" dirty="0"/>
              <a:t> networks can be limited in their </a:t>
            </a:r>
            <a:r>
              <a:rPr lang="en-GB" sz="1800" b="1" dirty="0" smtClean="0"/>
              <a:t>range. Describe </a:t>
            </a:r>
            <a:r>
              <a:rPr lang="en-GB" sz="1800" b="1" dirty="0"/>
              <a:t>one other disadvantage of a </a:t>
            </a:r>
            <a:r>
              <a:rPr lang="en-GB" sz="1800" b="1" dirty="0" err="1"/>
              <a:t>WiFi</a:t>
            </a:r>
            <a:r>
              <a:rPr lang="en-GB" sz="1800" b="1" dirty="0"/>
              <a:t> network compared to a cabled network.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Can get interference from another radio signal/speed of data transmission can be slower</a:t>
            </a:r>
          </a:p>
          <a:p>
            <a:r>
              <a:rPr lang="en-GB" sz="1800" dirty="0">
                <a:solidFill>
                  <a:srgbClr val="FF0000"/>
                </a:solidFill>
              </a:rPr>
              <a:t>Other valid answers like physical obstacles/walls</a:t>
            </a:r>
          </a:p>
          <a:p>
            <a:pPr marL="0" indent="0">
              <a:buNone/>
            </a:pPr>
            <a:r>
              <a:rPr lang="en-GB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5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Explain </a:t>
            </a:r>
            <a:r>
              <a:rPr lang="en-GB" sz="1800" b="1" dirty="0"/>
              <a:t>what is meant by VOIP.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Voice over Internet Protocol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 set of rules that enable people to use the Internet to make telephone calls/talk each other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Sends voice data in packets using IP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Name two items of computer hardware that are needed in order to make a VOIP phone </a:t>
            </a:r>
            <a:r>
              <a:rPr lang="en-GB" sz="1800" b="1" dirty="0" smtClean="0"/>
              <a:t>call from </a:t>
            </a:r>
            <a:r>
              <a:rPr lang="en-GB" sz="1800" b="1" dirty="0"/>
              <a:t>one computer to another.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Microphone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Speakers/headphones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Headset</a:t>
            </a:r>
          </a:p>
          <a:p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A piece of programming code which maliciously deletes files is called a </a:t>
            </a:r>
            <a:r>
              <a:rPr lang="en-GB" sz="1800" b="1" dirty="0">
                <a:solidFill>
                  <a:srgbClr val="FF0000"/>
                </a:solidFill>
              </a:rPr>
              <a:t>(computer) </a:t>
            </a:r>
            <a:r>
              <a:rPr lang="en-GB" sz="1800" b="1" dirty="0" smtClean="0">
                <a:solidFill>
                  <a:srgbClr val="FF0000"/>
                </a:solidFill>
              </a:rPr>
              <a:t>virus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 smtClean="0"/>
              <a:t>The </a:t>
            </a:r>
            <a:r>
              <a:rPr lang="en-GB" sz="1800" b="1" dirty="0"/>
              <a:t>scrambling of data to make it unreadable by unauthorised users is called </a:t>
            </a:r>
            <a:r>
              <a:rPr lang="en-GB" sz="1800" b="1" dirty="0" smtClean="0">
                <a:solidFill>
                  <a:srgbClr val="FF0000"/>
                </a:solidFill>
              </a:rPr>
              <a:t>encryption</a:t>
            </a:r>
            <a:r>
              <a:rPr lang="en-GB" sz="1800" b="1" dirty="0" smtClean="0"/>
              <a:t>.</a:t>
            </a:r>
            <a:endParaRPr lang="en-GB" sz="1800" b="1" dirty="0"/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Tick whether the following are features of </a:t>
            </a:r>
            <a:r>
              <a:rPr lang="en-GB" sz="1800" b="1" dirty="0"/>
              <a:t>emails </a:t>
            </a:r>
            <a:r>
              <a:rPr lang="en-GB" sz="1800" dirty="0"/>
              <a:t>or traditional </a:t>
            </a:r>
            <a:r>
              <a:rPr lang="en-GB" sz="1800" b="1" dirty="0"/>
              <a:t>faxes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Tick </a:t>
            </a:r>
            <a:r>
              <a:rPr lang="en-GB" sz="1800" dirty="0"/>
              <a:t>whether the following statements are </a:t>
            </a:r>
            <a:r>
              <a:rPr lang="en-GB" sz="1800" b="1" dirty="0"/>
              <a:t>true </a:t>
            </a:r>
            <a:r>
              <a:rPr lang="en-GB" sz="1800" dirty="0"/>
              <a:t>or </a:t>
            </a:r>
            <a:r>
              <a:rPr lang="en-GB" sz="1800" b="1" dirty="0"/>
              <a:t>false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4356"/>
            <a:ext cx="6264696" cy="182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365104"/>
            <a:ext cx="6264697" cy="168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7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Use examples to describe the difference between a weak password and a strong password.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Weak password is easy to guess/strong password is difficult to guess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Weak passwords consist of all letters or all digits or all digits with one letter/all letters with one digit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Weak password is one that has few characters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Strong password uses mixture of upper case letters, digits and punctuation marks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Weak password has repeated characters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Weak password has characters next to each other on a QWERTY keyboard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Weak passwords are ones that are similar to the user name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Weak passwords are passwords that relate to the user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75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Describe how data is sent from a networked computer to a computer on a different network.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Router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The network software in the original computer determines that the destination computer is on a different network......using IP addresses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Data is sent to the switch/hub and then passed to router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the router then passes it to the router of the other network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that router passes it to the switch/hub…</a:t>
            </a:r>
          </a:p>
          <a:p>
            <a:r>
              <a:rPr lang="en-GB" sz="1800" dirty="0">
                <a:solidFill>
                  <a:srgbClr val="FF0000"/>
                </a:solidFill>
              </a:rPr>
              <a:t>…to the destination computer</a:t>
            </a:r>
          </a:p>
          <a:p>
            <a:pPr marL="0" indent="0">
              <a:buNone/>
            </a:pPr>
            <a:endParaRPr lang="en-GB" sz="1050" b="1" dirty="0"/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Bridge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The computer sends the data to the bridge via the hub/switch…</a:t>
            </a:r>
          </a:p>
          <a:p>
            <a:r>
              <a:rPr lang="en-GB" sz="1800" dirty="0">
                <a:solidFill>
                  <a:srgbClr val="FF0000"/>
                </a:solidFill>
              </a:rPr>
              <a:t>...using MAC addresses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if the protocol/MAC address is same, bridge passes data to the other network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Bridge passes it to the switch/hub…</a:t>
            </a:r>
          </a:p>
          <a:p>
            <a:r>
              <a:rPr lang="en-GB" sz="1800" dirty="0">
                <a:solidFill>
                  <a:srgbClr val="FF0000"/>
                </a:solidFill>
              </a:rPr>
              <a:t>…to destination computer with correct MAC address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5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Describe two similarities between physical faxing and electronic faxing.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Both involve you being assigned a fax (phone) number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Both can involve use of a hard copy original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Both require the use of a phone </a:t>
            </a:r>
            <a:r>
              <a:rPr lang="en-GB" sz="1800" dirty="0" smtClean="0">
                <a:solidFill>
                  <a:srgbClr val="FF0000"/>
                </a:solidFill>
              </a:rPr>
              <a:t>line</a:t>
            </a:r>
          </a:p>
          <a:p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Describe three differences between physical faxing and electronic faxing.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Physical faxing requires purchase of a fax machine/electronic faxing requires </a:t>
            </a:r>
            <a:r>
              <a:rPr lang="en-GB" sz="1800" dirty="0" smtClean="0">
                <a:solidFill>
                  <a:srgbClr val="FF0000"/>
                </a:solidFill>
              </a:rPr>
              <a:t>use/purchase of </a:t>
            </a:r>
            <a:r>
              <a:rPr lang="en-GB" sz="1800" dirty="0">
                <a:solidFill>
                  <a:srgbClr val="FF0000"/>
                </a:solidFill>
              </a:rPr>
              <a:t>a computer/scanner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Physical faxes can be picked up by anyone/electronic faxing goes straight to your </a:t>
            </a:r>
            <a:r>
              <a:rPr lang="en-GB" sz="1800" dirty="0" smtClean="0">
                <a:solidFill>
                  <a:srgbClr val="FF0000"/>
                </a:solidFill>
              </a:rPr>
              <a:t>email address</a:t>
            </a:r>
            <a:endParaRPr lang="en-GB" sz="1800" dirty="0">
              <a:solidFill>
                <a:srgbClr val="FF0000"/>
              </a:solidFill>
            </a:endParaRPr>
          </a:p>
          <a:p>
            <a:r>
              <a:rPr lang="en-GB" sz="1800" dirty="0">
                <a:solidFill>
                  <a:srgbClr val="FF0000"/>
                </a:solidFill>
              </a:rPr>
              <a:t>Physical faxes – phone-line could be busy/engaged – electronic faxes – phone line </a:t>
            </a:r>
            <a:r>
              <a:rPr lang="en-GB" sz="1800" dirty="0" smtClean="0">
                <a:solidFill>
                  <a:srgbClr val="FF0000"/>
                </a:solidFill>
              </a:rPr>
              <a:t>never registers </a:t>
            </a:r>
            <a:r>
              <a:rPr lang="en-GB" sz="1800" dirty="0">
                <a:solidFill>
                  <a:srgbClr val="FF0000"/>
                </a:solidFill>
              </a:rPr>
              <a:t>as busy/engaged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Physical faxes – must have paper and can get paper jams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Electronic fax is quicker to arrive than physical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643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575350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 smtClean="0"/>
              <a:t>Describe </a:t>
            </a:r>
            <a:r>
              <a:rPr lang="en-GB" sz="1600" b="1" dirty="0"/>
              <a:t>what an ISP is and, apart from security measures, describe what it offers its customers.</a:t>
            </a:r>
          </a:p>
          <a:p>
            <a:pPr marL="0" indent="0">
              <a:buNone/>
            </a:pPr>
            <a:r>
              <a:rPr lang="en-GB" sz="1000" b="1" dirty="0"/>
              <a:t> </a:t>
            </a:r>
          </a:p>
          <a:p>
            <a:r>
              <a:rPr lang="en-GB" sz="1600" dirty="0">
                <a:solidFill>
                  <a:srgbClr val="FF0000"/>
                </a:solidFill>
              </a:rPr>
              <a:t>Internet Service Provider/provides Internet </a:t>
            </a:r>
            <a:r>
              <a:rPr lang="en-GB" sz="1600" dirty="0" smtClean="0">
                <a:solidFill>
                  <a:srgbClr val="FF0000"/>
                </a:solidFill>
              </a:rPr>
              <a:t>access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Often offers web </a:t>
            </a:r>
            <a:r>
              <a:rPr lang="en-GB" sz="1600" dirty="0" smtClean="0">
                <a:solidFill>
                  <a:srgbClr val="FF0000"/>
                </a:solidFill>
              </a:rPr>
              <a:t>space and domain name </a:t>
            </a:r>
            <a:r>
              <a:rPr lang="en-GB" sz="1600" dirty="0">
                <a:solidFill>
                  <a:srgbClr val="FF0000"/>
                </a:solidFill>
              </a:rPr>
              <a:t>to create own website</a:t>
            </a:r>
          </a:p>
          <a:p>
            <a:r>
              <a:rPr lang="en-GB" sz="1600" dirty="0">
                <a:solidFill>
                  <a:srgbClr val="FF0000"/>
                </a:solidFill>
              </a:rPr>
              <a:t>Provides email address</a:t>
            </a:r>
          </a:p>
          <a:p>
            <a:r>
              <a:rPr lang="en-GB" sz="1600" dirty="0">
                <a:solidFill>
                  <a:srgbClr val="FF0000"/>
                </a:solidFill>
              </a:rPr>
              <a:t>Router to connect to the internet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Storage </a:t>
            </a:r>
            <a:r>
              <a:rPr lang="en-GB" sz="1600" dirty="0">
                <a:solidFill>
                  <a:srgbClr val="FF0000"/>
                </a:solidFill>
              </a:rPr>
              <a:t>space to save data in the cloud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DNS service to convert URLs to IP addresses</a:t>
            </a:r>
            <a:endParaRPr lang="en-GB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600" b="1" dirty="0" smtClean="0"/>
              <a:t>Juanita </a:t>
            </a:r>
            <a:r>
              <a:rPr lang="en-GB" sz="1600" b="1" dirty="0"/>
              <a:t>has a computer and a contract with an ISP. When she searches the internet she does not find relevant information </a:t>
            </a:r>
            <a:r>
              <a:rPr lang="en-GB" sz="1600" b="1" dirty="0" smtClean="0"/>
              <a:t>quickly. </a:t>
            </a:r>
          </a:p>
          <a:p>
            <a:pPr marL="0" indent="0">
              <a:buNone/>
            </a:pPr>
            <a:endParaRPr lang="en-GB" sz="1050" b="1" dirty="0" smtClean="0"/>
          </a:p>
          <a:p>
            <a:pPr marL="0" indent="0">
              <a:buNone/>
            </a:pPr>
            <a:r>
              <a:rPr lang="en-GB" sz="1600" b="1" dirty="0" smtClean="0"/>
              <a:t>Describe </a:t>
            </a:r>
            <a:r>
              <a:rPr lang="en-GB" sz="1600" b="1" dirty="0"/>
              <a:t>three ways she could reduce the amount of excess information she gets without changing either her computer or ISP</a:t>
            </a:r>
            <a:r>
              <a:rPr lang="en-GB" sz="1600" b="1" dirty="0" smtClean="0"/>
              <a:t>.</a:t>
            </a:r>
            <a:r>
              <a:rPr lang="en-GB" sz="1600" b="1" dirty="0"/>
              <a:t> </a:t>
            </a:r>
          </a:p>
          <a:p>
            <a:r>
              <a:rPr lang="en-GB" sz="1600" dirty="0">
                <a:solidFill>
                  <a:srgbClr val="FF0000"/>
                </a:solidFill>
              </a:rPr>
              <a:t>Used advanced searches</a:t>
            </a:r>
          </a:p>
          <a:p>
            <a:r>
              <a:rPr lang="en-GB" sz="1600" dirty="0">
                <a:solidFill>
                  <a:srgbClr val="FF0000"/>
                </a:solidFill>
              </a:rPr>
              <a:t>Use Boolean operands…</a:t>
            </a:r>
          </a:p>
          <a:p>
            <a:r>
              <a:rPr lang="en-GB" sz="1600" dirty="0">
                <a:solidFill>
                  <a:srgbClr val="FF0000"/>
                </a:solidFill>
              </a:rPr>
              <a:t>…use + and – to limit results to only key words</a:t>
            </a:r>
          </a:p>
          <a:p>
            <a:r>
              <a:rPr lang="en-GB" sz="1600" dirty="0">
                <a:solidFill>
                  <a:srgbClr val="FF0000"/>
                </a:solidFill>
              </a:rPr>
              <a:t>Use speech marks around key phrases</a:t>
            </a:r>
          </a:p>
          <a:p>
            <a:r>
              <a:rPr lang="en-GB" sz="1600" dirty="0">
                <a:solidFill>
                  <a:srgbClr val="FF0000"/>
                </a:solidFill>
              </a:rPr>
              <a:t>Use the specific web address</a:t>
            </a:r>
            <a:endParaRPr lang="en-GB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625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57535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Give three reasons why some companies have intranets.</a:t>
            </a:r>
          </a:p>
          <a:p>
            <a:pPr marL="0" indent="0">
              <a:buNone/>
            </a:pPr>
            <a:endParaRPr lang="en-GB" sz="1000" b="1" dirty="0"/>
          </a:p>
          <a:p>
            <a:r>
              <a:rPr lang="en-GB" sz="1800" dirty="0">
                <a:solidFill>
                  <a:srgbClr val="FF0000"/>
                </a:solidFill>
              </a:rPr>
              <a:t>It is possible to prevent employees accessing undesirable websites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They can ensure that available information is specific to their needs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It is easier to make sure confidential messages stay within the company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There is less chance of company computers being </a:t>
            </a:r>
            <a:r>
              <a:rPr lang="en-GB" sz="1800" dirty="0" smtClean="0">
                <a:solidFill>
                  <a:srgbClr val="FF0000"/>
                </a:solidFill>
              </a:rPr>
              <a:t>hacked</a:t>
            </a:r>
          </a:p>
          <a:p>
            <a:endParaRPr lang="en-GB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In order to make reliable information available to all students, schools often put the information on their </a:t>
            </a:r>
            <a:r>
              <a:rPr lang="en-GB" sz="1800" b="1" dirty="0" smtClean="0"/>
              <a:t>intranet. Describe </a:t>
            </a:r>
            <a:r>
              <a:rPr lang="en-GB" sz="1800" b="1" dirty="0"/>
              <a:t>what is meant by an intranet</a:t>
            </a:r>
            <a:r>
              <a:rPr lang="en-GB" sz="1800" b="1" dirty="0" smtClean="0"/>
              <a:t>.</a:t>
            </a:r>
            <a:r>
              <a:rPr lang="en-GB" sz="1800" b="1" dirty="0"/>
              <a:t> </a:t>
            </a:r>
            <a:endParaRPr lang="en-GB" sz="1800" b="1" dirty="0" smtClean="0"/>
          </a:p>
          <a:p>
            <a:pPr marL="0" indent="0">
              <a:buNone/>
            </a:pPr>
            <a:endParaRPr lang="en-GB" sz="1000" b="1" dirty="0"/>
          </a:p>
          <a:p>
            <a:r>
              <a:rPr lang="en-GB" sz="1800" dirty="0">
                <a:solidFill>
                  <a:srgbClr val="FF0000"/>
                </a:solidFill>
              </a:rPr>
              <a:t>An intranet is a computer network</a:t>
            </a:r>
          </a:p>
          <a:p>
            <a:r>
              <a:rPr lang="en-GB" sz="1800" dirty="0">
                <a:solidFill>
                  <a:srgbClr val="FF0000"/>
                </a:solidFill>
              </a:rPr>
              <a:t>Exists usually within one organisation/school</a:t>
            </a:r>
          </a:p>
          <a:p>
            <a:r>
              <a:rPr lang="en-GB" sz="1800" dirty="0">
                <a:solidFill>
                  <a:srgbClr val="FF0000"/>
                </a:solidFill>
              </a:rPr>
              <a:t>Meets the internal needs of an organisation/school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Can be expanded to become an extranet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Intranet is private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Intranets tend to be policed/managed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Intranet has an extra layer of security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Data found in an intranet is likely to be more relevant to the students’ needs</a:t>
            </a:r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422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Explain</a:t>
            </a:r>
            <a:r>
              <a:rPr lang="en-GB" sz="1800" b="1" dirty="0"/>
              <a:t>, using examples, what is meant by authentication techniques.</a:t>
            </a:r>
          </a:p>
          <a:p>
            <a:pPr marL="0" indent="0">
              <a:buNone/>
            </a:pPr>
            <a:r>
              <a:rPr lang="en-GB" sz="1050" dirty="0"/>
              <a:t> 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Is a means of identifying yourself to a system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Something you know such as PIN/password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Something belonging to you such as a bank card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Something unique about you such as a biometric feature</a:t>
            </a:r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800" b="1" dirty="0" smtClean="0"/>
              <a:t>Describe </a:t>
            </a:r>
            <a:r>
              <a:rPr lang="en-GB" sz="1800" b="1" dirty="0"/>
              <a:t>the differences in use between </a:t>
            </a:r>
            <a:r>
              <a:rPr lang="en-GB" sz="1800" b="1" dirty="0" err="1"/>
              <a:t>WiFi</a:t>
            </a:r>
            <a:r>
              <a:rPr lang="en-GB" sz="1800" b="1" dirty="0"/>
              <a:t> and Bluetooth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050" b="1" dirty="0"/>
          </a:p>
          <a:p>
            <a:r>
              <a:rPr lang="en-GB" sz="1800" dirty="0" err="1">
                <a:solidFill>
                  <a:srgbClr val="FF0000"/>
                </a:solidFill>
              </a:rPr>
              <a:t>WiFi</a:t>
            </a:r>
            <a:r>
              <a:rPr lang="en-GB" sz="1800" dirty="0">
                <a:solidFill>
                  <a:srgbClr val="FF0000"/>
                </a:solidFill>
              </a:rPr>
              <a:t> technology enables local area </a:t>
            </a:r>
            <a:r>
              <a:rPr lang="en-GB" sz="1800" dirty="0" smtClean="0">
                <a:solidFill>
                  <a:srgbClr val="FF0000"/>
                </a:solidFill>
              </a:rPr>
              <a:t>network and </a:t>
            </a:r>
            <a:r>
              <a:rPr lang="en-GB" sz="1800" dirty="0">
                <a:solidFill>
                  <a:srgbClr val="FF0000"/>
                </a:solidFill>
              </a:rPr>
              <a:t>Internet connections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Using </a:t>
            </a:r>
            <a:r>
              <a:rPr lang="en-GB" sz="1800" dirty="0" err="1">
                <a:solidFill>
                  <a:srgbClr val="FF0000"/>
                </a:solidFill>
              </a:rPr>
              <a:t>WiFi</a:t>
            </a:r>
            <a:r>
              <a:rPr lang="en-GB" sz="1800" dirty="0">
                <a:solidFill>
                  <a:srgbClr val="FF0000"/>
                </a:solidFill>
              </a:rPr>
              <a:t>, a laptop or desktop computer can connect to a network's wireless router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Bluetooth connects two devices together</a:t>
            </a:r>
          </a:p>
          <a:p>
            <a:r>
              <a:rPr lang="en-GB" sz="1800" dirty="0">
                <a:solidFill>
                  <a:srgbClr val="FF0000"/>
                </a:solidFill>
              </a:rPr>
              <a:t>Usually Bluetooth peripherals are powered by batteries that need to be charged or replaced</a:t>
            </a:r>
          </a:p>
          <a:p>
            <a:r>
              <a:rPr lang="en-GB" sz="1800" dirty="0" err="1">
                <a:solidFill>
                  <a:srgbClr val="FF0000"/>
                </a:solidFill>
              </a:rPr>
              <a:t>WiFi</a:t>
            </a:r>
            <a:r>
              <a:rPr lang="en-GB" sz="1800" dirty="0">
                <a:solidFill>
                  <a:srgbClr val="FF0000"/>
                </a:solidFill>
              </a:rPr>
              <a:t> covers a larger distance than Bluetooth</a:t>
            </a:r>
          </a:p>
          <a:p>
            <a:r>
              <a:rPr lang="en-GB" sz="1800" dirty="0" err="1">
                <a:solidFill>
                  <a:srgbClr val="FF0000"/>
                </a:solidFill>
              </a:rPr>
              <a:t>WiFi</a:t>
            </a:r>
            <a:r>
              <a:rPr lang="en-GB" sz="1800" dirty="0">
                <a:solidFill>
                  <a:srgbClr val="FF0000"/>
                </a:solidFill>
              </a:rPr>
              <a:t> requires more than ten times more bandwidth than Bluetooth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Fiona wants to communicate with her friend Myfanwy using her mobile phone.</a:t>
            </a:r>
          </a:p>
          <a:p>
            <a:pPr marL="0" indent="0">
              <a:buNone/>
            </a:pPr>
            <a:r>
              <a:rPr lang="en-GB" sz="1800" b="1" dirty="0"/>
              <a:t>Describe four ways she could do this.</a:t>
            </a:r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dirty="0">
                <a:solidFill>
                  <a:srgbClr val="FF0000"/>
                </a:solidFill>
              </a:rPr>
              <a:t>Phone call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Text message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Email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Social network site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Blog/microblog</a:t>
            </a:r>
          </a:p>
          <a:p>
            <a:r>
              <a:rPr lang="en-GB" sz="1800" dirty="0">
                <a:solidFill>
                  <a:srgbClr val="FF0000"/>
                </a:solidFill>
              </a:rPr>
              <a:t>Video call</a:t>
            </a:r>
          </a:p>
        </p:txBody>
      </p:sp>
    </p:spTree>
    <p:extLst>
      <p:ext uri="{BB962C8B-B14F-4D97-AF65-F5344CB8AC3E}">
        <p14:creationId xmlns:p14="http://schemas.microsoft.com/office/powerpoint/2010/main" val="33953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1105</Words>
  <Application>Microsoft Office PowerPoint</Application>
  <PresentationFormat>On-screen Show (4:3)</PresentationFormat>
  <Paragraphs>177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266</cp:revision>
  <cp:lastPrinted>2015-05-03T06:34:28Z</cp:lastPrinted>
  <dcterms:created xsi:type="dcterms:W3CDTF">2012-07-13T15:47:49Z</dcterms:created>
  <dcterms:modified xsi:type="dcterms:W3CDTF">2016-12-31T12:39:56Z</dcterms:modified>
</cp:coreProperties>
</file>