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01/01/2017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01/01/2017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8 - Safety and Security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Describe four strategies that you could use to minimise the dangers of using social networking sites to make new friends.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sz="1800" dirty="0">
                <a:solidFill>
                  <a:srgbClr val="FF0000"/>
                </a:solidFill>
              </a:rPr>
              <a:t>Know how to block and report unwanted users,</a:t>
            </a:r>
          </a:p>
          <a:p>
            <a:r>
              <a:rPr lang="en-GB" sz="1800" dirty="0">
                <a:solidFill>
                  <a:srgbClr val="FF0000"/>
                </a:solidFill>
              </a:rPr>
              <a:t>Never arrange to meet anyone alone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Always tell an adult first when arranging to meet someone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Always meet in a public place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Avoid inappropriate disclosure of personal data/set privacy settings/Avoid giving email address or phone number when chatting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Avoid inappropriate disclosure of your own name/Avoid giving your full name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Avoid giving your address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Avoid giving your school </a:t>
            </a:r>
            <a:r>
              <a:rPr lang="en-GB" sz="1800" dirty="0" smtClean="0">
                <a:solidFill>
                  <a:srgbClr val="FF0000"/>
                </a:solidFill>
              </a:rPr>
              <a:t>name or displaying </a:t>
            </a:r>
            <a:r>
              <a:rPr lang="en-GB" sz="1800" dirty="0">
                <a:solidFill>
                  <a:srgbClr val="FF0000"/>
                </a:solidFill>
              </a:rPr>
              <a:t>a picture in school uniform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display pictures taken at home/Do not display pictures taken of the school with the name attached/Do not send pictures/videos of yourself to strangers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Ensure that the person you are befriending has very secure privacy settings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Check profiles before contacting people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Verify person’s contact details with other trusted people/friends</a:t>
            </a:r>
          </a:p>
          <a:p>
            <a:endParaRPr lang="en-GB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Explain why encryption is needed when transmitting data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050" b="1" dirty="0"/>
          </a:p>
          <a:p>
            <a:r>
              <a:rPr lang="en-GB" sz="1800" dirty="0">
                <a:solidFill>
                  <a:srgbClr val="FF0000"/>
                </a:solidFill>
              </a:rPr>
              <a:t>To cause data to be scrambled/encoded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Protects sensitive data…</a:t>
            </a:r>
          </a:p>
          <a:p>
            <a:r>
              <a:rPr lang="en-GB" sz="1800" dirty="0">
                <a:solidFill>
                  <a:srgbClr val="FF0000"/>
                </a:solidFill>
              </a:rPr>
              <a:t>…from being understood if it falls in to the wrong hands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Only user/computer with key can understand data</a:t>
            </a:r>
          </a:p>
          <a:p>
            <a:pPr marL="0" indent="0">
              <a:buNone/>
            </a:pPr>
            <a:endParaRPr lang="en-GB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There are many safety issues associated with the use of </a:t>
            </a:r>
            <a:r>
              <a:rPr lang="en-GB" sz="1800" b="1" dirty="0" smtClean="0"/>
              <a:t>computers. Describe </a:t>
            </a:r>
            <a:r>
              <a:rPr lang="en-GB" sz="1800" b="1" dirty="0"/>
              <a:t>three of these issues.</a:t>
            </a:r>
          </a:p>
          <a:p>
            <a:pPr marL="0" indent="0">
              <a:buNone/>
            </a:pPr>
            <a:r>
              <a:rPr lang="en-GB" sz="1100" dirty="0"/>
              <a:t> </a:t>
            </a:r>
            <a:endParaRPr lang="en-GB" sz="700" dirty="0"/>
          </a:p>
          <a:p>
            <a:r>
              <a:rPr lang="en-GB" sz="1800" dirty="0">
                <a:solidFill>
                  <a:srgbClr val="FF0000"/>
                </a:solidFill>
              </a:rPr>
              <a:t>Electrocution by touching loose/bare wires/spilling liquids on electrical contacts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Tripping and falling over trailing wires or cables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Physical injury to feet/legs, etc. caused by heavy equipment falling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Fire caused by too many plugs in </a:t>
            </a:r>
            <a:r>
              <a:rPr lang="en-GB" sz="1800" dirty="0" err="1">
                <a:solidFill>
                  <a:srgbClr val="FF0000"/>
                </a:solidFill>
              </a:rPr>
              <a:t>multisocket</a:t>
            </a:r>
            <a:r>
              <a:rPr lang="en-GB" sz="1800" dirty="0">
                <a:solidFill>
                  <a:srgbClr val="FF0000"/>
                </a:solidFill>
              </a:rPr>
              <a:t> and thereby overheating/overheating </a:t>
            </a:r>
            <a:r>
              <a:rPr lang="en-GB" sz="1800" dirty="0" smtClean="0">
                <a:solidFill>
                  <a:srgbClr val="FF0000"/>
                </a:solidFill>
              </a:rPr>
              <a:t>of equipment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There are many health issues associated with the use of computers.</a:t>
            </a:r>
          </a:p>
          <a:p>
            <a:pPr marL="0" indent="0">
              <a:buNone/>
            </a:pPr>
            <a:r>
              <a:rPr lang="en-GB" sz="1800" b="1" dirty="0"/>
              <a:t>Name </a:t>
            </a:r>
            <a:r>
              <a:rPr lang="en-GB" sz="1800" b="1" dirty="0">
                <a:solidFill>
                  <a:srgbClr val="FF0000"/>
                </a:solidFill>
              </a:rPr>
              <a:t>three of these health issues </a:t>
            </a:r>
            <a:r>
              <a:rPr lang="en-GB" sz="1800" b="1" dirty="0"/>
              <a:t>and for each one describe, in detail, a different cause.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b="1" dirty="0">
                <a:solidFill>
                  <a:srgbClr val="FF0000"/>
                </a:solidFill>
              </a:rPr>
              <a:t>Headaches/eyestrain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From staring at screen </a:t>
            </a:r>
            <a:r>
              <a:rPr lang="en-GB" sz="1800" dirty="0" smtClean="0">
                <a:solidFill>
                  <a:srgbClr val="FF0000"/>
                </a:solidFill>
              </a:rPr>
              <a:t>continuously</a:t>
            </a:r>
          </a:p>
          <a:p>
            <a:pPr marL="0" indent="0">
              <a:buNone/>
            </a:pPr>
            <a:endParaRPr lang="en-GB" sz="1800" b="1" dirty="0"/>
          </a:p>
          <a:p>
            <a:r>
              <a:rPr lang="en-GB" sz="1800" b="1" dirty="0">
                <a:solidFill>
                  <a:srgbClr val="FF0000"/>
                </a:solidFill>
              </a:rPr>
              <a:t>RSI in fingers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From continual typing/repetitive clicking of </a:t>
            </a:r>
            <a:r>
              <a:rPr lang="en-GB" sz="1800" dirty="0" smtClean="0">
                <a:solidFill>
                  <a:srgbClr val="FF0000"/>
                </a:solidFill>
              </a:rPr>
              <a:t>mouse</a:t>
            </a:r>
          </a:p>
          <a:p>
            <a:endParaRPr lang="en-GB" sz="1800" b="1" dirty="0">
              <a:solidFill>
                <a:srgbClr val="FF0000"/>
              </a:solidFill>
            </a:endParaRPr>
          </a:p>
          <a:p>
            <a:r>
              <a:rPr lang="en-GB" sz="1800" b="1" dirty="0">
                <a:solidFill>
                  <a:srgbClr val="FF0000"/>
                </a:solidFill>
              </a:rPr>
              <a:t>RSI in wrists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From repetitive clicking of mouse/continual </a:t>
            </a:r>
            <a:r>
              <a:rPr lang="en-GB" sz="1800" dirty="0" smtClean="0">
                <a:solidFill>
                  <a:srgbClr val="FF0000"/>
                </a:solidFill>
              </a:rPr>
              <a:t>typing</a:t>
            </a:r>
          </a:p>
          <a:p>
            <a:endParaRPr lang="en-GB" sz="1800" b="1" dirty="0">
              <a:solidFill>
                <a:srgbClr val="FF0000"/>
              </a:solidFill>
            </a:endParaRPr>
          </a:p>
          <a:p>
            <a:r>
              <a:rPr lang="en-GB" sz="1800" b="1" dirty="0">
                <a:solidFill>
                  <a:srgbClr val="FF0000"/>
                </a:solidFill>
              </a:rPr>
              <a:t>Backache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From sitting in same position all day</a:t>
            </a:r>
          </a:p>
        </p:txBody>
      </p:sp>
    </p:spTree>
    <p:extLst>
      <p:ext uri="{BB962C8B-B14F-4D97-AF65-F5344CB8AC3E}">
        <p14:creationId xmlns:p14="http://schemas.microsoft.com/office/powerpoint/2010/main" val="16771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r>
              <a:rPr lang="en-GB" sz="1800" b="1" dirty="0"/>
              <a:t>The action of sending emails to fraudulently obtain another person’s bank details is called </a:t>
            </a:r>
            <a:r>
              <a:rPr lang="en-GB" sz="1800" b="1" dirty="0">
                <a:solidFill>
                  <a:srgbClr val="FF0000"/>
                </a:solidFill>
              </a:rPr>
              <a:t>Phishing</a:t>
            </a:r>
          </a:p>
          <a:p>
            <a:endParaRPr lang="en-GB" sz="1800" b="1" dirty="0"/>
          </a:p>
          <a:p>
            <a:r>
              <a:rPr lang="en-GB" sz="1800" b="1" dirty="0"/>
              <a:t>The action of illegally installing malicious code which redirects a person to a fraudulent website with the purpose of obtaining that person’s bank details is called </a:t>
            </a:r>
            <a:r>
              <a:rPr lang="en-GB" sz="1800" b="1" dirty="0">
                <a:solidFill>
                  <a:srgbClr val="FF0000"/>
                </a:solidFill>
              </a:rPr>
              <a:t>Pharming</a:t>
            </a:r>
          </a:p>
          <a:p>
            <a:endParaRPr lang="en-GB" sz="1800" b="1" dirty="0"/>
          </a:p>
          <a:p>
            <a:r>
              <a:rPr lang="en-GB" sz="1800" b="1" dirty="0"/>
              <a:t>Unsolicited bulk emails are called </a:t>
            </a:r>
            <a:r>
              <a:rPr lang="en-GB" sz="1800" b="1" dirty="0">
                <a:solidFill>
                  <a:srgbClr val="FF0000"/>
                </a:solidFill>
              </a:rPr>
              <a:t>Spam</a:t>
            </a:r>
          </a:p>
          <a:p>
            <a:endParaRPr lang="en-GB" sz="1800" b="1" dirty="0"/>
          </a:p>
          <a:p>
            <a:r>
              <a:rPr lang="en-GB" sz="1800" b="1" dirty="0"/>
              <a:t>The action of sending text messages to fraudulently obtain another person’s bank details is called </a:t>
            </a:r>
            <a:r>
              <a:rPr lang="en-GB" sz="1800" b="1" dirty="0" err="1" smtClean="0">
                <a:solidFill>
                  <a:srgbClr val="FF0000"/>
                </a:solidFill>
              </a:rPr>
              <a:t>Smishing</a:t>
            </a:r>
            <a:endParaRPr lang="en-GB" sz="1800" b="1" dirty="0" smtClean="0">
              <a:solidFill>
                <a:srgbClr val="FF0000"/>
              </a:solidFill>
            </a:endParaRPr>
          </a:p>
          <a:p>
            <a:endParaRPr lang="en-GB" sz="1800" b="1" dirty="0">
              <a:solidFill>
                <a:srgbClr val="FF0000"/>
              </a:solidFill>
            </a:endParaRPr>
          </a:p>
          <a:p>
            <a:r>
              <a:rPr lang="en-GB" sz="1800" b="1" dirty="0"/>
              <a:t>An internet protocol for delivering private messages using cryptography is called </a:t>
            </a:r>
            <a:r>
              <a:rPr lang="en-GB" sz="1800" b="1" dirty="0" smtClean="0">
                <a:solidFill>
                  <a:srgbClr val="FF0000"/>
                </a:solidFill>
              </a:rPr>
              <a:t>https/SSL/TLS</a:t>
            </a:r>
          </a:p>
          <a:p>
            <a:endParaRPr lang="en-GB" sz="1800" b="1" dirty="0">
              <a:solidFill>
                <a:srgbClr val="FF0000"/>
              </a:solidFill>
            </a:endParaRPr>
          </a:p>
          <a:p>
            <a:r>
              <a:rPr lang="en-GB" sz="1800" b="1" dirty="0"/>
              <a:t>An attachment to an electronic message used to verify the identity of the sender is called a </a:t>
            </a:r>
            <a:r>
              <a:rPr lang="en-GB" sz="1800" b="1" dirty="0">
                <a:solidFill>
                  <a:srgbClr val="FF0000"/>
                </a:solidFill>
              </a:rPr>
              <a:t>digital certificate</a:t>
            </a:r>
          </a:p>
        </p:txBody>
      </p:sp>
    </p:spTree>
    <p:extLst>
      <p:ext uri="{BB962C8B-B14F-4D97-AF65-F5344CB8AC3E}">
        <p14:creationId xmlns:p14="http://schemas.microsoft.com/office/powerpoint/2010/main" val="35881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43133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Describe </a:t>
            </a:r>
            <a:r>
              <a:rPr lang="en-GB" sz="1800" b="1" dirty="0" smtClean="0">
                <a:solidFill>
                  <a:srgbClr val="FF0000"/>
                </a:solidFill>
              </a:rPr>
              <a:t>four </a:t>
            </a:r>
            <a:r>
              <a:rPr lang="en-GB" sz="1800" b="1" dirty="0">
                <a:solidFill>
                  <a:srgbClr val="FF0000"/>
                </a:solidFill>
              </a:rPr>
              <a:t>methods </a:t>
            </a:r>
            <a:r>
              <a:rPr lang="en-GB" sz="1800" b="1" dirty="0"/>
              <a:t>you could use to minimise the likelihood of </a:t>
            </a:r>
            <a:r>
              <a:rPr lang="en-GB" sz="1800" b="1" dirty="0">
                <a:solidFill>
                  <a:srgbClr val="FF0000"/>
                </a:solidFill>
              </a:rPr>
              <a:t>receiving spam emails</a:t>
            </a:r>
            <a:r>
              <a:rPr lang="en-GB" sz="1800" b="1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Use a spam filter/anti-spam software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reply to spam/suspicious messages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click on any links/attachments in a spam/suspicious message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Use a disposable email address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Use a complex email user name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give out your email address online/do not register using email on untrusted websites/opt</a:t>
            </a:r>
          </a:p>
          <a:p>
            <a:r>
              <a:rPr lang="en-GB" sz="1800" dirty="0">
                <a:solidFill>
                  <a:srgbClr val="FF0000"/>
                </a:solidFill>
              </a:rPr>
              <a:t>out of marketing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Read messages as text</a:t>
            </a:r>
          </a:p>
          <a:p>
            <a:r>
              <a:rPr lang="en-GB" sz="1800" dirty="0">
                <a:solidFill>
                  <a:srgbClr val="FF0000"/>
                </a:solidFill>
              </a:rPr>
              <a:t>Do not use your email address as an online username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Changing to an email provider who filter spam</a:t>
            </a: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446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261</cp:revision>
  <cp:lastPrinted>2015-05-03T06:34:28Z</cp:lastPrinted>
  <dcterms:created xsi:type="dcterms:W3CDTF">2012-07-13T15:47:49Z</dcterms:created>
  <dcterms:modified xsi:type="dcterms:W3CDTF">2017-01-01T11:52:00Z</dcterms:modified>
</cp:coreProperties>
</file>