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58" r:id="rId3"/>
    <p:sldId id="289" r:id="rId4"/>
    <p:sldId id="295" r:id="rId5"/>
    <p:sldId id="294" r:id="rId6"/>
    <p:sldId id="287" r:id="rId7"/>
    <p:sldId id="297" r:id="rId8"/>
    <p:sldId id="296" r:id="rId9"/>
    <p:sldId id="293" r:id="rId10"/>
    <p:sldId id="262" r:id="rId1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669900"/>
    <a:srgbClr val="D9D9D9"/>
    <a:srgbClr val="70B56B"/>
    <a:srgbClr val="336600"/>
    <a:srgbClr val="003300"/>
    <a:srgbClr val="002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532" autoAdjust="0"/>
  </p:normalViewPr>
  <p:slideViewPr>
    <p:cSldViewPr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0CA04-1082-4518-BE23-C4D9A1987AC2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141-7064-4229-BDDD-DBF0AA47E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80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9E5B-C4DF-4234-AAEC-9773BE768ECD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AF27-C293-4142-B3B9-FE5CC5D3B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63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5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2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5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32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03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5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9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7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B621-A453-4174-9A88-87AE9ACEF0C3}" type="datetimeFigureOut">
              <a:rPr lang="en-GB" smtClean="0"/>
              <a:t>21/05/2016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440"/>
            <a:ext cx="887113" cy="90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 userDrawn="1"/>
        </p:nvGrpSpPr>
        <p:grpSpPr>
          <a:xfrm>
            <a:off x="62437" y="5441"/>
            <a:ext cx="369338" cy="6852562"/>
            <a:chOff x="62437" y="5441"/>
            <a:chExt cx="369338" cy="6852562"/>
          </a:xfrm>
          <a:solidFill>
            <a:schemeClr val="tx2"/>
          </a:solidFill>
        </p:grpSpPr>
        <p:sp>
          <p:nvSpPr>
            <p:cNvPr id="10" name="Rectangle 9"/>
            <p:cNvSpPr/>
            <p:nvPr/>
          </p:nvSpPr>
          <p:spPr>
            <a:xfrm rot="5400000" flipV="1">
              <a:off x="-3179177" y="3247055"/>
              <a:ext cx="6852562" cy="3693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-489696" y="3191316"/>
              <a:ext cx="1473609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chemeClr val="bg1"/>
                  </a:solidFill>
                </a:rPr>
                <a:t>Programming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Simple Programming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If and Nested Statements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951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Plenary – Refer to the Lesson Objectives</a:t>
            </a:r>
            <a:endParaRPr lang="en-GB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78965"/>
              </p:ext>
            </p:extLst>
          </p:nvPr>
        </p:nvGraphicFramePr>
        <p:xfrm>
          <a:off x="733226" y="3356992"/>
          <a:ext cx="7103758" cy="156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0375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Plenary</a:t>
                      </a:r>
                      <a:r>
                        <a:rPr lang="en-GB" sz="2400" baseline="0" dirty="0" smtClean="0"/>
                        <a:t> Task (Q&amp;A)</a:t>
                      </a:r>
                      <a:endParaRPr lang="en-GB" sz="24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0000"/>
                      </a:srgbClr>
                    </a:solidFill>
                  </a:tcPr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Peer assess</a:t>
                      </a:r>
                      <a:r>
                        <a:rPr lang="en-GB" sz="1600" baseline="0" dirty="0" smtClean="0"/>
                        <a:t> each other scripts</a:t>
                      </a:r>
                      <a:r>
                        <a:rPr lang="en-GB" sz="1600" dirty="0" smtClean="0"/>
                        <a:t>.</a:t>
                      </a:r>
                    </a:p>
                    <a:p>
                      <a:r>
                        <a:rPr lang="en-GB" sz="1600" dirty="0" smtClean="0"/>
                        <a:t>Discuss</a:t>
                      </a:r>
                      <a:r>
                        <a:rPr lang="en-GB" sz="1600" baseline="0" dirty="0" smtClean="0"/>
                        <a:t> the levels pupils have achieved for this task. </a:t>
                      </a:r>
                    </a:p>
                    <a:p>
                      <a:r>
                        <a:rPr lang="en-GB" sz="1600" b="1" baseline="0" dirty="0" smtClean="0"/>
                        <a:t>Question: </a:t>
                      </a:r>
                      <a:r>
                        <a:rPr lang="en-GB" sz="1600" baseline="0" dirty="0" smtClean="0"/>
                        <a:t>What is the purpose of </a:t>
                      </a:r>
                      <a:r>
                        <a:rPr lang="en-GB" sz="1600" baseline="0" dirty="0" smtClean="0"/>
                        <a:t>If and Nested Statements? </a:t>
                      </a:r>
                      <a:endParaRPr lang="en-GB" sz="1600" baseline="0" dirty="0" smtClean="0"/>
                    </a:p>
                    <a:p>
                      <a:endParaRPr lang="en-GB" sz="16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98902"/>
              </p:ext>
            </p:extLst>
          </p:nvPr>
        </p:nvGraphicFramePr>
        <p:xfrm>
          <a:off x="736667" y="1473662"/>
          <a:ext cx="7075693" cy="156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756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Objectives </a:t>
                      </a:r>
                      <a:endParaRPr lang="en-GB" sz="24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Understand why computer</a:t>
                      </a:r>
                      <a:r>
                        <a:rPr lang="en-US" sz="1600" b="0" baseline="0" dirty="0" smtClean="0"/>
                        <a:t> programming scripts are used.</a:t>
                      </a:r>
                      <a:endParaRPr lang="en-GB" sz="1600" b="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Understand the use of Variables as place holders for information.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/>
                        <a:t>Understand the use of if and nested if statements in Python Programming. </a:t>
                      </a:r>
                      <a:endParaRPr lang="en-GB" sz="1600" b="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/>
              <a:t>Unit Overview</a:t>
            </a:r>
            <a:endParaRPr lang="en-GB" sz="4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1779"/>
              </p:ext>
            </p:extLst>
          </p:nvPr>
        </p:nvGraphicFramePr>
        <p:xfrm>
          <a:off x="736667" y="1473662"/>
          <a:ext cx="7075693" cy="156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756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Objectives </a:t>
                      </a:r>
                      <a:endParaRPr lang="en-GB" sz="24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Understand why computer</a:t>
                      </a:r>
                      <a:r>
                        <a:rPr lang="en-US" sz="1600" b="0" baseline="0" dirty="0" smtClean="0"/>
                        <a:t> programming scripts are used.</a:t>
                      </a:r>
                      <a:endParaRPr lang="en-GB" sz="1600" b="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Understand the use of Variables as place holders for information.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Understand</a:t>
                      </a:r>
                      <a:r>
                        <a:rPr lang="en-US" sz="1600" b="0" baseline="0" dirty="0" smtClean="0"/>
                        <a:t> the use of if and nested if statements in Python Programming. </a:t>
                      </a:r>
                      <a:endParaRPr lang="en-US" sz="1600" b="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81035"/>
              </p:ext>
            </p:extLst>
          </p:nvPr>
        </p:nvGraphicFramePr>
        <p:xfrm>
          <a:off x="731313" y="3195032"/>
          <a:ext cx="7107583" cy="268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2887"/>
                <a:gridCol w="5400600"/>
                <a:gridCol w="86409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2400" dirty="0" smtClean="0"/>
                        <a:t>Outcomes</a:t>
                      </a:r>
                      <a:endParaRPr lang="en-GB" sz="24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56B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Time</a:t>
                      </a:r>
                      <a:endParaRPr lang="en-GB" sz="24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Task 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/>
                        <a:t>Job Type</a:t>
                      </a:r>
                      <a:endParaRPr lang="en-GB" sz="1600" b="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Task 2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  <a:cs typeface="Arial" charset="0"/>
                        </a:rPr>
                        <a:t>Stock Level</a:t>
                      </a:r>
                      <a:endParaRPr lang="en-US" sz="1600" dirty="0" smtClean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Task 3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baseline="0" dirty="0" smtClean="0">
                          <a:latin typeface="+mn-lt"/>
                          <a:cs typeface="Arial" charset="0"/>
                        </a:rPr>
                        <a:t>Sales Target</a:t>
                      </a:r>
                      <a:endParaRPr lang="en-GB" sz="1600" b="0" baseline="0" dirty="0" smtClean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Task 4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baseline="0" dirty="0" smtClean="0">
                          <a:latin typeface="+mn-lt"/>
                          <a:cs typeface="Arial" charset="0"/>
                        </a:rPr>
                        <a:t>Employee Pay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Task 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baseline="0" dirty="0" smtClean="0">
                          <a:latin typeface="+mn-lt"/>
                          <a:cs typeface="Arial" charset="0"/>
                        </a:rPr>
                        <a:t>Grades</a:t>
                      </a:r>
                      <a:endParaRPr lang="en-GB" sz="1600" b="0" baseline="0" dirty="0" smtClean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Task 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baseline="0" dirty="0" smtClean="0">
                          <a:latin typeface="+mn-lt"/>
                          <a:cs typeface="Arial" charset="0"/>
                        </a:rPr>
                        <a:t>Extension</a:t>
                      </a:r>
                      <a:endParaRPr lang="en-GB" sz="1600" b="0" baseline="0" dirty="0" smtClean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IF/Nested Overview</a:t>
            </a:r>
            <a:endParaRPr lang="en-GB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3" t="16384" r="43148" b="58955"/>
          <a:stretch/>
        </p:blipFill>
        <p:spPr bwMode="auto">
          <a:xfrm>
            <a:off x="2101361" y="2706870"/>
            <a:ext cx="3930556" cy="180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188705" y="4034326"/>
            <a:ext cx="2159996" cy="369332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IF Statement: False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4593" y="3553963"/>
            <a:ext cx="2159996" cy="369332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IF Statement: True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77326" y="3034323"/>
            <a:ext cx="2182755" cy="369332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Logical Test</a:t>
            </a:r>
            <a:endParaRPr lang="en-GB" b="1" dirty="0"/>
          </a:p>
        </p:txBody>
      </p:sp>
      <p:sp>
        <p:nvSpPr>
          <p:cNvPr id="24" name="Content Placeholder 13"/>
          <p:cNvSpPr>
            <a:spLocks noGrp="1"/>
          </p:cNvSpPr>
          <p:nvPr>
            <p:ph idx="1"/>
          </p:nvPr>
        </p:nvSpPr>
        <p:spPr>
          <a:xfrm>
            <a:off x="658443" y="1250564"/>
            <a:ext cx="8234037" cy="145835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dirty="0" smtClean="0"/>
              <a:t>Simple </a:t>
            </a:r>
            <a:r>
              <a:rPr lang="en-GB" sz="1800" dirty="0" smtClean="0"/>
              <a:t>script to work whether employees are </a:t>
            </a:r>
            <a:r>
              <a:rPr lang="en-GB" sz="1800" b="1" dirty="0" smtClean="0">
                <a:solidFill>
                  <a:srgbClr val="00B050"/>
                </a:solidFill>
              </a:rPr>
              <a:t>part time</a:t>
            </a:r>
            <a:r>
              <a:rPr lang="en-GB" sz="1800" b="1" dirty="0" smtClean="0"/>
              <a:t> </a:t>
            </a:r>
            <a:r>
              <a:rPr lang="en-GB" sz="1800" dirty="0" smtClean="0"/>
              <a:t>or </a:t>
            </a:r>
            <a:r>
              <a:rPr lang="en-GB" sz="1800" b="1" dirty="0" smtClean="0">
                <a:solidFill>
                  <a:srgbClr val="FF0000"/>
                </a:solidFill>
              </a:rPr>
              <a:t>fulltime</a:t>
            </a:r>
            <a:r>
              <a:rPr lang="en-GB" sz="1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Logical Test: </a:t>
            </a:r>
            <a:r>
              <a:rPr lang="en-GB" sz="1800" dirty="0" smtClean="0"/>
              <a:t>Worked Hours less than 15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True: </a:t>
            </a:r>
            <a:r>
              <a:rPr lang="en-GB" sz="1800" b="1" dirty="0" smtClean="0">
                <a:solidFill>
                  <a:srgbClr val="00B050"/>
                </a:solidFill>
              </a:rPr>
              <a:t>“You are a part time employee”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False: </a:t>
            </a:r>
            <a:r>
              <a:rPr lang="en-GB" sz="1800" b="1" dirty="0" smtClean="0">
                <a:solidFill>
                  <a:srgbClr val="FF0000"/>
                </a:solidFill>
              </a:rPr>
              <a:t>“You are a full time employee”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8" t="27938" r="42343" b="50354"/>
          <a:stretch/>
        </p:blipFill>
        <p:spPr bwMode="auto">
          <a:xfrm>
            <a:off x="2099021" y="4869160"/>
            <a:ext cx="3985147" cy="158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200084" y="6300028"/>
            <a:ext cx="2159996" cy="369332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IF Statement: False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5972" y="5381947"/>
            <a:ext cx="2159996" cy="369332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1. IF </a:t>
            </a:r>
            <a:r>
              <a:rPr lang="en-GB" b="1" dirty="0" smtClean="0"/>
              <a:t>Statement: True</a:t>
            </a:r>
            <a:endParaRPr lang="en-GB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88705" y="4862307"/>
            <a:ext cx="2182755" cy="369332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Logical Test</a:t>
            </a:r>
            <a:endParaRPr lang="en-GB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88705" y="5827365"/>
            <a:ext cx="2159996" cy="369332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2. IF </a:t>
            </a:r>
            <a:r>
              <a:rPr lang="en-GB" b="1" dirty="0" smtClean="0"/>
              <a:t>Statement: True</a:t>
            </a:r>
            <a:endParaRPr lang="en-GB" b="1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1" t="28714" r="70572" b="68728"/>
          <a:stretch/>
        </p:blipFill>
        <p:spPr bwMode="auto">
          <a:xfrm>
            <a:off x="846161" y="2986054"/>
            <a:ext cx="701504" cy="567909"/>
          </a:xfrm>
          <a:prstGeom prst="rect">
            <a:avLst/>
          </a:prstGeom>
          <a:noFill/>
          <a:ln w="2857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0" t="33873" r="69124" b="64378"/>
          <a:stretch/>
        </p:blipFill>
        <p:spPr bwMode="auto">
          <a:xfrm>
            <a:off x="494213" y="3885177"/>
            <a:ext cx="1462242" cy="44597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8" t="35850" r="68668" b="62086"/>
          <a:stretch/>
        </p:blipFill>
        <p:spPr bwMode="auto">
          <a:xfrm>
            <a:off x="580796" y="5360223"/>
            <a:ext cx="1289075" cy="475627"/>
          </a:xfrm>
          <a:prstGeom prst="rect">
            <a:avLst/>
          </a:prstGeom>
          <a:noFill/>
          <a:ln w="2857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20" idx="1"/>
          </p:cNvCxnSpPr>
          <p:nvPr/>
        </p:nvCxnSpPr>
        <p:spPr>
          <a:xfrm flipH="1">
            <a:off x="4716016" y="4218992"/>
            <a:ext cx="147268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220072" y="6196697"/>
            <a:ext cx="980013" cy="2604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1"/>
          </p:cNvCxnSpPr>
          <p:nvPr/>
        </p:nvCxnSpPr>
        <p:spPr>
          <a:xfrm flipH="1" flipV="1">
            <a:off x="4491310" y="5705795"/>
            <a:ext cx="1697395" cy="306236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1"/>
          </p:cNvCxnSpPr>
          <p:nvPr/>
        </p:nvCxnSpPr>
        <p:spPr>
          <a:xfrm flipH="1" flipV="1">
            <a:off x="4535522" y="5207105"/>
            <a:ext cx="1650450" cy="35950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</p:cNvCxnSpPr>
          <p:nvPr/>
        </p:nvCxnSpPr>
        <p:spPr>
          <a:xfrm flipH="1">
            <a:off x="4671451" y="3738629"/>
            <a:ext cx="1503142" cy="115943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Rectangle 2047"/>
          <p:cNvSpPr/>
          <p:nvPr/>
        </p:nvSpPr>
        <p:spPr>
          <a:xfrm>
            <a:off x="2425408" y="3581566"/>
            <a:ext cx="936104" cy="18773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483768" y="4897447"/>
            <a:ext cx="936104" cy="18773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2636562" y="5410299"/>
            <a:ext cx="936104" cy="18773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/>
          <p:cNvCxnSpPr>
            <a:stCxn id="22" idx="1"/>
          </p:cNvCxnSpPr>
          <p:nvPr/>
        </p:nvCxnSpPr>
        <p:spPr>
          <a:xfrm flipH="1">
            <a:off x="3419872" y="3218989"/>
            <a:ext cx="2757454" cy="44784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1"/>
          </p:cNvCxnSpPr>
          <p:nvPr/>
        </p:nvCxnSpPr>
        <p:spPr>
          <a:xfrm flipH="1" flipV="1">
            <a:off x="3490203" y="4991315"/>
            <a:ext cx="2698502" cy="5565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1"/>
          </p:cNvCxnSpPr>
          <p:nvPr/>
        </p:nvCxnSpPr>
        <p:spPr>
          <a:xfrm flipH="1">
            <a:off x="3572666" y="5046973"/>
            <a:ext cx="2616039" cy="457194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Task 1 </a:t>
            </a:r>
            <a:r>
              <a:rPr lang="en-US" sz="2800" b="1" dirty="0" smtClean="0"/>
              <a:t>– </a:t>
            </a:r>
            <a:r>
              <a:rPr lang="en-US" sz="2800" b="1" dirty="0" smtClean="0"/>
              <a:t>Job Type</a:t>
            </a:r>
            <a:endParaRPr lang="en-GB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8443" y="1250564"/>
            <a:ext cx="8234037" cy="145835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Create a simple script to work whether employees are </a:t>
            </a:r>
            <a:r>
              <a:rPr lang="en-GB" sz="1800" b="1" dirty="0" smtClean="0">
                <a:solidFill>
                  <a:srgbClr val="00B050"/>
                </a:solidFill>
              </a:rPr>
              <a:t>part time</a:t>
            </a:r>
            <a:r>
              <a:rPr lang="en-GB" sz="1800" b="1" dirty="0" smtClean="0"/>
              <a:t> or </a:t>
            </a:r>
            <a:r>
              <a:rPr lang="en-GB" sz="1800" b="1" dirty="0" smtClean="0">
                <a:solidFill>
                  <a:srgbClr val="FF0000"/>
                </a:solidFill>
              </a:rPr>
              <a:t>fulltime</a:t>
            </a:r>
            <a:r>
              <a:rPr lang="en-GB" sz="1800" b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Logical Test: </a:t>
            </a:r>
            <a:r>
              <a:rPr lang="en-GB" sz="1800" dirty="0" smtClean="0"/>
              <a:t>Worked Hours </a:t>
            </a:r>
            <a:r>
              <a:rPr lang="en-GB" sz="1800" b="1" dirty="0" smtClean="0"/>
              <a:t>less than 15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True: </a:t>
            </a:r>
            <a:r>
              <a:rPr lang="en-GB" sz="1800" b="1" dirty="0" smtClean="0">
                <a:solidFill>
                  <a:srgbClr val="00B050"/>
                </a:solidFill>
              </a:rPr>
              <a:t>“You are a part time employee”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False: </a:t>
            </a:r>
            <a:r>
              <a:rPr lang="en-GB" sz="1800" b="1" dirty="0" smtClean="0">
                <a:solidFill>
                  <a:srgbClr val="FF0000"/>
                </a:solidFill>
              </a:rPr>
              <a:t>“You are a full time employee”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9" t="16931" r="43182" b="60494"/>
          <a:stretch/>
        </p:blipFill>
        <p:spPr bwMode="auto">
          <a:xfrm>
            <a:off x="733384" y="2780928"/>
            <a:ext cx="6760421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8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Task 2 </a:t>
            </a:r>
            <a:r>
              <a:rPr lang="en-US" sz="2800" b="1" dirty="0" smtClean="0"/>
              <a:t>– </a:t>
            </a:r>
            <a:r>
              <a:rPr lang="en-US" sz="2800" b="1" dirty="0" smtClean="0"/>
              <a:t>Stock Level</a:t>
            </a:r>
            <a:endParaRPr lang="en-GB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3" t="25596" r="24257" b="49860"/>
          <a:stretch/>
        </p:blipFill>
        <p:spPr bwMode="auto">
          <a:xfrm>
            <a:off x="669730" y="3361440"/>
            <a:ext cx="7793953" cy="249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13"/>
          <p:cNvSpPr>
            <a:spLocks noGrp="1"/>
          </p:cNvSpPr>
          <p:nvPr>
            <p:ph idx="1"/>
          </p:nvPr>
        </p:nvSpPr>
        <p:spPr>
          <a:xfrm>
            <a:off x="658443" y="1346100"/>
            <a:ext cx="8234037" cy="196241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Create a simple script to work </a:t>
            </a:r>
            <a:r>
              <a:rPr lang="en-GB" sz="1800" b="1" dirty="0" smtClean="0"/>
              <a:t>the reorder amount for the Maze Runner Book.</a:t>
            </a:r>
            <a:endParaRPr lang="en-GB" sz="1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Logical Test: </a:t>
            </a:r>
            <a:r>
              <a:rPr lang="en-GB" sz="1800" dirty="0" smtClean="0"/>
              <a:t>Stock Level &lt;1</a:t>
            </a:r>
            <a:r>
              <a:rPr lang="en-GB" sz="1800" b="1" dirty="0" smtClean="0"/>
              <a:t>, </a:t>
            </a:r>
            <a:r>
              <a:rPr lang="en-GB" sz="1800" b="1" dirty="0" smtClean="0"/>
              <a:t>True</a:t>
            </a:r>
            <a:r>
              <a:rPr lang="en-GB" sz="1800" b="1" dirty="0" smtClean="0"/>
              <a:t>: </a:t>
            </a:r>
            <a:r>
              <a:rPr lang="en-GB" sz="1800" b="1" dirty="0" smtClean="0">
                <a:solidFill>
                  <a:srgbClr val="00B050"/>
                </a:solidFill>
              </a:rPr>
              <a:t>“reorder 20”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/>
              <a:t>Logical Test: </a:t>
            </a:r>
            <a:r>
              <a:rPr lang="en-GB" sz="1800" dirty="0"/>
              <a:t>Stock Level </a:t>
            </a:r>
            <a:r>
              <a:rPr lang="en-GB" sz="1800" dirty="0" smtClean="0"/>
              <a:t>&lt;5</a:t>
            </a:r>
            <a:r>
              <a:rPr lang="en-GB" sz="1800" b="1" dirty="0" smtClean="0"/>
              <a:t>, </a:t>
            </a:r>
            <a:r>
              <a:rPr lang="en-GB" sz="1800" b="1" dirty="0"/>
              <a:t>True: </a:t>
            </a:r>
            <a:r>
              <a:rPr lang="en-GB" sz="1800" b="1" dirty="0">
                <a:solidFill>
                  <a:srgbClr val="00B050"/>
                </a:solidFill>
              </a:rPr>
              <a:t>“reorder </a:t>
            </a:r>
            <a:r>
              <a:rPr lang="en-GB" sz="1800" b="1" dirty="0" smtClean="0">
                <a:solidFill>
                  <a:srgbClr val="00B050"/>
                </a:solidFill>
              </a:rPr>
              <a:t>15”</a:t>
            </a:r>
            <a:endParaRPr lang="en-GB" sz="1800" b="1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b="1" dirty="0"/>
              <a:t>Logical Test: </a:t>
            </a:r>
            <a:r>
              <a:rPr lang="en-GB" sz="1800" dirty="0"/>
              <a:t>Stock Level </a:t>
            </a:r>
            <a:r>
              <a:rPr lang="en-GB" sz="1800" dirty="0" smtClean="0"/>
              <a:t>&lt;10</a:t>
            </a:r>
            <a:r>
              <a:rPr lang="en-GB" sz="1800" b="1" dirty="0" smtClean="0"/>
              <a:t>, </a:t>
            </a:r>
            <a:r>
              <a:rPr lang="en-GB" sz="1800" b="1" dirty="0"/>
              <a:t>True: </a:t>
            </a:r>
            <a:r>
              <a:rPr lang="en-GB" sz="1800" b="1" dirty="0">
                <a:solidFill>
                  <a:srgbClr val="00B050"/>
                </a:solidFill>
              </a:rPr>
              <a:t>“reorder </a:t>
            </a:r>
            <a:r>
              <a:rPr lang="en-GB" sz="1800" b="1" dirty="0" smtClean="0">
                <a:solidFill>
                  <a:srgbClr val="00B050"/>
                </a:solidFill>
              </a:rPr>
              <a:t>10”</a:t>
            </a:r>
            <a:endParaRPr lang="en-GB" sz="1800" b="1" dirty="0" smtClean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False: </a:t>
            </a:r>
            <a:r>
              <a:rPr lang="en-GB" sz="1800" b="1" dirty="0" smtClean="0">
                <a:solidFill>
                  <a:srgbClr val="FF0000"/>
                </a:solidFill>
              </a:rPr>
              <a:t>“Fully Stocked”</a:t>
            </a:r>
            <a:endParaRPr lang="en-GB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Task 3 </a:t>
            </a:r>
            <a:r>
              <a:rPr lang="en-US" sz="2800" b="1" dirty="0" smtClean="0"/>
              <a:t>– </a:t>
            </a:r>
            <a:r>
              <a:rPr lang="en-US" sz="2800" b="1" dirty="0" smtClean="0"/>
              <a:t>Sales Target</a:t>
            </a:r>
            <a:endParaRPr lang="en-GB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11" name="Content Placeholder 13"/>
          <p:cNvSpPr>
            <a:spLocks noGrp="1"/>
          </p:cNvSpPr>
          <p:nvPr>
            <p:ph idx="1"/>
          </p:nvPr>
        </p:nvSpPr>
        <p:spPr>
          <a:xfrm>
            <a:off x="658443" y="1484784"/>
            <a:ext cx="8234037" cy="172769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b="1" dirty="0"/>
              <a:t>Create a simple script to work the </a:t>
            </a:r>
            <a:r>
              <a:rPr lang="en-GB" sz="1800" b="1" dirty="0" smtClean="0"/>
              <a:t>sales target.</a:t>
            </a:r>
            <a:endParaRPr lang="en-GB" sz="1800" b="1" dirty="0"/>
          </a:p>
          <a:p>
            <a:pPr marL="457200" indent="-457200">
              <a:buFont typeface="+mj-lt"/>
              <a:buAutoNum type="arabicPeriod"/>
            </a:pPr>
            <a:r>
              <a:rPr lang="en-GB" sz="1800" b="1" dirty="0"/>
              <a:t>Logical Test: </a:t>
            </a:r>
            <a:r>
              <a:rPr lang="en-GB" sz="1800" dirty="0" smtClean="0"/>
              <a:t>brand == Apple </a:t>
            </a:r>
            <a:r>
              <a:rPr lang="en-GB" sz="1800" b="1" dirty="0" smtClean="0"/>
              <a:t>, </a:t>
            </a:r>
            <a:r>
              <a:rPr lang="en-GB" sz="1800" b="1" dirty="0"/>
              <a:t>True: </a:t>
            </a:r>
            <a:r>
              <a:rPr lang="en-GB" sz="1800" b="1" dirty="0" smtClean="0">
                <a:solidFill>
                  <a:srgbClr val="339933"/>
                </a:solidFill>
              </a:rPr>
              <a:t>Sales </a:t>
            </a:r>
            <a:r>
              <a:rPr lang="en-GB" sz="1800" b="1" dirty="0">
                <a:solidFill>
                  <a:srgbClr val="339933"/>
                </a:solidFill>
              </a:rPr>
              <a:t>= </a:t>
            </a:r>
            <a:r>
              <a:rPr lang="en-GB" sz="1800" b="1" dirty="0" smtClean="0">
                <a:solidFill>
                  <a:srgbClr val="339933"/>
                </a:solidFill>
              </a:rPr>
              <a:t>10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Logical </a:t>
            </a:r>
            <a:r>
              <a:rPr lang="en-GB" sz="1800" b="1" dirty="0"/>
              <a:t>Test: </a:t>
            </a:r>
            <a:r>
              <a:rPr lang="en-GB" sz="1800" dirty="0"/>
              <a:t>brand </a:t>
            </a:r>
            <a:r>
              <a:rPr lang="en-GB" sz="1800" dirty="0" smtClean="0"/>
              <a:t>== Samsung</a:t>
            </a:r>
            <a:r>
              <a:rPr lang="en-GB" sz="1800" b="1" dirty="0" smtClean="0"/>
              <a:t>, </a:t>
            </a:r>
            <a:r>
              <a:rPr lang="en-GB" sz="1800" b="1" dirty="0"/>
              <a:t>True: </a:t>
            </a:r>
            <a:r>
              <a:rPr lang="en-GB" sz="1800" b="1" dirty="0" smtClean="0">
                <a:solidFill>
                  <a:srgbClr val="339933"/>
                </a:solidFill>
              </a:rPr>
              <a:t>Sales </a:t>
            </a:r>
            <a:r>
              <a:rPr lang="en-GB" sz="1800" b="1" dirty="0">
                <a:solidFill>
                  <a:srgbClr val="339933"/>
                </a:solidFill>
              </a:rPr>
              <a:t>= </a:t>
            </a:r>
            <a:r>
              <a:rPr lang="en-GB" sz="1800" b="1" dirty="0" smtClean="0">
                <a:solidFill>
                  <a:srgbClr val="339933"/>
                </a:solidFill>
              </a:rPr>
              <a:t>15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Logical </a:t>
            </a:r>
            <a:r>
              <a:rPr lang="en-GB" sz="1800" b="1" dirty="0"/>
              <a:t>Test: </a:t>
            </a:r>
            <a:r>
              <a:rPr lang="en-GB" sz="1800" dirty="0"/>
              <a:t>brand </a:t>
            </a:r>
            <a:r>
              <a:rPr lang="en-GB" sz="1800" dirty="0" smtClean="0"/>
              <a:t>== </a:t>
            </a:r>
            <a:r>
              <a:rPr lang="en-GB" sz="1800" dirty="0"/>
              <a:t>Nokia </a:t>
            </a:r>
            <a:r>
              <a:rPr lang="en-GB" sz="1800" b="1" dirty="0" smtClean="0"/>
              <a:t>, </a:t>
            </a:r>
            <a:r>
              <a:rPr lang="en-GB" sz="1800" b="1" dirty="0"/>
              <a:t>True: </a:t>
            </a:r>
            <a:r>
              <a:rPr lang="en-GB" sz="1800" b="1" dirty="0" smtClean="0">
                <a:solidFill>
                  <a:srgbClr val="339933"/>
                </a:solidFill>
              </a:rPr>
              <a:t>Sales </a:t>
            </a:r>
            <a:r>
              <a:rPr lang="en-GB" sz="1800" b="1" dirty="0">
                <a:solidFill>
                  <a:srgbClr val="339933"/>
                </a:solidFill>
              </a:rPr>
              <a:t>= </a:t>
            </a:r>
            <a:r>
              <a:rPr lang="en-GB" sz="1800" b="1" dirty="0" smtClean="0">
                <a:solidFill>
                  <a:srgbClr val="339933"/>
                </a:solidFill>
              </a:rPr>
              <a:t>20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/>
              <a:t>False</a:t>
            </a:r>
            <a:r>
              <a:rPr lang="en-GB" sz="1800" b="1" dirty="0"/>
              <a:t>: </a:t>
            </a:r>
            <a:r>
              <a:rPr lang="en-GB" sz="1800" b="1" dirty="0" smtClean="0">
                <a:solidFill>
                  <a:srgbClr val="FF0000"/>
                </a:solidFill>
              </a:rPr>
              <a:t>Sales = 25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7" t="16470" r="23114" b="49067"/>
          <a:stretch/>
        </p:blipFill>
        <p:spPr bwMode="auto">
          <a:xfrm>
            <a:off x="685842" y="3212976"/>
            <a:ext cx="7846597" cy="30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2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Task </a:t>
            </a:r>
            <a:r>
              <a:rPr lang="en-US" sz="2800" b="1" dirty="0" smtClean="0">
                <a:solidFill>
                  <a:srgbClr val="FF0000"/>
                </a:solidFill>
              </a:rPr>
              <a:t>4 </a:t>
            </a:r>
            <a:r>
              <a:rPr lang="en-US" sz="2800" b="1" dirty="0" smtClean="0"/>
              <a:t>– </a:t>
            </a:r>
            <a:r>
              <a:rPr lang="en-US" sz="2800" b="1" dirty="0" smtClean="0"/>
              <a:t>Employee Weekly Pay</a:t>
            </a:r>
            <a:endParaRPr lang="en-GB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11" name="Content Placeholder 13"/>
          <p:cNvSpPr>
            <a:spLocks noGrp="1"/>
          </p:cNvSpPr>
          <p:nvPr>
            <p:ph idx="1"/>
          </p:nvPr>
        </p:nvSpPr>
        <p:spPr>
          <a:xfrm>
            <a:off x="685843" y="1340768"/>
            <a:ext cx="8234037" cy="172769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b="1" dirty="0"/>
              <a:t>Create a simple script to work </a:t>
            </a:r>
            <a:r>
              <a:rPr lang="en-GB" sz="1800" b="1" dirty="0" smtClean="0"/>
              <a:t>employees weekly salary.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>
                <a:solidFill>
                  <a:srgbClr val="FF0000"/>
                </a:solidFill>
              </a:rPr>
              <a:t>Job Type: </a:t>
            </a:r>
            <a:r>
              <a:rPr lang="en-GB" sz="1800" b="1" dirty="0" smtClean="0"/>
              <a:t>Less than 15 hours (Part Time), 15 Hours or More (Full Time)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>
                <a:solidFill>
                  <a:srgbClr val="FF0000"/>
                </a:solidFill>
              </a:rPr>
              <a:t>Rate of Pay: </a:t>
            </a:r>
            <a:r>
              <a:rPr lang="en-GB" sz="1800" b="1" dirty="0" smtClean="0"/>
              <a:t>Part Time (£5), Full Time (£10)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smtClean="0">
                <a:solidFill>
                  <a:srgbClr val="FF0000"/>
                </a:solidFill>
              </a:rPr>
              <a:t>Weekly Pay: </a:t>
            </a:r>
            <a:r>
              <a:rPr lang="en-GB" sz="1800" b="1" dirty="0" smtClean="0"/>
              <a:t>Hours * Rate of Pay (FT or PT)</a:t>
            </a:r>
            <a:endParaRPr lang="en-GB" sz="1800" b="1" dirty="0"/>
          </a:p>
          <a:p>
            <a:pPr marL="457200" indent="-457200">
              <a:buFont typeface="+mj-lt"/>
              <a:buAutoNum type="arabicPeriod"/>
            </a:pP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2" t="16384" r="29722" b="40112"/>
          <a:stretch/>
        </p:blipFill>
        <p:spPr bwMode="auto">
          <a:xfrm>
            <a:off x="708601" y="2852936"/>
            <a:ext cx="582408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6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Task </a:t>
            </a:r>
            <a:r>
              <a:rPr lang="en-US" sz="2800" b="1" dirty="0" smtClean="0">
                <a:solidFill>
                  <a:srgbClr val="FF0000"/>
                </a:solidFill>
              </a:rPr>
              <a:t>5 </a:t>
            </a:r>
            <a:r>
              <a:rPr lang="en-US" sz="2800" b="1" dirty="0" smtClean="0"/>
              <a:t>– </a:t>
            </a:r>
            <a:r>
              <a:rPr lang="en-US" sz="2800" b="1" dirty="0" smtClean="0"/>
              <a:t>Grades</a:t>
            </a:r>
            <a:endParaRPr lang="en-GB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11" name="Content Placeholder 13"/>
          <p:cNvSpPr>
            <a:spLocks noGrp="1"/>
          </p:cNvSpPr>
          <p:nvPr>
            <p:ph idx="1"/>
          </p:nvPr>
        </p:nvSpPr>
        <p:spPr>
          <a:xfrm>
            <a:off x="658443" y="1484784"/>
            <a:ext cx="8234037" cy="485589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dirty="0"/>
              <a:t>Create a simple script to work out the pupils grade.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Create </a:t>
            </a:r>
            <a:r>
              <a:rPr lang="en-GB" sz="1800" b="1" dirty="0"/>
              <a:t>two variables </a:t>
            </a:r>
            <a:r>
              <a:rPr lang="en-GB" sz="1800" dirty="0"/>
              <a:t>to contain the </a:t>
            </a:r>
            <a:r>
              <a:rPr lang="en-GB" sz="1800" b="1" dirty="0"/>
              <a:t>pupils name </a:t>
            </a:r>
            <a:r>
              <a:rPr lang="en-GB" sz="1800" dirty="0"/>
              <a:t>and </a:t>
            </a:r>
            <a:r>
              <a:rPr lang="en-GB" sz="1800" b="1" dirty="0"/>
              <a:t>grade</a:t>
            </a:r>
            <a:r>
              <a:rPr lang="en-GB" sz="1800" dirty="0"/>
              <a:t> out of </a:t>
            </a:r>
            <a:r>
              <a:rPr lang="en-GB" sz="1800" b="1" dirty="0"/>
              <a:t>100</a:t>
            </a:r>
            <a:r>
              <a:rPr lang="en-GB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1800" b="1" dirty="0" smtClean="0"/>
          </a:p>
          <a:p>
            <a:pPr marL="0" indent="0">
              <a:buNone/>
            </a:pPr>
            <a:endParaRPr lang="en-GB" sz="1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1464" y="2244633"/>
            <a:ext cx="5033553" cy="3877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Checking </a:t>
            </a:r>
            <a:r>
              <a:rPr lang="en-GB" b="1" u="sng" dirty="0" smtClean="0"/>
              <a:t>Grade</a:t>
            </a:r>
            <a:r>
              <a:rPr lang="en-GB" b="1" dirty="0" smtClean="0"/>
              <a:t> Variable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00B050"/>
                </a:solidFill>
              </a:rPr>
              <a:t>1</a:t>
            </a:r>
            <a:r>
              <a:rPr lang="en-GB" b="1" baseline="30000" dirty="0">
                <a:solidFill>
                  <a:srgbClr val="00B050"/>
                </a:solidFill>
              </a:rPr>
              <a:t>st</a:t>
            </a:r>
            <a:r>
              <a:rPr lang="en-GB" b="1" dirty="0">
                <a:solidFill>
                  <a:srgbClr val="00B050"/>
                </a:solidFill>
              </a:rPr>
              <a:t> True Statement</a:t>
            </a:r>
          </a:p>
          <a:p>
            <a:r>
              <a:rPr lang="en-GB" b="1" dirty="0" smtClean="0"/>
              <a:t>&gt;90, A* </a:t>
            </a:r>
            <a:r>
              <a:rPr lang="en-GB" b="1" dirty="0"/>
              <a:t>Grade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2</a:t>
            </a:r>
            <a:r>
              <a:rPr lang="en-GB" b="1" baseline="30000" dirty="0" smtClean="0">
                <a:solidFill>
                  <a:srgbClr val="00B050"/>
                </a:solidFill>
              </a:rPr>
              <a:t>nd</a:t>
            </a:r>
            <a:r>
              <a:rPr lang="en-GB" b="1" dirty="0" smtClean="0">
                <a:solidFill>
                  <a:srgbClr val="00B050"/>
                </a:solidFill>
              </a:rPr>
              <a:t> True </a:t>
            </a:r>
            <a:r>
              <a:rPr lang="en-GB" b="1" dirty="0">
                <a:solidFill>
                  <a:srgbClr val="00B050"/>
                </a:solidFill>
              </a:rPr>
              <a:t>Statement</a:t>
            </a:r>
          </a:p>
          <a:p>
            <a:r>
              <a:rPr lang="en-GB" b="1" dirty="0" smtClean="0"/>
              <a:t>&gt;80, A </a:t>
            </a:r>
            <a:r>
              <a:rPr lang="en-GB" b="1" dirty="0"/>
              <a:t>Grade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3</a:t>
            </a:r>
            <a:r>
              <a:rPr lang="en-GB" b="1" baseline="30000" dirty="0" smtClean="0">
                <a:solidFill>
                  <a:srgbClr val="00B050"/>
                </a:solidFill>
              </a:rPr>
              <a:t>rd</a:t>
            </a:r>
            <a:r>
              <a:rPr lang="en-GB" b="1" dirty="0" smtClean="0">
                <a:solidFill>
                  <a:srgbClr val="00B050"/>
                </a:solidFill>
              </a:rPr>
              <a:t> True </a:t>
            </a:r>
            <a:r>
              <a:rPr lang="en-GB" b="1" dirty="0">
                <a:solidFill>
                  <a:srgbClr val="00B050"/>
                </a:solidFill>
              </a:rPr>
              <a:t>Statement</a:t>
            </a:r>
          </a:p>
          <a:p>
            <a:r>
              <a:rPr lang="en-GB" b="1" dirty="0" smtClean="0"/>
              <a:t>&gt;70, B Grade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4</a:t>
            </a:r>
            <a:r>
              <a:rPr lang="en-GB" b="1" baseline="30000" dirty="0" smtClean="0">
                <a:solidFill>
                  <a:srgbClr val="00B050"/>
                </a:solidFill>
              </a:rPr>
              <a:t>th</a:t>
            </a:r>
            <a:r>
              <a:rPr lang="en-GB" b="1" dirty="0" smtClean="0">
                <a:solidFill>
                  <a:srgbClr val="00B050"/>
                </a:solidFill>
              </a:rPr>
              <a:t> True </a:t>
            </a:r>
            <a:r>
              <a:rPr lang="en-GB" b="1" dirty="0">
                <a:solidFill>
                  <a:srgbClr val="00B050"/>
                </a:solidFill>
              </a:rPr>
              <a:t>Statement</a:t>
            </a:r>
          </a:p>
          <a:p>
            <a:r>
              <a:rPr lang="en-GB" b="1" dirty="0" smtClean="0"/>
              <a:t>&gt;60</a:t>
            </a:r>
            <a:r>
              <a:rPr lang="en-GB" b="1" dirty="0"/>
              <a:t>, </a:t>
            </a:r>
            <a:r>
              <a:rPr lang="en-GB" b="1" dirty="0" smtClean="0"/>
              <a:t>C </a:t>
            </a:r>
            <a:r>
              <a:rPr lang="en-GB" b="1" dirty="0"/>
              <a:t>Grade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5</a:t>
            </a:r>
            <a:r>
              <a:rPr lang="en-GB" b="1" baseline="30000" dirty="0" smtClean="0">
                <a:solidFill>
                  <a:srgbClr val="00B050"/>
                </a:solidFill>
              </a:rPr>
              <a:t>th</a:t>
            </a:r>
            <a:r>
              <a:rPr lang="en-GB" b="1" dirty="0" smtClean="0">
                <a:solidFill>
                  <a:srgbClr val="00B050"/>
                </a:solidFill>
              </a:rPr>
              <a:t> True </a:t>
            </a:r>
            <a:r>
              <a:rPr lang="en-GB" b="1" dirty="0">
                <a:solidFill>
                  <a:srgbClr val="00B050"/>
                </a:solidFill>
              </a:rPr>
              <a:t>Statement</a:t>
            </a:r>
          </a:p>
          <a:p>
            <a:r>
              <a:rPr lang="en-GB" b="1" dirty="0" smtClean="0"/>
              <a:t>&gt;50</a:t>
            </a:r>
            <a:r>
              <a:rPr lang="en-GB" b="1" dirty="0"/>
              <a:t>, </a:t>
            </a:r>
            <a:r>
              <a:rPr lang="en-GB" b="1" dirty="0" smtClean="0"/>
              <a:t>D </a:t>
            </a:r>
            <a:r>
              <a:rPr lang="en-GB" b="1" dirty="0"/>
              <a:t>Grade</a:t>
            </a:r>
          </a:p>
          <a:p>
            <a:endParaRPr lang="en-GB" sz="1200" b="1" dirty="0"/>
          </a:p>
          <a:p>
            <a:r>
              <a:rPr lang="en-GB" b="1" dirty="0">
                <a:solidFill>
                  <a:srgbClr val="FF0000"/>
                </a:solidFill>
              </a:rPr>
              <a:t>False: anything less than </a:t>
            </a:r>
            <a:r>
              <a:rPr lang="en-GB" b="1" dirty="0" smtClean="0">
                <a:solidFill>
                  <a:srgbClr val="FF0000"/>
                </a:solidFill>
              </a:rPr>
              <a:t>50 </a:t>
            </a:r>
            <a:r>
              <a:rPr lang="en-GB" b="1" dirty="0">
                <a:solidFill>
                  <a:srgbClr val="FF0000"/>
                </a:solidFill>
              </a:rPr>
              <a:t>- </a:t>
            </a:r>
            <a:r>
              <a:rPr lang="en-GB" b="1" dirty="0" smtClean="0">
                <a:solidFill>
                  <a:srgbClr val="FF0000"/>
                </a:solidFill>
              </a:rPr>
              <a:t>Fail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16" y="2708920"/>
            <a:ext cx="2592288" cy="2457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Task </a:t>
            </a:r>
            <a:r>
              <a:rPr lang="en-US" sz="2800" b="1" dirty="0" smtClean="0">
                <a:solidFill>
                  <a:srgbClr val="FF0000"/>
                </a:solidFill>
              </a:rPr>
              <a:t>6  </a:t>
            </a:r>
            <a:r>
              <a:rPr lang="en-US" sz="2800" b="1" dirty="0" smtClean="0"/>
              <a:t>- Extension</a:t>
            </a:r>
            <a:endParaRPr lang="en-GB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13" name="Content Placeholder 13"/>
          <p:cNvSpPr>
            <a:spLocks noGrp="1"/>
          </p:cNvSpPr>
          <p:nvPr>
            <p:ph idx="1"/>
          </p:nvPr>
        </p:nvSpPr>
        <p:spPr>
          <a:xfrm>
            <a:off x="658443" y="1484784"/>
            <a:ext cx="8234037" cy="15121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b="1" dirty="0" smtClean="0"/>
              <a:t>Can you make your own program containing </a:t>
            </a:r>
            <a:r>
              <a:rPr lang="en-GB" sz="6000" b="1" dirty="0" smtClean="0"/>
              <a:t>variables and If/Nested Statements?</a:t>
            </a:r>
            <a:endParaRPr lang="en-GB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1990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570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Simple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177</cp:revision>
  <cp:lastPrinted>2015-01-26T06:53:10Z</cp:lastPrinted>
  <dcterms:created xsi:type="dcterms:W3CDTF">2013-09-09T08:48:52Z</dcterms:created>
  <dcterms:modified xsi:type="dcterms:W3CDTF">2016-05-21T17:56:07Z</dcterms:modified>
</cp:coreProperties>
</file>