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3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1259063"/>
            <a:ext cx="5915025" cy="4920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1259063"/>
            <a:ext cx="5915025" cy="4920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3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1259063"/>
            <a:ext cx="5915025" cy="4920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6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1259063"/>
            <a:ext cx="5915025" cy="4920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1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9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49815449-BEE0-49AE-AACE-79C18DB43729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/>
          <a:lstStyle/>
          <a:p>
            <a:fld id="{E11E3AFA-22A9-42B3-A654-80F88D91D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919" y="3054423"/>
            <a:ext cx="5915025" cy="564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50843" y="0"/>
            <a:ext cx="328983" cy="99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Theory </a:t>
            </a:r>
            <a:r>
              <a:rPr lang="en-US" sz="2000" b="1" baseline="0" dirty="0">
                <a:solidFill>
                  <a:srgbClr val="7030A0"/>
                </a:solidFill>
              </a:rPr>
              <a:t> of Computer Science</a:t>
            </a:r>
            <a:endParaRPr lang="en-GB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8830919"/>
              </p:ext>
            </p:extLst>
          </p:nvPr>
        </p:nvGraphicFramePr>
        <p:xfrm>
          <a:off x="443560" y="70618"/>
          <a:ext cx="641443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439">
                  <a:extLst>
                    <a:ext uri="{9D8B030D-6E8A-4147-A177-3AD203B41FA5}">
                      <a16:colId xmlns:a16="http://schemas.microsoft.com/office/drawing/2014/main" val="424251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Computer Science</a:t>
                      </a:r>
                      <a:endParaRPr lang="en-GB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0988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3346405"/>
              </p:ext>
            </p:extLst>
          </p:nvPr>
        </p:nvGraphicFramePr>
        <p:xfrm>
          <a:off x="0" y="9440883"/>
          <a:ext cx="2030681" cy="37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81">
                  <a:extLst>
                    <a:ext uri="{9D8B030D-6E8A-4147-A177-3AD203B41FA5}">
                      <a16:colId xmlns:a16="http://schemas.microsoft.com/office/drawing/2014/main" val="4242512720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r>
                        <a:rPr lang="en-US" sz="1600" dirty="0"/>
                        <a:t>www.yahmad.co.uk</a:t>
                      </a:r>
                      <a:endParaRPr lang="en-GB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0988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454419" y="679219"/>
            <a:ext cx="6403580" cy="307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7030A0"/>
                </a:solidFill>
              </a:rPr>
              <a:t>1.1 Data Representation - </a:t>
            </a:r>
            <a:r>
              <a:rPr lang="en-GB" sz="2400" b="1" dirty="0">
                <a:solidFill>
                  <a:srgbClr val="FF0000"/>
                </a:solidFill>
              </a:rPr>
              <a:t>1.1.2 Hexadecimal</a:t>
            </a:r>
          </a:p>
        </p:txBody>
      </p:sp>
    </p:spTree>
    <p:extLst>
      <p:ext uri="{BB962C8B-B14F-4D97-AF65-F5344CB8AC3E}">
        <p14:creationId xmlns:p14="http://schemas.microsoft.com/office/powerpoint/2010/main" val="34020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92106"/>
              </p:ext>
            </p:extLst>
          </p:nvPr>
        </p:nvGraphicFramePr>
        <p:xfrm>
          <a:off x="522988" y="2697592"/>
          <a:ext cx="6239346" cy="666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61">
                  <a:extLst>
                    <a:ext uri="{9D8B030D-6E8A-4147-A177-3AD203B41FA5}">
                      <a16:colId xmlns:a16="http://schemas.microsoft.com/office/drawing/2014/main" val="509853492"/>
                    </a:ext>
                  </a:extLst>
                </a:gridCol>
                <a:gridCol w="1677551">
                  <a:extLst>
                    <a:ext uri="{9D8B030D-6E8A-4147-A177-3AD203B41FA5}">
                      <a16:colId xmlns:a16="http://schemas.microsoft.com/office/drawing/2014/main" val="133238145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7873210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3493508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71120521"/>
                    </a:ext>
                  </a:extLst>
                </a:gridCol>
                <a:gridCol w="767934">
                  <a:extLst>
                    <a:ext uri="{9D8B030D-6E8A-4147-A177-3AD203B41FA5}">
                      <a16:colId xmlns:a16="http://schemas.microsoft.com/office/drawing/2014/main" val="3134309321"/>
                    </a:ext>
                  </a:extLst>
                </a:gridCol>
              </a:tblGrid>
              <a:tr h="218364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730599"/>
                  </a:ext>
                </a:extLst>
              </a:tr>
              <a:tr h="2183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Denary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Hexadecimal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75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26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2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950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7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938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62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7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9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4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13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0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9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15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</a:t>
                      </a:r>
                      <a:endParaRPr lang="en-GB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7731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33866" y="1092413"/>
            <a:ext cx="632846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Fill in the blanks and complete the table below: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433866" y="1613113"/>
            <a:ext cx="6328468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                        – A system of values with a </a:t>
            </a:r>
            <a:r>
              <a:rPr lang="en-US" b="1" dirty="0">
                <a:solidFill>
                  <a:srgbClr val="FF0000"/>
                </a:solidFill>
              </a:rPr>
              <a:t>base of     </a:t>
            </a:r>
            <a:r>
              <a:rPr lang="en-US" dirty="0"/>
              <a:t>. Each unit is increased by the               </a:t>
            </a:r>
            <a:r>
              <a:rPr lang="en-US" b="1" dirty="0">
                <a:solidFill>
                  <a:srgbClr val="FF0000"/>
                </a:solidFill>
              </a:rPr>
              <a:t>of 16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067273" y="2437327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Hexadecimal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2988" y="24467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99842" y="2446724"/>
            <a:ext cx="79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26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238" y="1160262"/>
            <a:ext cx="6301911" cy="461665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Convert the Hexadecimal values into Binary. 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73789"/>
              </p:ext>
            </p:extLst>
          </p:nvPr>
        </p:nvGraphicFramePr>
        <p:xfrm>
          <a:off x="461238" y="1771927"/>
          <a:ext cx="94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24">
                  <a:extLst>
                    <a:ext uri="{9D8B030D-6E8A-4147-A177-3AD203B41FA5}">
                      <a16:colId xmlns:a16="http://schemas.microsoft.com/office/drawing/2014/main" val="1332381456"/>
                    </a:ext>
                  </a:extLst>
                </a:gridCol>
              </a:tblGrid>
              <a:tr h="3133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3257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800" b="1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GB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462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6742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19939"/>
              </p:ext>
            </p:extLst>
          </p:nvPr>
        </p:nvGraphicFramePr>
        <p:xfrm>
          <a:off x="1455933" y="1771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87762"/>
              </p:ext>
            </p:extLst>
          </p:nvPr>
        </p:nvGraphicFramePr>
        <p:xfrm>
          <a:off x="2328366" y="1771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74612"/>
              </p:ext>
            </p:extLst>
          </p:nvPr>
        </p:nvGraphicFramePr>
        <p:xfrm>
          <a:off x="3255797" y="1771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31940"/>
              </p:ext>
            </p:extLst>
          </p:nvPr>
        </p:nvGraphicFramePr>
        <p:xfrm>
          <a:off x="4128230" y="1771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13966"/>
              </p:ext>
            </p:extLst>
          </p:nvPr>
        </p:nvGraphicFramePr>
        <p:xfrm>
          <a:off x="5044896" y="1771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27081"/>
              </p:ext>
            </p:extLst>
          </p:nvPr>
        </p:nvGraphicFramePr>
        <p:xfrm>
          <a:off x="5930029" y="1771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59348"/>
              </p:ext>
            </p:extLst>
          </p:nvPr>
        </p:nvGraphicFramePr>
        <p:xfrm>
          <a:off x="461238" y="3003827"/>
          <a:ext cx="94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24">
                  <a:extLst>
                    <a:ext uri="{9D8B030D-6E8A-4147-A177-3AD203B41FA5}">
                      <a16:colId xmlns:a16="http://schemas.microsoft.com/office/drawing/2014/main" val="1332381456"/>
                    </a:ext>
                  </a:extLst>
                </a:gridCol>
              </a:tblGrid>
              <a:tr h="3133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3257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800" b="1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GB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462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67425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80095"/>
              </p:ext>
            </p:extLst>
          </p:nvPr>
        </p:nvGraphicFramePr>
        <p:xfrm>
          <a:off x="1455933" y="30038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64098"/>
              </p:ext>
            </p:extLst>
          </p:nvPr>
        </p:nvGraphicFramePr>
        <p:xfrm>
          <a:off x="2328366" y="30038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43535"/>
              </p:ext>
            </p:extLst>
          </p:nvPr>
        </p:nvGraphicFramePr>
        <p:xfrm>
          <a:off x="3255797" y="30038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77955"/>
              </p:ext>
            </p:extLst>
          </p:nvPr>
        </p:nvGraphicFramePr>
        <p:xfrm>
          <a:off x="4128230" y="30038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42903"/>
              </p:ext>
            </p:extLst>
          </p:nvPr>
        </p:nvGraphicFramePr>
        <p:xfrm>
          <a:off x="5044896" y="30038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32684"/>
              </p:ext>
            </p:extLst>
          </p:nvPr>
        </p:nvGraphicFramePr>
        <p:xfrm>
          <a:off x="5930029" y="30038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89953"/>
              </p:ext>
            </p:extLst>
          </p:nvPr>
        </p:nvGraphicFramePr>
        <p:xfrm>
          <a:off x="461238" y="4261127"/>
          <a:ext cx="94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24">
                  <a:extLst>
                    <a:ext uri="{9D8B030D-6E8A-4147-A177-3AD203B41FA5}">
                      <a16:colId xmlns:a16="http://schemas.microsoft.com/office/drawing/2014/main" val="1332381456"/>
                    </a:ext>
                  </a:extLst>
                </a:gridCol>
              </a:tblGrid>
              <a:tr h="3133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3257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800" b="1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GB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462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67425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23487"/>
              </p:ext>
            </p:extLst>
          </p:nvPr>
        </p:nvGraphicFramePr>
        <p:xfrm>
          <a:off x="1455933" y="42611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08603"/>
              </p:ext>
            </p:extLst>
          </p:nvPr>
        </p:nvGraphicFramePr>
        <p:xfrm>
          <a:off x="2328366" y="42611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19245"/>
              </p:ext>
            </p:extLst>
          </p:nvPr>
        </p:nvGraphicFramePr>
        <p:xfrm>
          <a:off x="3255797" y="42611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760"/>
              </p:ext>
            </p:extLst>
          </p:nvPr>
        </p:nvGraphicFramePr>
        <p:xfrm>
          <a:off x="4128230" y="42611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24115"/>
              </p:ext>
            </p:extLst>
          </p:nvPr>
        </p:nvGraphicFramePr>
        <p:xfrm>
          <a:off x="5044896" y="42611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69093"/>
              </p:ext>
            </p:extLst>
          </p:nvPr>
        </p:nvGraphicFramePr>
        <p:xfrm>
          <a:off x="5930029" y="42611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03604"/>
              </p:ext>
            </p:extLst>
          </p:nvPr>
        </p:nvGraphicFramePr>
        <p:xfrm>
          <a:off x="461238" y="5454927"/>
          <a:ext cx="94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24">
                  <a:extLst>
                    <a:ext uri="{9D8B030D-6E8A-4147-A177-3AD203B41FA5}">
                      <a16:colId xmlns:a16="http://schemas.microsoft.com/office/drawing/2014/main" val="1332381456"/>
                    </a:ext>
                  </a:extLst>
                </a:gridCol>
              </a:tblGrid>
              <a:tr h="3133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GB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3257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800" b="1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GB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462"/>
                  </a:ext>
                </a:extLst>
              </a:tr>
              <a:tr h="3176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674253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90303"/>
              </p:ext>
            </p:extLst>
          </p:nvPr>
        </p:nvGraphicFramePr>
        <p:xfrm>
          <a:off x="1455933" y="5454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95905"/>
              </p:ext>
            </p:extLst>
          </p:nvPr>
        </p:nvGraphicFramePr>
        <p:xfrm>
          <a:off x="2328366" y="5454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47272"/>
              </p:ext>
            </p:extLst>
          </p:nvPr>
        </p:nvGraphicFramePr>
        <p:xfrm>
          <a:off x="3255797" y="5454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83920"/>
              </p:ext>
            </p:extLst>
          </p:nvPr>
        </p:nvGraphicFramePr>
        <p:xfrm>
          <a:off x="4128230" y="5454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75041"/>
              </p:ext>
            </p:extLst>
          </p:nvPr>
        </p:nvGraphicFramePr>
        <p:xfrm>
          <a:off x="5044896" y="5454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97723"/>
              </p:ext>
            </p:extLst>
          </p:nvPr>
        </p:nvGraphicFramePr>
        <p:xfrm>
          <a:off x="5930029" y="5454927"/>
          <a:ext cx="83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2956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625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73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4038238"/>
                    </a:ext>
                  </a:extLst>
                </a:gridCol>
              </a:tblGrid>
              <a:tr h="4230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995621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48898"/>
                  </a:ext>
                </a:extLst>
              </a:tr>
              <a:tr h="32171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892373"/>
                  </a:ext>
                </a:extLst>
              </a:tr>
            </a:tbl>
          </a:graphicData>
        </a:graphic>
      </p:graphicFrame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99528024-B19D-495A-B25C-1F99C35F0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17537"/>
              </p:ext>
            </p:extLst>
          </p:nvPr>
        </p:nvGraphicFramePr>
        <p:xfrm>
          <a:off x="485310" y="6743747"/>
          <a:ext cx="932523" cy="219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23">
                  <a:extLst>
                    <a:ext uri="{9D8B030D-6E8A-4147-A177-3AD203B41FA5}">
                      <a16:colId xmlns:a16="http://schemas.microsoft.com/office/drawing/2014/main" val="1495769249"/>
                    </a:ext>
                  </a:extLst>
                </a:gridCol>
              </a:tblGrid>
              <a:tr h="39467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88625"/>
                  </a:ext>
                </a:extLst>
              </a:tr>
              <a:tr h="4688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912183"/>
                  </a:ext>
                </a:extLst>
              </a:tr>
              <a:tr h="472956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9B2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93695"/>
                  </a:ext>
                </a:extLst>
              </a:tr>
              <a:tr h="49224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4CF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8537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D7939736-221A-465A-8CB1-6A282406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86800"/>
              </p:ext>
            </p:extLst>
          </p:nvPr>
        </p:nvGraphicFramePr>
        <p:xfrm>
          <a:off x="1568660" y="6744261"/>
          <a:ext cx="1405439" cy="221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28">
                  <a:extLst>
                    <a:ext uri="{9D8B030D-6E8A-4147-A177-3AD203B41FA5}">
                      <a16:colId xmlns:a16="http://schemas.microsoft.com/office/drawing/2014/main" val="1603059533"/>
                    </a:ext>
                  </a:extLst>
                </a:gridCol>
                <a:gridCol w="348916">
                  <a:extLst>
                    <a:ext uri="{9D8B030D-6E8A-4147-A177-3AD203B41FA5}">
                      <a16:colId xmlns:a16="http://schemas.microsoft.com/office/drawing/2014/main" val="3695323694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1445038197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1003533292"/>
                    </a:ext>
                  </a:extLst>
                </a:gridCol>
              </a:tblGrid>
              <a:tr h="39490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9923"/>
                  </a:ext>
                </a:extLst>
              </a:tr>
              <a:tr h="4921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40946"/>
                  </a:ext>
                </a:extLst>
              </a:tr>
              <a:tr h="4729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062598"/>
                  </a:ext>
                </a:extLst>
              </a:tr>
              <a:tr h="47954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9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663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2F2603B-4D34-4673-8AFD-FB5DBFAA3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44401"/>
              </p:ext>
            </p:extLst>
          </p:nvPr>
        </p:nvGraphicFramePr>
        <p:xfrm>
          <a:off x="4569189" y="6731517"/>
          <a:ext cx="1405439" cy="226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28">
                  <a:extLst>
                    <a:ext uri="{9D8B030D-6E8A-4147-A177-3AD203B41FA5}">
                      <a16:colId xmlns:a16="http://schemas.microsoft.com/office/drawing/2014/main" val="1603059533"/>
                    </a:ext>
                  </a:extLst>
                </a:gridCol>
                <a:gridCol w="348916">
                  <a:extLst>
                    <a:ext uri="{9D8B030D-6E8A-4147-A177-3AD203B41FA5}">
                      <a16:colId xmlns:a16="http://schemas.microsoft.com/office/drawing/2014/main" val="3695323694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1445038197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1003533292"/>
                    </a:ext>
                  </a:extLst>
                </a:gridCol>
              </a:tblGrid>
              <a:tr h="39490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9923"/>
                  </a:ext>
                </a:extLst>
              </a:tr>
              <a:tr h="5176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40946"/>
                  </a:ext>
                </a:extLst>
              </a:tr>
              <a:tr h="4729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062598"/>
                  </a:ext>
                </a:extLst>
              </a:tr>
              <a:tr h="50494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9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6636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6E6D217-6816-48D1-A16C-0CA40A7E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60928"/>
              </p:ext>
            </p:extLst>
          </p:nvPr>
        </p:nvGraphicFramePr>
        <p:xfrm>
          <a:off x="3068924" y="6731517"/>
          <a:ext cx="1405439" cy="223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28">
                  <a:extLst>
                    <a:ext uri="{9D8B030D-6E8A-4147-A177-3AD203B41FA5}">
                      <a16:colId xmlns:a16="http://schemas.microsoft.com/office/drawing/2014/main" val="1603059533"/>
                    </a:ext>
                  </a:extLst>
                </a:gridCol>
                <a:gridCol w="348916">
                  <a:extLst>
                    <a:ext uri="{9D8B030D-6E8A-4147-A177-3AD203B41FA5}">
                      <a16:colId xmlns:a16="http://schemas.microsoft.com/office/drawing/2014/main" val="3695323694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1445038197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1003533292"/>
                    </a:ext>
                  </a:extLst>
                </a:gridCol>
              </a:tblGrid>
              <a:tr h="39490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9923"/>
                  </a:ext>
                </a:extLst>
              </a:tr>
              <a:tr h="5176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4094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06259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9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1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11AA369-DF37-4D50-85D7-5287D548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03191"/>
              </p:ext>
            </p:extLst>
          </p:nvPr>
        </p:nvGraphicFramePr>
        <p:xfrm>
          <a:off x="503323" y="1138941"/>
          <a:ext cx="61895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54">
                  <a:extLst>
                    <a:ext uri="{9D8B030D-6E8A-4147-A177-3AD203B41FA5}">
                      <a16:colId xmlns:a16="http://schemas.microsoft.com/office/drawing/2014/main" val="3668523403"/>
                    </a:ext>
                  </a:extLst>
                </a:gridCol>
                <a:gridCol w="959524">
                  <a:extLst>
                    <a:ext uri="{9D8B030D-6E8A-4147-A177-3AD203B41FA5}">
                      <a16:colId xmlns:a16="http://schemas.microsoft.com/office/drawing/2014/main" val="328294696"/>
                    </a:ext>
                  </a:extLst>
                </a:gridCol>
                <a:gridCol w="1027016">
                  <a:extLst>
                    <a:ext uri="{9D8B030D-6E8A-4147-A177-3AD203B41FA5}">
                      <a16:colId xmlns:a16="http://schemas.microsoft.com/office/drawing/2014/main" val="2591268444"/>
                    </a:ext>
                  </a:extLst>
                </a:gridCol>
                <a:gridCol w="1027016">
                  <a:extLst>
                    <a:ext uri="{9D8B030D-6E8A-4147-A177-3AD203B41FA5}">
                      <a16:colId xmlns:a16="http://schemas.microsoft.com/office/drawing/2014/main" val="2241474981"/>
                    </a:ext>
                  </a:extLst>
                </a:gridCol>
                <a:gridCol w="835538">
                  <a:extLst>
                    <a:ext uri="{9D8B030D-6E8A-4147-A177-3AD203B41FA5}">
                      <a16:colId xmlns:a16="http://schemas.microsoft.com/office/drawing/2014/main" val="1050801800"/>
                    </a:ext>
                  </a:extLst>
                </a:gridCol>
                <a:gridCol w="1061830">
                  <a:extLst>
                    <a:ext uri="{9D8B030D-6E8A-4147-A177-3AD203B41FA5}">
                      <a16:colId xmlns:a16="http://schemas.microsoft.com/office/drawing/2014/main" val="2145530191"/>
                    </a:ext>
                  </a:extLst>
                </a:gridCol>
              </a:tblGrid>
              <a:tr h="391660"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Hexadecimal (Base 16) &gt;&gt;&gt; Denary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23513"/>
                  </a:ext>
                </a:extLst>
              </a:tr>
              <a:tr h="28880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16^3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16^2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16^1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16^0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65194"/>
                  </a:ext>
                </a:extLst>
              </a:tr>
              <a:tr h="28880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4096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36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67BA65-4269-4195-B888-F2BB191B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28219"/>
              </p:ext>
            </p:extLst>
          </p:nvPr>
        </p:nvGraphicFramePr>
        <p:xfrm>
          <a:off x="503323" y="2492751"/>
          <a:ext cx="3107313" cy="153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8012">
                  <a:extLst>
                    <a:ext uri="{9D8B030D-6E8A-4147-A177-3AD203B41FA5}">
                      <a16:colId xmlns:a16="http://schemas.microsoft.com/office/drawing/2014/main" val="225591088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91476171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552420019"/>
                    </a:ext>
                  </a:extLst>
                </a:gridCol>
              </a:tblGrid>
              <a:tr h="286702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5146"/>
                  </a:ext>
                </a:extLst>
              </a:tr>
              <a:tr h="286702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Convert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Multiply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07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0A53F0-6DC7-4BBD-9765-3B6F59E9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11095"/>
              </p:ext>
            </p:extLst>
          </p:nvPr>
        </p:nvGraphicFramePr>
        <p:xfrm>
          <a:off x="503323" y="4207584"/>
          <a:ext cx="4288413" cy="153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8012">
                  <a:extLst>
                    <a:ext uri="{9D8B030D-6E8A-4147-A177-3AD203B41FA5}">
                      <a16:colId xmlns:a16="http://schemas.microsoft.com/office/drawing/2014/main" val="225591088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68038743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91476171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552420019"/>
                    </a:ext>
                  </a:extLst>
                </a:gridCol>
              </a:tblGrid>
              <a:tr h="286702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256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81063"/>
                  </a:ext>
                </a:extLst>
              </a:tr>
              <a:tr h="286702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Convert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Multiply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0723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77908"/>
              </p:ext>
            </p:extLst>
          </p:nvPr>
        </p:nvGraphicFramePr>
        <p:xfrm>
          <a:off x="3803651" y="3313390"/>
          <a:ext cx="730249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8F2C37-271F-4F98-BCBA-279E7D017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51991"/>
              </p:ext>
            </p:extLst>
          </p:nvPr>
        </p:nvGraphicFramePr>
        <p:xfrm>
          <a:off x="503323" y="7688894"/>
          <a:ext cx="5276852" cy="153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8012">
                  <a:extLst>
                    <a:ext uri="{9D8B030D-6E8A-4147-A177-3AD203B41FA5}">
                      <a16:colId xmlns:a16="http://schemas.microsoft.com/office/drawing/2014/main" val="2255910888"/>
                    </a:ext>
                  </a:extLst>
                </a:gridCol>
                <a:gridCol w="988439">
                  <a:extLst>
                    <a:ext uri="{9D8B030D-6E8A-4147-A177-3AD203B41FA5}">
                      <a16:colId xmlns:a16="http://schemas.microsoft.com/office/drawing/2014/main" val="276547250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68038743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91476171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552420019"/>
                    </a:ext>
                  </a:extLst>
                </a:gridCol>
              </a:tblGrid>
              <a:tr h="29734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4096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256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02488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Convert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Multiply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0723"/>
                  </a:ext>
                </a:extLst>
              </a:tr>
            </a:tbl>
          </a:graphicData>
        </a:graphic>
      </p:graphicFrame>
      <p:sp>
        <p:nvSpPr>
          <p:cNvPr id="13" name="Plus 12"/>
          <p:cNvSpPr/>
          <p:nvPr/>
        </p:nvSpPr>
        <p:spPr>
          <a:xfrm>
            <a:off x="2479462" y="3670756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lus 14"/>
          <p:cNvSpPr/>
          <p:nvPr/>
        </p:nvSpPr>
        <p:spPr>
          <a:xfrm>
            <a:off x="2453115" y="5401321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lus 15"/>
          <p:cNvSpPr/>
          <p:nvPr/>
        </p:nvSpPr>
        <p:spPr>
          <a:xfrm>
            <a:off x="3598112" y="5414155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47818"/>
              </p:ext>
            </p:extLst>
          </p:nvPr>
        </p:nvGraphicFramePr>
        <p:xfrm>
          <a:off x="4872393" y="4886916"/>
          <a:ext cx="730249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58211"/>
              </p:ext>
            </p:extLst>
          </p:nvPr>
        </p:nvGraphicFramePr>
        <p:xfrm>
          <a:off x="5812415" y="8441505"/>
          <a:ext cx="730249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sp>
        <p:nvSpPr>
          <p:cNvPr id="25" name="Plus 24"/>
          <p:cNvSpPr/>
          <p:nvPr/>
        </p:nvSpPr>
        <p:spPr>
          <a:xfrm>
            <a:off x="2319658" y="8825486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lus 25"/>
          <p:cNvSpPr/>
          <p:nvPr/>
        </p:nvSpPr>
        <p:spPr>
          <a:xfrm>
            <a:off x="3470497" y="8825485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lus 26"/>
          <p:cNvSpPr/>
          <p:nvPr/>
        </p:nvSpPr>
        <p:spPr>
          <a:xfrm>
            <a:off x="4609602" y="8825045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A0A53F0-6DC7-4BBD-9765-3B6F59E9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15101"/>
              </p:ext>
            </p:extLst>
          </p:nvPr>
        </p:nvGraphicFramePr>
        <p:xfrm>
          <a:off x="503323" y="5958329"/>
          <a:ext cx="4288413" cy="153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8012">
                  <a:extLst>
                    <a:ext uri="{9D8B030D-6E8A-4147-A177-3AD203B41FA5}">
                      <a16:colId xmlns:a16="http://schemas.microsoft.com/office/drawing/2014/main" val="225591088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68038743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91476171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552420019"/>
                    </a:ext>
                  </a:extLst>
                </a:gridCol>
              </a:tblGrid>
              <a:tr h="286702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256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81063"/>
                  </a:ext>
                </a:extLst>
              </a:tr>
              <a:tr h="286702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Convert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Multiply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072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2453115" y="7152066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lus 29"/>
          <p:cNvSpPr/>
          <p:nvPr/>
        </p:nvSpPr>
        <p:spPr>
          <a:xfrm>
            <a:off x="3598112" y="7164900"/>
            <a:ext cx="525583" cy="479683"/>
          </a:xfrm>
          <a:prstGeom prst="mathPlu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5930"/>
              </p:ext>
            </p:extLst>
          </p:nvPr>
        </p:nvGraphicFramePr>
        <p:xfrm>
          <a:off x="4928489" y="6725409"/>
          <a:ext cx="730249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EE0F335-73CA-4F84-BD13-8E18CA693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33209"/>
              </p:ext>
            </p:extLst>
          </p:nvPr>
        </p:nvGraphicFramePr>
        <p:xfrm>
          <a:off x="495301" y="1144493"/>
          <a:ext cx="6260555" cy="10433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4365">
                  <a:extLst>
                    <a:ext uri="{9D8B030D-6E8A-4147-A177-3AD203B41FA5}">
                      <a16:colId xmlns:a16="http://schemas.microsoft.com/office/drawing/2014/main" val="2868829501"/>
                    </a:ext>
                  </a:extLst>
                </a:gridCol>
                <a:gridCol w="894365">
                  <a:extLst>
                    <a:ext uri="{9D8B030D-6E8A-4147-A177-3AD203B41FA5}">
                      <a16:colId xmlns:a16="http://schemas.microsoft.com/office/drawing/2014/main" val="2155275734"/>
                    </a:ext>
                  </a:extLst>
                </a:gridCol>
                <a:gridCol w="894365">
                  <a:extLst>
                    <a:ext uri="{9D8B030D-6E8A-4147-A177-3AD203B41FA5}">
                      <a16:colId xmlns:a16="http://schemas.microsoft.com/office/drawing/2014/main" val="1568245643"/>
                    </a:ext>
                  </a:extLst>
                </a:gridCol>
                <a:gridCol w="894365">
                  <a:extLst>
                    <a:ext uri="{9D8B030D-6E8A-4147-A177-3AD203B41FA5}">
                      <a16:colId xmlns:a16="http://schemas.microsoft.com/office/drawing/2014/main" val="3884361393"/>
                    </a:ext>
                  </a:extLst>
                </a:gridCol>
                <a:gridCol w="894365">
                  <a:extLst>
                    <a:ext uri="{9D8B030D-6E8A-4147-A177-3AD203B41FA5}">
                      <a16:colId xmlns:a16="http://schemas.microsoft.com/office/drawing/2014/main" val="2991176570"/>
                    </a:ext>
                  </a:extLst>
                </a:gridCol>
                <a:gridCol w="894365">
                  <a:extLst>
                    <a:ext uri="{9D8B030D-6E8A-4147-A177-3AD203B41FA5}">
                      <a16:colId xmlns:a16="http://schemas.microsoft.com/office/drawing/2014/main" val="186520594"/>
                    </a:ext>
                  </a:extLst>
                </a:gridCol>
                <a:gridCol w="894365">
                  <a:extLst>
                    <a:ext uri="{9D8B030D-6E8A-4147-A177-3AD203B41FA5}">
                      <a16:colId xmlns:a16="http://schemas.microsoft.com/office/drawing/2014/main" val="1766657001"/>
                    </a:ext>
                  </a:extLst>
                </a:gridCol>
              </a:tblGrid>
              <a:tr h="43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Hex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38087"/>
                  </a:ext>
                </a:extLst>
              </a:tr>
              <a:tr h="58612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Binary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1111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1111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386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514B93-4DDD-4F13-86BA-FCB022F62A70}"/>
              </a:ext>
            </a:extLst>
          </p:cNvPr>
          <p:cNvSpPr txBox="1"/>
          <p:nvPr/>
        </p:nvSpPr>
        <p:spPr>
          <a:xfrm>
            <a:off x="495301" y="2271501"/>
            <a:ext cx="626055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1) Why do programmers prefer to read Hexadecimal values rather than Binary Values?</a:t>
            </a:r>
          </a:p>
          <a:p>
            <a:endParaRPr lang="en-GB" b="1" dirty="0"/>
          </a:p>
          <a:p>
            <a:endParaRPr lang="en-US" b="1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D52FE28-E873-404E-8DF1-95D71A30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04524"/>
              </p:ext>
            </p:extLst>
          </p:nvPr>
        </p:nvGraphicFramePr>
        <p:xfrm>
          <a:off x="495301" y="4937095"/>
          <a:ext cx="594974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426239785"/>
                    </a:ext>
                  </a:extLst>
                </a:gridCol>
                <a:gridCol w="514198">
                  <a:extLst>
                    <a:ext uri="{9D8B030D-6E8A-4147-A177-3AD203B41FA5}">
                      <a16:colId xmlns:a16="http://schemas.microsoft.com/office/drawing/2014/main" val="2626205247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2233135625"/>
                    </a:ext>
                  </a:extLst>
                </a:gridCol>
                <a:gridCol w="1982882">
                  <a:extLst>
                    <a:ext uri="{9D8B030D-6E8A-4147-A177-3AD203B41FA5}">
                      <a16:colId xmlns:a16="http://schemas.microsoft.com/office/drawing/2014/main" val="3134733143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3017643054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9979734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Working Out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Remainder</a:t>
                      </a:r>
                    </a:p>
                    <a:p>
                      <a:pPr algn="ctr"/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3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752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5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752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47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GB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47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1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83841"/>
                  </a:ext>
                </a:extLst>
              </a:tr>
            </a:tbl>
          </a:graphicData>
        </a:graphic>
      </p:graphicFrame>
      <p:sp>
        <p:nvSpPr>
          <p:cNvPr id="6" name="Arrow: Down 7">
            <a:extLst>
              <a:ext uri="{FF2B5EF4-FFF2-40B4-BE49-F238E27FC236}">
                <a16:creationId xmlns:a16="http://schemas.microsoft.com/office/drawing/2014/main" id="{282AEB68-1469-4D03-A90D-85AD00D3EB50}"/>
              </a:ext>
            </a:extLst>
          </p:cNvPr>
          <p:cNvSpPr/>
          <p:nvPr/>
        </p:nvSpPr>
        <p:spPr>
          <a:xfrm rot="10800000">
            <a:off x="6518049" y="5636217"/>
            <a:ext cx="274450" cy="289156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F104BFD-2727-48EF-99A8-40EDC2E4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87745"/>
              </p:ext>
            </p:extLst>
          </p:nvPr>
        </p:nvGraphicFramePr>
        <p:xfrm>
          <a:off x="495301" y="3550680"/>
          <a:ext cx="626055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555">
                  <a:extLst>
                    <a:ext uri="{9D8B030D-6E8A-4147-A177-3AD203B41FA5}">
                      <a16:colId xmlns:a16="http://schemas.microsoft.com/office/drawing/2014/main" val="3668523403"/>
                    </a:ext>
                  </a:extLst>
                </a:gridCol>
              </a:tblGrid>
              <a:tr h="30185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Denary &gt;&gt;&gt; Hexadecimal (Base 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23513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66480"/>
              </p:ext>
            </p:extLst>
          </p:nvPr>
        </p:nvGraphicFramePr>
        <p:xfrm>
          <a:off x="3625578" y="8856011"/>
          <a:ext cx="2836507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6507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Hexadecimal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GB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3259569" y="5844862"/>
            <a:ext cx="0" cy="41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59569" y="5844861"/>
            <a:ext cx="114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10928" y="5886371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/>
              <a:t>1  2  0  4  0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1861" y="584486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16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30867" y="6000774"/>
            <a:ext cx="81117" cy="1808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1387" y="5792730"/>
            <a:ext cx="213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10928" y="54755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0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430292" y="54755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3583911" y="5785356"/>
            <a:ext cx="33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12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22781" y="6016035"/>
            <a:ext cx="81117" cy="1808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41878" y="54750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7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788887" y="5785356"/>
            <a:ext cx="33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8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4033" y="54815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5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86512" y="5792730"/>
            <a:ext cx="33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4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18341" y="54797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2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378894" y="5698795"/>
            <a:ext cx="33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R8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32329" y="7472504"/>
            <a:ext cx="0" cy="41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232329" y="7472488"/>
            <a:ext cx="786499" cy="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50362" y="7487009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/>
              <a:t>4  7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4621" y="747250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16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349175" y="7587488"/>
            <a:ext cx="81117" cy="1808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2179" y="7425334"/>
            <a:ext cx="213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4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8919" y="7304499"/>
            <a:ext cx="48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R15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255431" y="6636071"/>
            <a:ext cx="0" cy="41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255431" y="6636055"/>
            <a:ext cx="786499" cy="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252904" y="666795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/>
              <a:t>7  5  2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797723" y="66360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5074" y="6573116"/>
            <a:ext cx="213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7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68309" y="6761205"/>
            <a:ext cx="81117" cy="1808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82751" y="6505250"/>
            <a:ext cx="33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R0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45807" y="63029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4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3668316" y="63024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7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3538266" y="6578428"/>
            <a:ext cx="39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11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58797" y="71538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2</a:t>
            </a:r>
            <a:endParaRPr lang="en-GB" dirty="0"/>
          </a:p>
        </p:txBody>
      </p:sp>
      <p:sp>
        <p:nvSpPr>
          <p:cNvPr id="81" name="Rectangle 80"/>
          <p:cNvSpPr/>
          <p:nvPr/>
        </p:nvSpPr>
        <p:spPr>
          <a:xfrm>
            <a:off x="3366630" y="7955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0</a:t>
            </a:r>
            <a:endParaRPr lang="en-GB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193706" y="8304113"/>
            <a:ext cx="0" cy="41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93325" y="8292876"/>
            <a:ext cx="786499" cy="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8343" y="8265872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755768" y="82483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79824" y="8146631"/>
            <a:ext cx="48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R2</a:t>
            </a:r>
            <a:endParaRPr lang="en-GB" sz="1100" dirty="0">
              <a:solidFill>
                <a:srgbClr val="FF0000"/>
              </a:solidFill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9191"/>
              </p:ext>
            </p:extLst>
          </p:nvPr>
        </p:nvGraphicFramePr>
        <p:xfrm>
          <a:off x="495301" y="4101647"/>
          <a:ext cx="6267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69">
                  <a:extLst>
                    <a:ext uri="{9D8B030D-6E8A-4147-A177-3AD203B41FA5}">
                      <a16:colId xmlns:a16="http://schemas.microsoft.com/office/drawing/2014/main" val="2402262808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970096119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21618221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2567223051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3963445705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551372205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321001399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3284039088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1087128582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2741451812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1756204546"/>
                    </a:ext>
                  </a:extLst>
                </a:gridCol>
                <a:gridCol w="522269">
                  <a:extLst>
                    <a:ext uri="{9D8B030D-6E8A-4147-A177-3AD203B41FA5}">
                      <a16:colId xmlns:a16="http://schemas.microsoft.com/office/drawing/2014/main" val="170790641"/>
                    </a:ext>
                  </a:extLst>
                </a:gridCol>
              </a:tblGrid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Multiples of 16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112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144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176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192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4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D52FE28-E873-404E-8DF1-95D71A30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7177"/>
              </p:ext>
            </p:extLst>
          </p:nvPr>
        </p:nvGraphicFramePr>
        <p:xfrm>
          <a:off x="534443" y="1185566"/>
          <a:ext cx="4443956" cy="189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426239785"/>
                    </a:ext>
                  </a:extLst>
                </a:gridCol>
                <a:gridCol w="406675">
                  <a:extLst>
                    <a:ext uri="{9D8B030D-6E8A-4147-A177-3AD203B41FA5}">
                      <a16:colId xmlns:a16="http://schemas.microsoft.com/office/drawing/2014/main" val="2626205247"/>
                    </a:ext>
                  </a:extLst>
                </a:gridCol>
                <a:gridCol w="890289">
                  <a:extLst>
                    <a:ext uri="{9D8B030D-6E8A-4147-A177-3AD203B41FA5}">
                      <a16:colId xmlns:a16="http://schemas.microsoft.com/office/drawing/2014/main" val="2233135625"/>
                    </a:ext>
                  </a:extLst>
                </a:gridCol>
                <a:gridCol w="1165158">
                  <a:extLst>
                    <a:ext uri="{9D8B030D-6E8A-4147-A177-3AD203B41FA5}">
                      <a16:colId xmlns:a16="http://schemas.microsoft.com/office/drawing/2014/main" val="313473314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997973468"/>
                    </a:ext>
                  </a:extLst>
                </a:gridCol>
              </a:tblGrid>
              <a:tr h="32488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35292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19840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59078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26360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11365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83841"/>
                  </a:ext>
                </a:extLst>
              </a:tr>
            </a:tbl>
          </a:graphicData>
        </a:graphic>
      </p:graphicFrame>
      <p:sp>
        <p:nvSpPr>
          <p:cNvPr id="5" name="Arrow: Down 7">
            <a:extLst>
              <a:ext uri="{FF2B5EF4-FFF2-40B4-BE49-F238E27FC236}">
                <a16:creationId xmlns:a16="http://schemas.microsoft.com/office/drawing/2014/main" id="{282AEB68-1469-4D03-A90D-85AD00D3EB50}"/>
              </a:ext>
            </a:extLst>
          </p:cNvPr>
          <p:cNvSpPr/>
          <p:nvPr/>
        </p:nvSpPr>
        <p:spPr>
          <a:xfrm rot="10800000">
            <a:off x="5091442" y="1570078"/>
            <a:ext cx="552450" cy="151117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1640"/>
              </p:ext>
            </p:extLst>
          </p:nvPr>
        </p:nvGraphicFramePr>
        <p:xfrm>
          <a:off x="5669293" y="2227818"/>
          <a:ext cx="97280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808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4D80</a:t>
                      </a:r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D52FE28-E873-404E-8DF1-95D71A30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73668"/>
              </p:ext>
            </p:extLst>
          </p:nvPr>
        </p:nvGraphicFramePr>
        <p:xfrm>
          <a:off x="534443" y="3319166"/>
          <a:ext cx="4443956" cy="189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426239785"/>
                    </a:ext>
                  </a:extLst>
                </a:gridCol>
                <a:gridCol w="406675">
                  <a:extLst>
                    <a:ext uri="{9D8B030D-6E8A-4147-A177-3AD203B41FA5}">
                      <a16:colId xmlns:a16="http://schemas.microsoft.com/office/drawing/2014/main" val="2626205247"/>
                    </a:ext>
                  </a:extLst>
                </a:gridCol>
                <a:gridCol w="890289">
                  <a:extLst>
                    <a:ext uri="{9D8B030D-6E8A-4147-A177-3AD203B41FA5}">
                      <a16:colId xmlns:a16="http://schemas.microsoft.com/office/drawing/2014/main" val="2233135625"/>
                    </a:ext>
                  </a:extLst>
                </a:gridCol>
                <a:gridCol w="1165158">
                  <a:extLst>
                    <a:ext uri="{9D8B030D-6E8A-4147-A177-3AD203B41FA5}">
                      <a16:colId xmlns:a16="http://schemas.microsoft.com/office/drawing/2014/main" val="313473314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997973468"/>
                    </a:ext>
                  </a:extLst>
                </a:gridCol>
              </a:tblGrid>
              <a:tr h="32488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35292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6574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59078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26360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11365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8384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282AEB68-1469-4D03-A90D-85AD00D3EB50}"/>
              </a:ext>
            </a:extLst>
          </p:cNvPr>
          <p:cNvSpPr/>
          <p:nvPr/>
        </p:nvSpPr>
        <p:spPr>
          <a:xfrm rot="10800000">
            <a:off x="5091442" y="3703678"/>
            <a:ext cx="552450" cy="151117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61535"/>
              </p:ext>
            </p:extLst>
          </p:nvPr>
        </p:nvGraphicFramePr>
        <p:xfrm>
          <a:off x="5669293" y="4361418"/>
          <a:ext cx="97280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808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9D52FE28-E873-404E-8DF1-95D71A30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64660"/>
              </p:ext>
            </p:extLst>
          </p:nvPr>
        </p:nvGraphicFramePr>
        <p:xfrm>
          <a:off x="534443" y="5363866"/>
          <a:ext cx="4443956" cy="189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426239785"/>
                    </a:ext>
                  </a:extLst>
                </a:gridCol>
                <a:gridCol w="406675">
                  <a:extLst>
                    <a:ext uri="{9D8B030D-6E8A-4147-A177-3AD203B41FA5}">
                      <a16:colId xmlns:a16="http://schemas.microsoft.com/office/drawing/2014/main" val="2626205247"/>
                    </a:ext>
                  </a:extLst>
                </a:gridCol>
                <a:gridCol w="890289">
                  <a:extLst>
                    <a:ext uri="{9D8B030D-6E8A-4147-A177-3AD203B41FA5}">
                      <a16:colId xmlns:a16="http://schemas.microsoft.com/office/drawing/2014/main" val="2233135625"/>
                    </a:ext>
                  </a:extLst>
                </a:gridCol>
                <a:gridCol w="1165158">
                  <a:extLst>
                    <a:ext uri="{9D8B030D-6E8A-4147-A177-3AD203B41FA5}">
                      <a16:colId xmlns:a16="http://schemas.microsoft.com/office/drawing/2014/main" val="313473314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997973468"/>
                    </a:ext>
                  </a:extLst>
                </a:gridCol>
              </a:tblGrid>
              <a:tr h="32488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35292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55555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59078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26360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11365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83841"/>
                  </a:ext>
                </a:extLst>
              </a:tr>
            </a:tbl>
          </a:graphicData>
        </a:graphic>
      </p:graphicFrame>
      <p:sp>
        <p:nvSpPr>
          <p:cNvPr id="11" name="Arrow: Down 7">
            <a:extLst>
              <a:ext uri="{FF2B5EF4-FFF2-40B4-BE49-F238E27FC236}">
                <a16:creationId xmlns:a16="http://schemas.microsoft.com/office/drawing/2014/main" id="{282AEB68-1469-4D03-A90D-85AD00D3EB50}"/>
              </a:ext>
            </a:extLst>
          </p:cNvPr>
          <p:cNvSpPr/>
          <p:nvPr/>
        </p:nvSpPr>
        <p:spPr>
          <a:xfrm rot="10800000">
            <a:off x="5091442" y="5748378"/>
            <a:ext cx="552450" cy="151117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7629"/>
              </p:ext>
            </p:extLst>
          </p:nvPr>
        </p:nvGraphicFramePr>
        <p:xfrm>
          <a:off x="5669293" y="6406118"/>
          <a:ext cx="97280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808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9D52FE28-E873-404E-8DF1-95D71A30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88219"/>
              </p:ext>
            </p:extLst>
          </p:nvPr>
        </p:nvGraphicFramePr>
        <p:xfrm>
          <a:off x="534443" y="7408566"/>
          <a:ext cx="4443956" cy="189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426239785"/>
                    </a:ext>
                  </a:extLst>
                </a:gridCol>
                <a:gridCol w="406675">
                  <a:extLst>
                    <a:ext uri="{9D8B030D-6E8A-4147-A177-3AD203B41FA5}">
                      <a16:colId xmlns:a16="http://schemas.microsoft.com/office/drawing/2014/main" val="2626205247"/>
                    </a:ext>
                  </a:extLst>
                </a:gridCol>
                <a:gridCol w="890289">
                  <a:extLst>
                    <a:ext uri="{9D8B030D-6E8A-4147-A177-3AD203B41FA5}">
                      <a16:colId xmlns:a16="http://schemas.microsoft.com/office/drawing/2014/main" val="2233135625"/>
                    </a:ext>
                  </a:extLst>
                </a:gridCol>
                <a:gridCol w="1165158">
                  <a:extLst>
                    <a:ext uri="{9D8B030D-6E8A-4147-A177-3AD203B41FA5}">
                      <a16:colId xmlns:a16="http://schemas.microsoft.com/office/drawing/2014/main" val="313473314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997973468"/>
                    </a:ext>
                  </a:extLst>
                </a:gridCol>
              </a:tblGrid>
              <a:tr h="32488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35292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7583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59078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26360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11365"/>
                  </a:ext>
                </a:extLst>
              </a:tr>
              <a:tr h="3748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83841"/>
                  </a:ext>
                </a:extLst>
              </a:tr>
            </a:tbl>
          </a:graphicData>
        </a:graphic>
      </p:graphicFrame>
      <p:sp>
        <p:nvSpPr>
          <p:cNvPr id="14" name="Arrow: Down 7">
            <a:extLst>
              <a:ext uri="{FF2B5EF4-FFF2-40B4-BE49-F238E27FC236}">
                <a16:creationId xmlns:a16="http://schemas.microsoft.com/office/drawing/2014/main" id="{282AEB68-1469-4D03-A90D-85AD00D3EB50}"/>
              </a:ext>
            </a:extLst>
          </p:cNvPr>
          <p:cNvSpPr/>
          <p:nvPr/>
        </p:nvSpPr>
        <p:spPr>
          <a:xfrm rot="10800000">
            <a:off x="5091442" y="7793078"/>
            <a:ext cx="552450" cy="151117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96538"/>
              </p:ext>
            </p:extLst>
          </p:nvPr>
        </p:nvGraphicFramePr>
        <p:xfrm>
          <a:off x="5669293" y="8450818"/>
          <a:ext cx="97280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808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311279-1221-4559-9688-E6EA1EB26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94206"/>
              </p:ext>
            </p:extLst>
          </p:nvPr>
        </p:nvGraphicFramePr>
        <p:xfrm>
          <a:off x="707343" y="2901647"/>
          <a:ext cx="5783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4078707462"/>
                    </a:ext>
                  </a:extLst>
                </a:gridCol>
                <a:gridCol w="705852">
                  <a:extLst>
                    <a:ext uri="{9D8B030D-6E8A-4147-A177-3AD203B41FA5}">
                      <a16:colId xmlns:a16="http://schemas.microsoft.com/office/drawing/2014/main" val="3421259491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836563287"/>
                    </a:ext>
                  </a:extLst>
                </a:gridCol>
                <a:gridCol w="737937">
                  <a:extLst>
                    <a:ext uri="{9D8B030D-6E8A-4147-A177-3AD203B41FA5}">
                      <a16:colId xmlns:a16="http://schemas.microsoft.com/office/drawing/2014/main" val="3408353577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4196214945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2587214551"/>
                    </a:ext>
                  </a:extLst>
                </a:gridCol>
                <a:gridCol w="737937">
                  <a:extLst>
                    <a:ext uri="{9D8B030D-6E8A-4147-A177-3AD203B41FA5}">
                      <a16:colId xmlns:a16="http://schemas.microsoft.com/office/drawing/2014/main" val="2956276679"/>
                    </a:ext>
                  </a:extLst>
                </a:gridCol>
                <a:gridCol w="617618">
                  <a:extLst>
                    <a:ext uri="{9D8B030D-6E8A-4147-A177-3AD203B41FA5}">
                      <a16:colId xmlns:a16="http://schemas.microsoft.com/office/drawing/2014/main" val="344262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216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B0F0EB-0C55-4E59-BBF6-DFCF554E01FB}"/>
              </a:ext>
            </a:extLst>
          </p:cNvPr>
          <p:cNvCxnSpPr>
            <a:cxnSpLocks/>
          </p:cNvCxnSpPr>
          <p:nvPr/>
        </p:nvCxnSpPr>
        <p:spPr>
          <a:xfrm>
            <a:off x="1068289" y="3087067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9A147-8228-4C37-B3E0-79855773F0D0}"/>
              </a:ext>
            </a:extLst>
          </p:cNvPr>
          <p:cNvCxnSpPr>
            <a:cxnSpLocks/>
          </p:cNvCxnSpPr>
          <p:nvPr/>
        </p:nvCxnSpPr>
        <p:spPr>
          <a:xfrm>
            <a:off x="1782163" y="3087067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5E9908-89CB-4F65-80C9-C510337B401C}"/>
              </a:ext>
            </a:extLst>
          </p:cNvPr>
          <p:cNvSpPr txBox="1"/>
          <p:nvPr/>
        </p:nvSpPr>
        <p:spPr>
          <a:xfrm>
            <a:off x="630233" y="3707071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Pump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0C99A8-7485-4A8E-8F0A-5ECB3B56EFDD}"/>
              </a:ext>
            </a:extLst>
          </p:cNvPr>
          <p:cNvCxnSpPr>
            <a:cxnSpLocks/>
          </p:cNvCxnSpPr>
          <p:nvPr/>
        </p:nvCxnSpPr>
        <p:spPr>
          <a:xfrm>
            <a:off x="2507065" y="3110562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2D053-F400-4033-8275-49BBE9D16460}"/>
              </a:ext>
            </a:extLst>
          </p:cNvPr>
          <p:cNvCxnSpPr>
            <a:cxnSpLocks/>
          </p:cNvCxnSpPr>
          <p:nvPr/>
        </p:nvCxnSpPr>
        <p:spPr>
          <a:xfrm>
            <a:off x="3220939" y="3110562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D8496-2309-4CF0-9CFA-C6150C914219}"/>
              </a:ext>
            </a:extLst>
          </p:cNvPr>
          <p:cNvCxnSpPr>
            <a:cxnSpLocks/>
          </p:cNvCxnSpPr>
          <p:nvPr/>
        </p:nvCxnSpPr>
        <p:spPr>
          <a:xfrm>
            <a:off x="4044098" y="3129612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3F4CEE-32E2-41FC-A755-9CE108407836}"/>
              </a:ext>
            </a:extLst>
          </p:cNvPr>
          <p:cNvCxnSpPr>
            <a:cxnSpLocks/>
          </p:cNvCxnSpPr>
          <p:nvPr/>
        </p:nvCxnSpPr>
        <p:spPr>
          <a:xfrm>
            <a:off x="4757972" y="3129612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68DED-CAB5-4679-824F-289EBAE6ED8A}"/>
              </a:ext>
            </a:extLst>
          </p:cNvPr>
          <p:cNvCxnSpPr>
            <a:cxnSpLocks/>
          </p:cNvCxnSpPr>
          <p:nvPr/>
        </p:nvCxnSpPr>
        <p:spPr>
          <a:xfrm>
            <a:off x="5506946" y="3148662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7191FC-F7C1-42AE-B65E-236FBCA5B674}"/>
              </a:ext>
            </a:extLst>
          </p:cNvPr>
          <p:cNvCxnSpPr>
            <a:cxnSpLocks/>
          </p:cNvCxnSpPr>
          <p:nvPr/>
        </p:nvCxnSpPr>
        <p:spPr>
          <a:xfrm>
            <a:off x="6220820" y="3148662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8CFAC-9C37-4DF6-87AB-DB175530612D}"/>
              </a:ext>
            </a:extLst>
          </p:cNvPr>
          <p:cNvSpPr txBox="1"/>
          <p:nvPr/>
        </p:nvSpPr>
        <p:spPr>
          <a:xfrm>
            <a:off x="515005" y="1986674"/>
            <a:ext cx="620463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An 8 Bit Register is used to show the condition of all four components in a chemical process. </a:t>
            </a:r>
            <a:r>
              <a:rPr lang="en-GB" b="1" dirty="0">
                <a:solidFill>
                  <a:srgbClr val="FF0000"/>
                </a:solidFill>
              </a:rPr>
              <a:t>1 </a:t>
            </a:r>
            <a:r>
              <a:rPr lang="en-GB" b="1" dirty="0"/>
              <a:t>- On, </a:t>
            </a:r>
            <a:r>
              <a:rPr lang="en-GB" b="1" dirty="0">
                <a:solidFill>
                  <a:srgbClr val="FF0000"/>
                </a:solidFill>
              </a:rPr>
              <a:t>0</a:t>
            </a:r>
            <a:r>
              <a:rPr lang="en-GB" b="1" dirty="0"/>
              <a:t> - 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BDB06-C9BE-444F-9634-1935922788C2}"/>
              </a:ext>
            </a:extLst>
          </p:cNvPr>
          <p:cNvSpPr txBox="1"/>
          <p:nvPr/>
        </p:nvSpPr>
        <p:spPr>
          <a:xfrm>
            <a:off x="1277824" y="3416602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Pump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E4623-817D-459E-AB59-EF52EBA3F79F}"/>
              </a:ext>
            </a:extLst>
          </p:cNvPr>
          <p:cNvSpPr txBox="1"/>
          <p:nvPr/>
        </p:nvSpPr>
        <p:spPr>
          <a:xfrm>
            <a:off x="2065883" y="3723339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Pump </a:t>
            </a:r>
            <a:r>
              <a:rPr lang="en-GB" b="1" dirty="0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6B6A0-77F5-4463-8212-12F6D6604373}"/>
              </a:ext>
            </a:extLst>
          </p:cNvPr>
          <p:cNvSpPr txBox="1"/>
          <p:nvPr/>
        </p:nvSpPr>
        <p:spPr>
          <a:xfrm>
            <a:off x="2751700" y="3416602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Pump </a:t>
            </a:r>
            <a:r>
              <a:rPr lang="en-GB" b="1" dirty="0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OFF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ED479D3-A15D-4DB2-98E6-97F7B5B57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26905"/>
              </p:ext>
            </p:extLst>
          </p:nvPr>
        </p:nvGraphicFramePr>
        <p:xfrm>
          <a:off x="1107893" y="6586886"/>
          <a:ext cx="5529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18">
                  <a:extLst>
                    <a:ext uri="{9D8B030D-6E8A-4147-A177-3AD203B41FA5}">
                      <a16:colId xmlns:a16="http://schemas.microsoft.com/office/drawing/2014/main" val="3808231355"/>
                    </a:ext>
                  </a:extLst>
                </a:gridCol>
                <a:gridCol w="616755">
                  <a:extLst>
                    <a:ext uri="{9D8B030D-6E8A-4147-A177-3AD203B41FA5}">
                      <a16:colId xmlns:a16="http://schemas.microsoft.com/office/drawing/2014/main" val="1269490432"/>
                    </a:ext>
                  </a:extLst>
                </a:gridCol>
                <a:gridCol w="517370">
                  <a:extLst>
                    <a:ext uri="{9D8B030D-6E8A-4147-A177-3AD203B41FA5}">
                      <a16:colId xmlns:a16="http://schemas.microsoft.com/office/drawing/2014/main" val="3102385583"/>
                    </a:ext>
                  </a:extLst>
                </a:gridCol>
                <a:gridCol w="471970">
                  <a:extLst>
                    <a:ext uri="{9D8B030D-6E8A-4147-A177-3AD203B41FA5}">
                      <a16:colId xmlns:a16="http://schemas.microsoft.com/office/drawing/2014/main" val="2983394187"/>
                    </a:ext>
                  </a:extLst>
                </a:gridCol>
                <a:gridCol w="506031">
                  <a:extLst>
                    <a:ext uri="{9D8B030D-6E8A-4147-A177-3AD203B41FA5}">
                      <a16:colId xmlns:a16="http://schemas.microsoft.com/office/drawing/2014/main" val="1433956604"/>
                    </a:ext>
                  </a:extLst>
                </a:gridCol>
                <a:gridCol w="462027">
                  <a:extLst>
                    <a:ext uri="{9D8B030D-6E8A-4147-A177-3AD203B41FA5}">
                      <a16:colId xmlns:a16="http://schemas.microsoft.com/office/drawing/2014/main" val="2597056681"/>
                    </a:ext>
                  </a:extLst>
                </a:gridCol>
                <a:gridCol w="484029">
                  <a:extLst>
                    <a:ext uri="{9D8B030D-6E8A-4147-A177-3AD203B41FA5}">
                      <a16:colId xmlns:a16="http://schemas.microsoft.com/office/drawing/2014/main" val="3540708753"/>
                    </a:ext>
                  </a:extLst>
                </a:gridCol>
                <a:gridCol w="484029">
                  <a:extLst>
                    <a:ext uri="{9D8B030D-6E8A-4147-A177-3AD203B41FA5}">
                      <a16:colId xmlns:a16="http://schemas.microsoft.com/office/drawing/2014/main" val="1563145893"/>
                    </a:ext>
                  </a:extLst>
                </a:gridCol>
                <a:gridCol w="487936">
                  <a:extLst>
                    <a:ext uri="{9D8B030D-6E8A-4147-A177-3AD203B41FA5}">
                      <a16:colId xmlns:a16="http://schemas.microsoft.com/office/drawing/2014/main" val="4285116917"/>
                    </a:ext>
                  </a:extLst>
                </a:gridCol>
              </a:tblGrid>
              <a:tr h="29006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73226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681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F4B5D77-D2DD-4881-8283-FE64AD855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36380"/>
              </p:ext>
            </p:extLst>
          </p:nvPr>
        </p:nvGraphicFramePr>
        <p:xfrm>
          <a:off x="515005" y="1181671"/>
          <a:ext cx="62046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630">
                  <a:extLst>
                    <a:ext uri="{9D8B030D-6E8A-4147-A177-3AD203B41FA5}">
                      <a16:colId xmlns:a16="http://schemas.microsoft.com/office/drawing/2014/main" val="3668523403"/>
                    </a:ext>
                  </a:extLst>
                </a:gridCol>
              </a:tblGrid>
              <a:tr h="30185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Represent numbers stored in registers and main memory as 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2351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FEBBAC-B7A0-4E09-83CE-26649DCDCCFE}"/>
              </a:ext>
            </a:extLst>
          </p:cNvPr>
          <p:cNvSpPr txBox="1"/>
          <p:nvPr/>
        </p:nvSpPr>
        <p:spPr>
          <a:xfrm>
            <a:off x="3523704" y="3739766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Cooler</a:t>
            </a:r>
            <a:endParaRPr lang="en-GB" b="1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03F80-CD9A-482E-B34A-C600849DB5C5}"/>
              </a:ext>
            </a:extLst>
          </p:cNvPr>
          <p:cNvSpPr txBox="1"/>
          <p:nvPr/>
        </p:nvSpPr>
        <p:spPr>
          <a:xfrm>
            <a:off x="4270305" y="3416601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Cooler</a:t>
            </a:r>
            <a:endParaRPr lang="en-GB" b="1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B92C8-C928-45D1-9FB1-A7811A327C72}"/>
              </a:ext>
            </a:extLst>
          </p:cNvPr>
          <p:cNvSpPr txBox="1"/>
          <p:nvPr/>
        </p:nvSpPr>
        <p:spPr>
          <a:xfrm>
            <a:off x="5003438" y="3758311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Heater</a:t>
            </a:r>
            <a:endParaRPr lang="en-GB" b="1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B1D98-2762-4BCB-8B88-F2BB1AD10CC5}"/>
              </a:ext>
            </a:extLst>
          </p:cNvPr>
          <p:cNvSpPr txBox="1"/>
          <p:nvPr/>
        </p:nvSpPr>
        <p:spPr>
          <a:xfrm>
            <a:off x="5710957" y="3416601"/>
            <a:ext cx="10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Heater</a:t>
            </a:r>
            <a:endParaRPr lang="en-GB" b="1" dirty="0">
              <a:solidFill>
                <a:srgbClr val="FF0000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OFF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EE8EC-566A-44B1-87DB-2E4D3F24D1A2}"/>
              </a:ext>
            </a:extLst>
          </p:cNvPr>
          <p:cNvSpPr txBox="1"/>
          <p:nvPr/>
        </p:nvSpPr>
        <p:spPr>
          <a:xfrm>
            <a:off x="515005" y="4524302"/>
            <a:ext cx="624922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Write the contents of the 8 Bit Register if the following conditions occurred? </a:t>
            </a:r>
          </a:p>
          <a:p>
            <a:endParaRPr lang="en-GB" b="1" dirty="0"/>
          </a:p>
          <a:p>
            <a:r>
              <a:rPr lang="en-GB" b="1" dirty="0">
                <a:solidFill>
                  <a:srgbClr val="FF0000"/>
                </a:solidFill>
              </a:rPr>
              <a:t>A) </a:t>
            </a:r>
            <a:r>
              <a:rPr lang="en-GB" b="1" dirty="0"/>
              <a:t>Pump A &amp; B are OFF, Cooler &amp; heater are ON</a:t>
            </a:r>
          </a:p>
          <a:p>
            <a:r>
              <a:rPr lang="en-GB" b="1" dirty="0">
                <a:solidFill>
                  <a:srgbClr val="FF0000"/>
                </a:solidFill>
              </a:rPr>
              <a:t>B) </a:t>
            </a:r>
            <a:r>
              <a:rPr lang="en-GB" b="1" dirty="0"/>
              <a:t>Pump A &amp; B are ON, Cooler &amp; heater are OFF</a:t>
            </a:r>
          </a:p>
          <a:p>
            <a:r>
              <a:rPr lang="en-GB" b="1" dirty="0">
                <a:solidFill>
                  <a:srgbClr val="FF0000"/>
                </a:solidFill>
              </a:rPr>
              <a:t>C) </a:t>
            </a:r>
            <a:r>
              <a:rPr lang="en-GB" b="1" dirty="0"/>
              <a:t>Pump A and heater is only ON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07228F9-100E-4BE0-A573-70CEAD9B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84837"/>
              </p:ext>
            </p:extLst>
          </p:nvPr>
        </p:nvGraphicFramePr>
        <p:xfrm>
          <a:off x="1107892" y="7519741"/>
          <a:ext cx="5529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18">
                  <a:extLst>
                    <a:ext uri="{9D8B030D-6E8A-4147-A177-3AD203B41FA5}">
                      <a16:colId xmlns:a16="http://schemas.microsoft.com/office/drawing/2014/main" val="3808231355"/>
                    </a:ext>
                  </a:extLst>
                </a:gridCol>
                <a:gridCol w="616755">
                  <a:extLst>
                    <a:ext uri="{9D8B030D-6E8A-4147-A177-3AD203B41FA5}">
                      <a16:colId xmlns:a16="http://schemas.microsoft.com/office/drawing/2014/main" val="1269490432"/>
                    </a:ext>
                  </a:extLst>
                </a:gridCol>
                <a:gridCol w="517370">
                  <a:extLst>
                    <a:ext uri="{9D8B030D-6E8A-4147-A177-3AD203B41FA5}">
                      <a16:colId xmlns:a16="http://schemas.microsoft.com/office/drawing/2014/main" val="3102385583"/>
                    </a:ext>
                  </a:extLst>
                </a:gridCol>
                <a:gridCol w="471970">
                  <a:extLst>
                    <a:ext uri="{9D8B030D-6E8A-4147-A177-3AD203B41FA5}">
                      <a16:colId xmlns:a16="http://schemas.microsoft.com/office/drawing/2014/main" val="2983394187"/>
                    </a:ext>
                  </a:extLst>
                </a:gridCol>
                <a:gridCol w="506031">
                  <a:extLst>
                    <a:ext uri="{9D8B030D-6E8A-4147-A177-3AD203B41FA5}">
                      <a16:colId xmlns:a16="http://schemas.microsoft.com/office/drawing/2014/main" val="1433956604"/>
                    </a:ext>
                  </a:extLst>
                </a:gridCol>
                <a:gridCol w="462027">
                  <a:extLst>
                    <a:ext uri="{9D8B030D-6E8A-4147-A177-3AD203B41FA5}">
                      <a16:colId xmlns:a16="http://schemas.microsoft.com/office/drawing/2014/main" val="2597056681"/>
                    </a:ext>
                  </a:extLst>
                </a:gridCol>
                <a:gridCol w="484029">
                  <a:extLst>
                    <a:ext uri="{9D8B030D-6E8A-4147-A177-3AD203B41FA5}">
                      <a16:colId xmlns:a16="http://schemas.microsoft.com/office/drawing/2014/main" val="3540708753"/>
                    </a:ext>
                  </a:extLst>
                </a:gridCol>
                <a:gridCol w="484029">
                  <a:extLst>
                    <a:ext uri="{9D8B030D-6E8A-4147-A177-3AD203B41FA5}">
                      <a16:colId xmlns:a16="http://schemas.microsoft.com/office/drawing/2014/main" val="1563145893"/>
                    </a:ext>
                  </a:extLst>
                </a:gridCol>
                <a:gridCol w="487936">
                  <a:extLst>
                    <a:ext uri="{9D8B030D-6E8A-4147-A177-3AD203B41FA5}">
                      <a16:colId xmlns:a16="http://schemas.microsoft.com/office/drawing/2014/main" val="4285116917"/>
                    </a:ext>
                  </a:extLst>
                </a:gridCol>
              </a:tblGrid>
              <a:tr h="29006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73226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68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24691DF-CAAF-43D9-8061-079435E2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45251"/>
              </p:ext>
            </p:extLst>
          </p:nvPr>
        </p:nvGraphicFramePr>
        <p:xfrm>
          <a:off x="1107891" y="8484617"/>
          <a:ext cx="5529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18">
                  <a:extLst>
                    <a:ext uri="{9D8B030D-6E8A-4147-A177-3AD203B41FA5}">
                      <a16:colId xmlns:a16="http://schemas.microsoft.com/office/drawing/2014/main" val="3808231355"/>
                    </a:ext>
                  </a:extLst>
                </a:gridCol>
                <a:gridCol w="616755">
                  <a:extLst>
                    <a:ext uri="{9D8B030D-6E8A-4147-A177-3AD203B41FA5}">
                      <a16:colId xmlns:a16="http://schemas.microsoft.com/office/drawing/2014/main" val="1269490432"/>
                    </a:ext>
                  </a:extLst>
                </a:gridCol>
                <a:gridCol w="517370">
                  <a:extLst>
                    <a:ext uri="{9D8B030D-6E8A-4147-A177-3AD203B41FA5}">
                      <a16:colId xmlns:a16="http://schemas.microsoft.com/office/drawing/2014/main" val="3102385583"/>
                    </a:ext>
                  </a:extLst>
                </a:gridCol>
                <a:gridCol w="471970">
                  <a:extLst>
                    <a:ext uri="{9D8B030D-6E8A-4147-A177-3AD203B41FA5}">
                      <a16:colId xmlns:a16="http://schemas.microsoft.com/office/drawing/2014/main" val="2983394187"/>
                    </a:ext>
                  </a:extLst>
                </a:gridCol>
                <a:gridCol w="506031">
                  <a:extLst>
                    <a:ext uri="{9D8B030D-6E8A-4147-A177-3AD203B41FA5}">
                      <a16:colId xmlns:a16="http://schemas.microsoft.com/office/drawing/2014/main" val="1433956604"/>
                    </a:ext>
                  </a:extLst>
                </a:gridCol>
                <a:gridCol w="462027">
                  <a:extLst>
                    <a:ext uri="{9D8B030D-6E8A-4147-A177-3AD203B41FA5}">
                      <a16:colId xmlns:a16="http://schemas.microsoft.com/office/drawing/2014/main" val="2597056681"/>
                    </a:ext>
                  </a:extLst>
                </a:gridCol>
                <a:gridCol w="484029">
                  <a:extLst>
                    <a:ext uri="{9D8B030D-6E8A-4147-A177-3AD203B41FA5}">
                      <a16:colId xmlns:a16="http://schemas.microsoft.com/office/drawing/2014/main" val="3540708753"/>
                    </a:ext>
                  </a:extLst>
                </a:gridCol>
                <a:gridCol w="484029">
                  <a:extLst>
                    <a:ext uri="{9D8B030D-6E8A-4147-A177-3AD203B41FA5}">
                      <a16:colId xmlns:a16="http://schemas.microsoft.com/office/drawing/2014/main" val="1563145893"/>
                    </a:ext>
                  </a:extLst>
                </a:gridCol>
                <a:gridCol w="487936">
                  <a:extLst>
                    <a:ext uri="{9D8B030D-6E8A-4147-A177-3AD203B41FA5}">
                      <a16:colId xmlns:a16="http://schemas.microsoft.com/office/drawing/2014/main" val="4285116917"/>
                    </a:ext>
                  </a:extLst>
                </a:gridCol>
              </a:tblGrid>
              <a:tr h="29006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73226"/>
                  </a:ext>
                </a:extLst>
              </a:tr>
              <a:tr h="29006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68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189DB736-B265-42C6-86B8-15715A26CD31}"/>
              </a:ext>
            </a:extLst>
          </p:cNvPr>
          <p:cNvSpPr/>
          <p:nvPr/>
        </p:nvSpPr>
        <p:spPr>
          <a:xfrm>
            <a:off x="502320" y="6660259"/>
            <a:ext cx="56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FD85D5-F97E-4421-8049-5BFCF5215CB1}"/>
              </a:ext>
            </a:extLst>
          </p:cNvPr>
          <p:cNvSpPr/>
          <p:nvPr/>
        </p:nvSpPr>
        <p:spPr>
          <a:xfrm>
            <a:off x="517548" y="8510139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C)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1BA4C7-9080-4FB0-81AD-B08E1056ECF3}"/>
              </a:ext>
            </a:extLst>
          </p:cNvPr>
          <p:cNvSpPr/>
          <p:nvPr/>
        </p:nvSpPr>
        <p:spPr>
          <a:xfrm>
            <a:off x="515005" y="7559799"/>
            <a:ext cx="56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26608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27" b="28787"/>
          <a:stretch/>
        </p:blipFill>
        <p:spPr>
          <a:xfrm>
            <a:off x="453912" y="1625600"/>
            <a:ext cx="6276507" cy="492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912" y="1079713"/>
            <a:ext cx="632846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 Question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80746"/>
              </p:ext>
            </p:extLst>
          </p:nvPr>
        </p:nvGraphicFramePr>
        <p:xfrm>
          <a:off x="453911" y="6729755"/>
          <a:ext cx="6276507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29">
                  <a:extLst>
                    <a:ext uri="{9D8B030D-6E8A-4147-A177-3AD203B41FA5}">
                      <a16:colId xmlns:a16="http://schemas.microsoft.com/office/drawing/2014/main" val="2771032736"/>
                    </a:ext>
                  </a:extLst>
                </a:gridCol>
                <a:gridCol w="5509378">
                  <a:extLst>
                    <a:ext uri="{9D8B030D-6E8A-4147-A177-3AD203B41FA5}">
                      <a16:colId xmlns:a16="http://schemas.microsoft.com/office/drawing/2014/main" val="1824100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Convert the Values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and write down the operation (e.g. RIGHT) carried out by the robot arm. 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0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4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5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4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20532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30859"/>
              </p:ext>
            </p:extLst>
          </p:nvPr>
        </p:nvGraphicFramePr>
        <p:xfrm>
          <a:off x="5213351" y="2551390"/>
          <a:ext cx="7302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37870"/>
              </p:ext>
            </p:extLst>
          </p:nvPr>
        </p:nvGraphicFramePr>
        <p:xfrm>
          <a:off x="5213350" y="3098785"/>
          <a:ext cx="7302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01345"/>
              </p:ext>
            </p:extLst>
          </p:nvPr>
        </p:nvGraphicFramePr>
        <p:xfrm>
          <a:off x="5213350" y="3646180"/>
          <a:ext cx="7302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09137"/>
              </p:ext>
            </p:extLst>
          </p:nvPr>
        </p:nvGraphicFramePr>
        <p:xfrm>
          <a:off x="5213350" y="4182105"/>
          <a:ext cx="7302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66003"/>
              </p:ext>
            </p:extLst>
          </p:nvPr>
        </p:nvGraphicFramePr>
        <p:xfrm>
          <a:off x="5213349" y="4729500"/>
          <a:ext cx="7302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219D4CA-7E3D-4A54-B168-36F12D3F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81239"/>
              </p:ext>
            </p:extLst>
          </p:nvPr>
        </p:nvGraphicFramePr>
        <p:xfrm>
          <a:off x="5213350" y="5231713"/>
          <a:ext cx="73024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249">
                  <a:extLst>
                    <a:ext uri="{9D8B030D-6E8A-4147-A177-3AD203B41FA5}">
                      <a16:colId xmlns:a16="http://schemas.microsoft.com/office/drawing/2014/main" val="249958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1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573</Words>
  <Application>Microsoft Office PowerPoint</Application>
  <PresentationFormat>A4 Paper (210x297 mm)</PresentationFormat>
  <Paragraphs>394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Ahmad</dc:creator>
  <cp:lastModifiedBy>yahmad</cp:lastModifiedBy>
  <cp:revision>50</cp:revision>
  <dcterms:created xsi:type="dcterms:W3CDTF">2020-08-27T05:25:19Z</dcterms:created>
  <dcterms:modified xsi:type="dcterms:W3CDTF">2020-09-12T18:54:55Z</dcterms:modified>
</cp:coreProperties>
</file>