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485" autoAdjust="0"/>
    <p:restoredTop sz="93606" autoAdjust="0"/>
  </p:normalViewPr>
  <p:slideViewPr>
    <p:cSldViewPr>
      <p:cViewPr>
        <p:scale>
          <a:sx n="70" d="100"/>
          <a:sy n="70" d="100"/>
        </p:scale>
        <p:origin x="-114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9EB8E75-B9B6-4DBF-A830-B11A779E2017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620207D-ACA3-4593-9A1A-0C51590549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996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8B66E0F-0819-42AF-9113-8EA66BEDDF43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7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2F2BB31-BD87-4D17-B33E-086AEAEC29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A66E1-22D8-4B4C-895E-99B12BEF16E7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36FC6-85D6-4C66-86C8-59A4C13BDB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7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0BD19-87DD-477D-B16E-178A24F50968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461AD-3BBC-4CBD-8683-04CB683157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6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0225A-B917-42E3-A270-504F3247FB05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A207C-ABA9-48BA-AD9D-1D3BC76F5E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4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45259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568" y="6356350"/>
            <a:ext cx="190723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3B00C-E21F-494F-B89E-3AFF08DBF186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7F76F-1A8D-4CA7-BDD4-CB55C8510A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3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71A92-8759-46D8-B804-D70A66127910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23EF0-A19A-476D-A9DB-ED0E3212D4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0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F8E57-F09A-4131-A33E-C72D4F8E2A7A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6E6DE-190F-440A-9258-163E671A58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0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54943-BF60-411F-930F-81CB8D4F6D47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65F53-C286-4919-8E7D-CAE89196CC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6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6DB08-971E-4C9A-BCC0-41D1E7BC6E38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B12C1-512C-4EC8-9AA6-BB4F862D32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31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345B3-D44A-47B5-B369-F1AE51134AFB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32125-1522-4CF8-94B7-80BB5438BA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0C57C-D574-4B6E-BEED-BCA13D20A937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8BF7D-225C-443A-BA09-E3E7989B45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00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D0930-E5B2-41EE-93C8-FAA29D9EE4C1}" type="datetimeFigureOut">
              <a:rPr lang="en-GB"/>
              <a:pPr>
                <a:defRPr/>
              </a:pPr>
              <a:t>31/12/2016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CF47C-7A6F-44E0-B6C8-5D0C993705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80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5576" y="1052736"/>
            <a:ext cx="8136904" cy="507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7584" y="6356350"/>
            <a:ext cx="1763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7C9BB2-BC14-489D-B8E0-AFE11CB9A80E}" type="datetimeFigureOut">
              <a:rPr lang="en-GB"/>
              <a:pPr>
                <a:defRPr/>
              </a:pPr>
              <a:t>31/12/2016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060BE9-7ABA-4459-B055-EB17FE388A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7593606"/>
              </p:ext>
            </p:extLst>
          </p:nvPr>
        </p:nvGraphicFramePr>
        <p:xfrm>
          <a:off x="685800" y="162560"/>
          <a:ext cx="8229600" cy="767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r>
                        <a:rPr lang="en-GB" sz="2000" baseline="0" dirty="0" smtClean="0"/>
                        <a:t> Theory – Revision Presentation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 – 2016 Questions (New Syllabus)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GB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1 - Types &amp; Components of a Computer System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359326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 smtClean="0"/>
              <a:t>There </a:t>
            </a:r>
            <a:r>
              <a:rPr lang="en-GB" sz="1800" b="1" dirty="0"/>
              <a:t>are a number of different types of computer.</a:t>
            </a:r>
          </a:p>
          <a:p>
            <a:pPr marL="0" indent="0">
              <a:buNone/>
            </a:pPr>
            <a:r>
              <a:rPr lang="en-GB" sz="1800" b="1" dirty="0" smtClean="0"/>
              <a:t>1) Write </a:t>
            </a:r>
            <a:r>
              <a:rPr lang="en-GB" sz="1800" b="1" dirty="0"/>
              <a:t>down the type of computer that best fits the following descriptions.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(a) A computer that is difficult to move and has a separate monitor and keyboard.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PC/desktop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(b) A portable computer that includes a physical keyboard.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Laptop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(c) A thin portable computer that has a touch screen and a battery in a single unit, not normally used to make phone calls.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Tablet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(d) A mobile phone that can be used as a computer.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Smartphone</a:t>
            </a:r>
          </a:p>
          <a:p>
            <a:pPr marL="0" indent="0">
              <a:buNone/>
            </a:pP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359326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Tick whether the following are features of operating systems containing a command line </a:t>
            </a:r>
            <a:r>
              <a:rPr lang="en-GB" sz="1800" dirty="0" smtClean="0"/>
              <a:t>interface (</a:t>
            </a:r>
            <a:r>
              <a:rPr lang="en-GB" sz="1800" b="1" dirty="0" smtClean="0">
                <a:solidFill>
                  <a:srgbClr val="FF0000"/>
                </a:solidFill>
              </a:rPr>
              <a:t>CLI</a:t>
            </a:r>
            <a:r>
              <a:rPr lang="en-GB" sz="1800" dirty="0"/>
              <a:t>) or a graphical user interface (</a:t>
            </a:r>
            <a:r>
              <a:rPr lang="en-GB" sz="1800" b="1" dirty="0">
                <a:solidFill>
                  <a:srgbClr val="FF0000"/>
                </a:solidFill>
              </a:rPr>
              <a:t>GUI</a:t>
            </a:r>
            <a:r>
              <a:rPr lang="en-GB" sz="1800" dirty="0"/>
              <a:t>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6950075" cy="395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1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359326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Tick the type of computer which would be </a:t>
            </a:r>
            <a:r>
              <a:rPr lang="en-GB" sz="1800" b="1" dirty="0"/>
              <a:t>most </a:t>
            </a:r>
            <a:r>
              <a:rPr lang="en-GB" sz="1800" dirty="0"/>
              <a:t>appropriate for each use of ICT.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6" y="1849438"/>
            <a:ext cx="7920037" cy="31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3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359326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Tick whether the following are examples of </a:t>
            </a:r>
            <a:r>
              <a:rPr lang="en-GB" sz="1800" b="1" dirty="0">
                <a:solidFill>
                  <a:srgbClr val="FF0000"/>
                </a:solidFill>
              </a:rPr>
              <a:t>applications software </a:t>
            </a:r>
            <a:r>
              <a:rPr lang="en-GB" sz="1800" b="1" dirty="0"/>
              <a:t>or </a:t>
            </a:r>
            <a:r>
              <a:rPr lang="en-GB" sz="1800" b="1" dirty="0" smtClean="0">
                <a:solidFill>
                  <a:srgbClr val="FF0000"/>
                </a:solidFill>
              </a:rPr>
              <a:t>systems software</a:t>
            </a:r>
            <a:r>
              <a:rPr lang="en-GB" sz="1800" b="1" dirty="0" smtClean="0"/>
              <a:t>.  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 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 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 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 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 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b="1" dirty="0"/>
              <a:t>Tick whether the following statements about desktop and laptop computers are </a:t>
            </a:r>
            <a:r>
              <a:rPr lang="en-GB" sz="1800" b="1" dirty="0">
                <a:solidFill>
                  <a:srgbClr val="FF0000"/>
                </a:solidFill>
              </a:rPr>
              <a:t>true</a:t>
            </a:r>
            <a:r>
              <a:rPr lang="en-GB" sz="1800" b="1" dirty="0"/>
              <a:t> or </a:t>
            </a:r>
            <a:r>
              <a:rPr lang="en-GB" sz="1800" b="1" dirty="0">
                <a:solidFill>
                  <a:srgbClr val="FF0000"/>
                </a:solidFill>
              </a:rPr>
              <a:t>false</a:t>
            </a:r>
            <a:r>
              <a:rPr lang="en-GB" sz="1800" b="1" dirty="0"/>
              <a:t>.</a:t>
            </a:r>
          </a:p>
          <a:p>
            <a:pPr marL="0" indent="0">
              <a:buNone/>
            </a:pPr>
            <a:r>
              <a:rPr lang="en-GB" sz="1800" dirty="0"/>
              <a:t> </a:t>
            </a:r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01" y="1937543"/>
            <a:ext cx="5688013" cy="170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00" y="4509120"/>
            <a:ext cx="5688013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8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359326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Smart phones are used to send and receive emails with and without attachments.</a:t>
            </a:r>
          </a:p>
          <a:p>
            <a:pPr marL="0" indent="0">
              <a:buNone/>
            </a:pPr>
            <a:r>
              <a:rPr lang="en-GB" sz="1800" b="1" dirty="0"/>
              <a:t>Describe four other ways in which emails can be managed on a smart phone.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>
                <a:solidFill>
                  <a:srgbClr val="FF0000"/>
                </a:solidFill>
              </a:rPr>
              <a:t>Place/organise in folders</a:t>
            </a:r>
          </a:p>
          <a:p>
            <a:r>
              <a:rPr lang="en-GB" sz="1800" dirty="0" smtClean="0">
                <a:solidFill>
                  <a:srgbClr val="FF0000"/>
                </a:solidFill>
              </a:rPr>
              <a:t>Sort </a:t>
            </a:r>
            <a:r>
              <a:rPr lang="en-GB" sz="1800" dirty="0">
                <a:solidFill>
                  <a:srgbClr val="FF0000"/>
                </a:solidFill>
              </a:rPr>
              <a:t>the emails</a:t>
            </a:r>
          </a:p>
          <a:p>
            <a:r>
              <a:rPr lang="en-GB" sz="1800" dirty="0" smtClean="0">
                <a:solidFill>
                  <a:srgbClr val="FF0000"/>
                </a:solidFill>
              </a:rPr>
              <a:t>Flag </a:t>
            </a:r>
            <a:r>
              <a:rPr lang="en-GB" sz="1800" dirty="0">
                <a:solidFill>
                  <a:srgbClr val="FF0000"/>
                </a:solidFill>
              </a:rPr>
              <a:t>for importance</a:t>
            </a:r>
          </a:p>
          <a:p>
            <a:r>
              <a:rPr lang="en-GB" sz="1800" dirty="0" smtClean="0">
                <a:solidFill>
                  <a:srgbClr val="FF0000"/>
                </a:solidFill>
              </a:rPr>
              <a:t>Delete </a:t>
            </a:r>
            <a:r>
              <a:rPr lang="en-GB" sz="1800" dirty="0">
                <a:solidFill>
                  <a:srgbClr val="FF0000"/>
                </a:solidFill>
              </a:rPr>
              <a:t>from phone</a:t>
            </a:r>
          </a:p>
          <a:p>
            <a:r>
              <a:rPr lang="en-GB" sz="1800" dirty="0" smtClean="0">
                <a:solidFill>
                  <a:srgbClr val="FF0000"/>
                </a:solidFill>
              </a:rPr>
              <a:t>Delete </a:t>
            </a:r>
            <a:r>
              <a:rPr lang="en-GB" sz="1800" dirty="0">
                <a:solidFill>
                  <a:srgbClr val="FF0000"/>
                </a:solidFill>
              </a:rPr>
              <a:t>from server</a:t>
            </a:r>
          </a:p>
          <a:p>
            <a:r>
              <a:rPr lang="en-GB" sz="1800" dirty="0" smtClean="0">
                <a:solidFill>
                  <a:srgbClr val="FF0000"/>
                </a:solidFill>
              </a:rPr>
              <a:t>Search/filter </a:t>
            </a:r>
            <a:r>
              <a:rPr lang="en-GB" sz="1800" dirty="0">
                <a:solidFill>
                  <a:srgbClr val="FF0000"/>
                </a:solidFill>
              </a:rPr>
              <a:t>emails</a:t>
            </a:r>
          </a:p>
          <a:p>
            <a:r>
              <a:rPr lang="en-GB" sz="1800" dirty="0" smtClean="0">
                <a:solidFill>
                  <a:srgbClr val="FF0000"/>
                </a:solidFill>
              </a:rPr>
              <a:t>Archive </a:t>
            </a:r>
            <a:r>
              <a:rPr lang="en-GB" sz="1800" dirty="0">
                <a:solidFill>
                  <a:srgbClr val="FF0000"/>
                </a:solidFill>
              </a:rPr>
              <a:t>emails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281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359326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Discuss the advantages and disadvantages to a teacher of using a tablet computer instead of another type of computer.</a:t>
            </a:r>
          </a:p>
          <a:p>
            <a:pPr marL="0" indent="0">
              <a:buNone/>
            </a:pPr>
            <a:r>
              <a:rPr lang="en-GB" sz="1100" dirty="0"/>
              <a:t> </a:t>
            </a:r>
            <a:endParaRPr lang="en-GB" sz="600" dirty="0"/>
          </a:p>
          <a:p>
            <a:pPr marL="0" indent="0">
              <a:buNone/>
            </a:pPr>
            <a:r>
              <a:rPr lang="en-GB" sz="1800" b="1" dirty="0">
                <a:solidFill>
                  <a:srgbClr val="00B050"/>
                </a:solidFill>
              </a:rPr>
              <a:t>Advantages</a:t>
            </a:r>
          </a:p>
          <a:p>
            <a:r>
              <a:rPr lang="en-GB" sz="1800" dirty="0" smtClean="0">
                <a:solidFill>
                  <a:srgbClr val="00B050"/>
                </a:solidFill>
              </a:rPr>
              <a:t>More </a:t>
            </a:r>
            <a:r>
              <a:rPr lang="en-GB" sz="1800" dirty="0">
                <a:solidFill>
                  <a:srgbClr val="00B050"/>
                </a:solidFill>
              </a:rPr>
              <a:t>portable than PC/laptop</a:t>
            </a:r>
          </a:p>
          <a:p>
            <a:r>
              <a:rPr lang="en-GB" sz="1800" dirty="0" smtClean="0">
                <a:solidFill>
                  <a:srgbClr val="00B050"/>
                </a:solidFill>
              </a:rPr>
              <a:t>Can </a:t>
            </a:r>
            <a:r>
              <a:rPr lang="en-GB" sz="1800" dirty="0">
                <a:solidFill>
                  <a:srgbClr val="00B050"/>
                </a:solidFill>
              </a:rPr>
              <a:t>access internet in most places if they are part of a phone plan unlike PC/laptop</a:t>
            </a:r>
          </a:p>
          <a:p>
            <a:r>
              <a:rPr lang="en-GB" sz="1800" dirty="0" smtClean="0">
                <a:solidFill>
                  <a:srgbClr val="00B050"/>
                </a:solidFill>
              </a:rPr>
              <a:t>Larger </a:t>
            </a:r>
            <a:r>
              <a:rPr lang="en-GB" sz="1800" dirty="0">
                <a:solidFill>
                  <a:srgbClr val="00B050"/>
                </a:solidFill>
              </a:rPr>
              <a:t>screen area than smartphones</a:t>
            </a:r>
          </a:p>
          <a:p>
            <a:r>
              <a:rPr lang="en-GB" sz="1800" dirty="0" smtClean="0">
                <a:solidFill>
                  <a:srgbClr val="00B050"/>
                </a:solidFill>
              </a:rPr>
              <a:t>Carry </a:t>
            </a:r>
            <a:r>
              <a:rPr lang="en-GB" sz="1800" dirty="0">
                <a:solidFill>
                  <a:srgbClr val="00B050"/>
                </a:solidFill>
              </a:rPr>
              <a:t>resources round with them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b="1" dirty="0" smtClean="0">
                <a:solidFill>
                  <a:srgbClr val="FF0000"/>
                </a:solidFill>
              </a:rPr>
              <a:t>Disadvantages</a:t>
            </a:r>
            <a:endParaRPr lang="en-GB" sz="1800" b="1" dirty="0">
              <a:solidFill>
                <a:srgbClr val="FF0000"/>
              </a:solidFill>
            </a:endParaRPr>
          </a:p>
          <a:p>
            <a:r>
              <a:rPr lang="en-GB" sz="1800" dirty="0" smtClean="0">
                <a:solidFill>
                  <a:srgbClr val="FF0000"/>
                </a:solidFill>
              </a:rPr>
              <a:t>Smaller </a:t>
            </a:r>
            <a:r>
              <a:rPr lang="en-GB" sz="1800" dirty="0">
                <a:solidFill>
                  <a:srgbClr val="FF0000"/>
                </a:solidFill>
              </a:rPr>
              <a:t>screen area than laptop/PC</a:t>
            </a:r>
          </a:p>
          <a:p>
            <a:r>
              <a:rPr lang="en-GB" sz="1800" dirty="0" smtClean="0">
                <a:solidFill>
                  <a:srgbClr val="FF0000"/>
                </a:solidFill>
              </a:rPr>
              <a:t>Touch </a:t>
            </a:r>
            <a:r>
              <a:rPr lang="en-GB" sz="1800" dirty="0">
                <a:solidFill>
                  <a:srgbClr val="FF0000"/>
                </a:solidFill>
              </a:rPr>
              <a:t>screen so keyboard can be more difficult to use compared to laptop/PC</a:t>
            </a:r>
          </a:p>
          <a:p>
            <a:r>
              <a:rPr lang="en-GB" sz="1800" dirty="0" smtClean="0">
                <a:solidFill>
                  <a:srgbClr val="FF0000"/>
                </a:solidFill>
              </a:rPr>
              <a:t>Not </a:t>
            </a:r>
            <a:r>
              <a:rPr lang="en-GB" sz="1800" dirty="0">
                <a:solidFill>
                  <a:srgbClr val="FF0000"/>
                </a:solidFill>
              </a:rPr>
              <a:t>as portable as smartphone</a:t>
            </a:r>
          </a:p>
          <a:p>
            <a:r>
              <a:rPr lang="en-GB" sz="1800" dirty="0" smtClean="0">
                <a:solidFill>
                  <a:srgbClr val="FF0000"/>
                </a:solidFill>
              </a:rPr>
              <a:t>Cannot </a:t>
            </a:r>
            <a:r>
              <a:rPr lang="en-GB" sz="1800" dirty="0">
                <a:solidFill>
                  <a:srgbClr val="FF0000"/>
                </a:solidFill>
              </a:rPr>
              <a:t>access internet in as many places if they are not part of a phone plan</a:t>
            </a:r>
          </a:p>
          <a:p>
            <a:r>
              <a:rPr lang="en-GB" sz="1800" dirty="0" smtClean="0">
                <a:solidFill>
                  <a:srgbClr val="FF0000"/>
                </a:solidFill>
              </a:rPr>
              <a:t>More </a:t>
            </a:r>
            <a:r>
              <a:rPr lang="en-GB" sz="1800" dirty="0">
                <a:solidFill>
                  <a:srgbClr val="FF0000"/>
                </a:solidFill>
              </a:rPr>
              <a:t>difficult to produce complex worksheets than PC/laptop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9051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359326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 smtClean="0"/>
              <a:t>Fill in the missing words:</a:t>
            </a:r>
          </a:p>
          <a:p>
            <a:pPr marL="0" indent="0">
              <a:buNone/>
            </a:pPr>
            <a:endParaRPr lang="en-GB" sz="900" b="1" dirty="0" smtClean="0"/>
          </a:p>
          <a:p>
            <a:pPr marL="0" indent="0">
              <a:buNone/>
            </a:pPr>
            <a:r>
              <a:rPr lang="en-GB" sz="1800" b="1" dirty="0" smtClean="0"/>
              <a:t>(</a:t>
            </a:r>
            <a:r>
              <a:rPr lang="en-GB" sz="1800" b="1" dirty="0"/>
              <a:t>a) </a:t>
            </a:r>
            <a:r>
              <a:rPr lang="en-GB" sz="1800" dirty="0"/>
              <a:t>The input device used in flight simulation is a </a:t>
            </a:r>
            <a:r>
              <a:rPr lang="en-GB" sz="1800" b="1" dirty="0">
                <a:solidFill>
                  <a:srgbClr val="FF0000"/>
                </a:solidFill>
              </a:rPr>
              <a:t>joystick</a:t>
            </a:r>
          </a:p>
          <a:p>
            <a:pPr marL="0" indent="0">
              <a:buNone/>
            </a:pPr>
            <a:r>
              <a:rPr lang="en-GB" sz="1800" b="1" dirty="0"/>
              <a:t>(b) </a:t>
            </a:r>
            <a:r>
              <a:rPr lang="en-GB" sz="1800" dirty="0"/>
              <a:t>The type of memory used to store the work that the user is currently working on is </a:t>
            </a:r>
            <a:r>
              <a:rPr lang="en-GB" sz="1800" b="1" dirty="0">
                <a:solidFill>
                  <a:srgbClr val="FF0000"/>
                </a:solidFill>
              </a:rPr>
              <a:t>RAM</a:t>
            </a:r>
          </a:p>
          <a:p>
            <a:pPr marL="0" indent="0">
              <a:buNone/>
            </a:pPr>
            <a:r>
              <a:rPr lang="en-GB" sz="1800" b="1" dirty="0"/>
              <a:t>(c) </a:t>
            </a:r>
            <a:r>
              <a:rPr lang="en-GB" sz="1800" dirty="0"/>
              <a:t>A medium used to backup data is </a:t>
            </a:r>
            <a:r>
              <a:rPr lang="en-GB" sz="1800" b="1" dirty="0">
                <a:solidFill>
                  <a:srgbClr val="FF0000"/>
                </a:solidFill>
              </a:rPr>
              <a:t>magnetic tape</a:t>
            </a:r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1800" dirty="0" smtClean="0"/>
              <a:t>ROM,  </a:t>
            </a:r>
            <a:r>
              <a:rPr lang="en-GB" sz="1800" dirty="0"/>
              <a:t>B</a:t>
            </a:r>
            <a:r>
              <a:rPr lang="en-GB" sz="1800" dirty="0" smtClean="0"/>
              <a:t>ar </a:t>
            </a:r>
            <a:r>
              <a:rPr lang="en-GB" sz="1800" dirty="0"/>
              <a:t>C</a:t>
            </a:r>
            <a:r>
              <a:rPr lang="en-GB" sz="1800" dirty="0" smtClean="0"/>
              <a:t>ode Reader, </a:t>
            </a:r>
            <a:r>
              <a:rPr lang="en-GB" sz="1800" b="1" u="sng" dirty="0" smtClean="0">
                <a:solidFill>
                  <a:srgbClr val="FF0000"/>
                </a:solidFill>
              </a:rPr>
              <a:t>RAM</a:t>
            </a:r>
            <a:r>
              <a:rPr lang="en-GB" sz="1800" dirty="0" smtClean="0"/>
              <a:t>, </a:t>
            </a:r>
            <a:r>
              <a:rPr lang="en-GB" sz="1800" b="1" u="sng" dirty="0">
                <a:solidFill>
                  <a:srgbClr val="FF0000"/>
                </a:solidFill>
              </a:rPr>
              <a:t>M</a:t>
            </a:r>
            <a:r>
              <a:rPr lang="en-GB" sz="1800" b="1" u="sng" dirty="0" smtClean="0">
                <a:solidFill>
                  <a:srgbClr val="FF0000"/>
                </a:solidFill>
              </a:rPr>
              <a:t>agnetic Tape</a:t>
            </a:r>
            <a:r>
              <a:rPr lang="en-GB" sz="1800" dirty="0" smtClean="0"/>
              <a:t>, </a:t>
            </a:r>
            <a:r>
              <a:rPr lang="en-GB" sz="1800" b="1" u="sng" dirty="0" smtClean="0">
                <a:solidFill>
                  <a:srgbClr val="FF0000"/>
                </a:solidFill>
              </a:rPr>
              <a:t>Joystick</a:t>
            </a:r>
            <a:r>
              <a:rPr lang="en-GB" sz="1800" dirty="0" smtClean="0"/>
              <a:t>, OCR, </a:t>
            </a:r>
            <a:r>
              <a:rPr lang="en-GB" sz="1800" dirty="0"/>
              <a:t>C</a:t>
            </a:r>
            <a:r>
              <a:rPr lang="en-GB" sz="1800" dirty="0" smtClean="0"/>
              <a:t>hip Reader &amp; </a:t>
            </a:r>
            <a:r>
              <a:rPr lang="en-GB" sz="1800" dirty="0" err="1"/>
              <a:t>MICR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006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66018"/>
            <a:ext cx="8136904" cy="5359326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/>
              <a:t>Discuss why different </a:t>
            </a:r>
            <a:r>
              <a:rPr lang="en-GB" sz="1800" b="1" dirty="0">
                <a:solidFill>
                  <a:srgbClr val="FF0000"/>
                </a:solidFill>
              </a:rPr>
              <a:t>user interfaces </a:t>
            </a:r>
            <a:r>
              <a:rPr lang="en-GB" sz="1800" b="1" dirty="0"/>
              <a:t>require the </a:t>
            </a:r>
            <a:r>
              <a:rPr lang="en-GB" sz="1800" b="1" dirty="0">
                <a:solidFill>
                  <a:srgbClr val="FF0000"/>
                </a:solidFill>
              </a:rPr>
              <a:t>use of different types of input </a:t>
            </a:r>
            <a:r>
              <a:rPr lang="en-GB" sz="1800" b="1" dirty="0" smtClean="0">
                <a:solidFill>
                  <a:srgbClr val="FF0000"/>
                </a:solidFill>
              </a:rPr>
              <a:t>devices</a:t>
            </a:r>
            <a:r>
              <a:rPr lang="en-GB" sz="1800" b="1" dirty="0" smtClean="0"/>
              <a:t>.</a:t>
            </a:r>
            <a:endParaRPr lang="en-GB" sz="1800" b="1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>
                <a:solidFill>
                  <a:srgbClr val="FF0000"/>
                </a:solidFill>
              </a:rPr>
              <a:t>With a GUI you just click on an icon</a:t>
            </a:r>
          </a:p>
          <a:p>
            <a:r>
              <a:rPr lang="en-GB" sz="1800" dirty="0">
                <a:solidFill>
                  <a:srgbClr val="FF0000"/>
                </a:solidFill>
              </a:rPr>
              <a:t>With a GUI icons represent applications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Separate windows are used for different pieces of work/software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With a GUI menus are offered to help choose an action</a:t>
            </a:r>
          </a:p>
          <a:p>
            <a:r>
              <a:rPr lang="en-GB" sz="1800" dirty="0">
                <a:solidFill>
                  <a:srgbClr val="FF0000"/>
                </a:solidFill>
              </a:rPr>
              <a:t>Moving a mouse enables users to manoeuvre a pointer around a screen</a:t>
            </a:r>
          </a:p>
          <a:p>
            <a:r>
              <a:rPr lang="en-GB" sz="1800" dirty="0">
                <a:solidFill>
                  <a:srgbClr val="FF0000"/>
                </a:solidFill>
              </a:rPr>
              <a:t>A mouse can be used to drag windows/icons around a screen</a:t>
            </a:r>
          </a:p>
          <a:p>
            <a:r>
              <a:rPr lang="en-GB" sz="1800" dirty="0">
                <a:solidFill>
                  <a:srgbClr val="FF0000"/>
                </a:solidFill>
              </a:rPr>
              <a:t>People with physical disabilities can use a </a:t>
            </a:r>
            <a:r>
              <a:rPr lang="en-GB" sz="1800" dirty="0" err="1">
                <a:solidFill>
                  <a:srgbClr val="FF0000"/>
                </a:solidFill>
              </a:rPr>
              <a:t>trackerball</a:t>
            </a:r>
            <a:r>
              <a:rPr lang="en-GB" sz="1800" dirty="0">
                <a:solidFill>
                  <a:srgbClr val="FF0000"/>
                </a:solidFill>
              </a:rPr>
              <a:t> to manoeuvre the pointer around a screen</a:t>
            </a:r>
          </a:p>
          <a:p>
            <a:r>
              <a:rPr lang="en-GB" sz="1800" dirty="0">
                <a:solidFill>
                  <a:srgbClr val="FF0000"/>
                </a:solidFill>
              </a:rPr>
              <a:t>Pointing devices are easier to control a pointer/menu selection/icon clicking</a:t>
            </a:r>
          </a:p>
          <a:p>
            <a:r>
              <a:rPr lang="en-GB" sz="1800" dirty="0">
                <a:solidFill>
                  <a:srgbClr val="FF0000"/>
                </a:solidFill>
              </a:rPr>
              <a:t>Joysticks can be used to mimic the behaviour of a mouse</a:t>
            </a:r>
          </a:p>
          <a:p>
            <a:r>
              <a:rPr lang="en-GB" sz="1800" dirty="0">
                <a:solidFill>
                  <a:srgbClr val="FF0000"/>
                </a:solidFill>
              </a:rPr>
              <a:t>Buttons on the mouse enable users to select icons</a:t>
            </a:r>
          </a:p>
          <a:p>
            <a:r>
              <a:rPr lang="en-GB" sz="1800" dirty="0">
                <a:solidFill>
                  <a:srgbClr val="FF0000"/>
                </a:solidFill>
              </a:rPr>
              <a:t>Buttons on a mouse enable users to see menus on a screen</a:t>
            </a:r>
          </a:p>
          <a:p>
            <a:r>
              <a:rPr lang="en-GB" sz="1800" dirty="0">
                <a:solidFill>
                  <a:srgbClr val="FF0000"/>
                </a:solidFill>
              </a:rPr>
              <a:t>Touchscreen can be used to directly select options from a screen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961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3404</TotalTime>
  <Words>456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263</cp:revision>
  <cp:lastPrinted>2015-05-03T06:34:28Z</cp:lastPrinted>
  <dcterms:created xsi:type="dcterms:W3CDTF">2012-07-13T15:47:49Z</dcterms:created>
  <dcterms:modified xsi:type="dcterms:W3CDTF">2016-12-31T11:26:22Z</dcterms:modified>
</cp:coreProperties>
</file>