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31/12/2016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93606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 Questions (New Syllabus)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2 - Input &amp; Output Devices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Tick whether the following statements about </a:t>
            </a:r>
            <a:r>
              <a:rPr lang="en-GB" sz="1800" b="1" dirty="0">
                <a:solidFill>
                  <a:srgbClr val="FF0000"/>
                </a:solidFill>
              </a:rPr>
              <a:t>output devices </a:t>
            </a:r>
            <a:r>
              <a:rPr lang="en-GB" sz="1800" b="1" dirty="0"/>
              <a:t>are </a:t>
            </a:r>
            <a:r>
              <a:rPr lang="en-GB" sz="1800" b="1" dirty="0">
                <a:solidFill>
                  <a:srgbClr val="FF0000"/>
                </a:solidFill>
              </a:rPr>
              <a:t>true </a:t>
            </a:r>
            <a:r>
              <a:rPr lang="en-GB" sz="1800" b="1" dirty="0"/>
              <a:t>or </a:t>
            </a:r>
            <a:r>
              <a:rPr lang="en-GB" sz="1800" b="1" dirty="0">
                <a:solidFill>
                  <a:srgbClr val="FF0000"/>
                </a:solidFill>
              </a:rPr>
              <a:t>false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60936"/>
            <a:ext cx="56324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Tick the most appropriate method of </a:t>
            </a:r>
            <a:r>
              <a:rPr lang="en-GB" sz="1800" b="1" dirty="0">
                <a:solidFill>
                  <a:srgbClr val="FF0000"/>
                </a:solidFill>
              </a:rPr>
              <a:t>inputting data </a:t>
            </a:r>
            <a:r>
              <a:rPr lang="en-GB" sz="1800" b="1" dirty="0"/>
              <a:t>for the following uses.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626225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7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r>
              <a:rPr lang="en-GB" sz="1800" dirty="0"/>
              <a:t>The inbuilt device which moves the cursor when using a laptop is called a </a:t>
            </a:r>
            <a:r>
              <a:rPr lang="en-GB" sz="1800" b="1" dirty="0">
                <a:solidFill>
                  <a:srgbClr val="FF0000"/>
                </a:solidFill>
              </a:rPr>
              <a:t>touch </a:t>
            </a:r>
            <a:r>
              <a:rPr lang="en-GB" sz="1800" b="1" dirty="0" smtClean="0">
                <a:solidFill>
                  <a:srgbClr val="FF0000"/>
                </a:solidFill>
              </a:rPr>
              <a:t>pad</a:t>
            </a:r>
            <a:r>
              <a:rPr lang="en-GB" sz="1800" dirty="0" smtClean="0"/>
              <a:t>.</a:t>
            </a:r>
            <a:endParaRPr lang="en-GB" sz="1800" dirty="0"/>
          </a:p>
          <a:p>
            <a:endParaRPr lang="en-GB" sz="1000" dirty="0" smtClean="0"/>
          </a:p>
          <a:p>
            <a:r>
              <a:rPr lang="en-GB" sz="1800" dirty="0" smtClean="0"/>
              <a:t>The </a:t>
            </a:r>
            <a:r>
              <a:rPr lang="en-GB" sz="1800" dirty="0"/>
              <a:t>device used for selecting an icon so a bar code label can be printed in a supermarket is called a </a:t>
            </a:r>
            <a:r>
              <a:rPr lang="en-GB" sz="1800" b="1" dirty="0">
                <a:solidFill>
                  <a:srgbClr val="FF0000"/>
                </a:solidFill>
              </a:rPr>
              <a:t>touch </a:t>
            </a:r>
            <a:r>
              <a:rPr lang="en-GB" sz="1800" b="1" dirty="0" smtClean="0">
                <a:solidFill>
                  <a:srgbClr val="FF0000"/>
                </a:solidFill>
              </a:rPr>
              <a:t>screen</a:t>
            </a:r>
            <a:r>
              <a:rPr lang="en-GB" sz="1800" dirty="0" smtClean="0"/>
              <a:t>. </a:t>
            </a:r>
            <a:endParaRPr lang="en-GB" sz="1800" dirty="0"/>
          </a:p>
          <a:p>
            <a:endParaRPr lang="en-GB" sz="1000" dirty="0" smtClean="0"/>
          </a:p>
          <a:p>
            <a:r>
              <a:rPr lang="en-GB" sz="1800" dirty="0" smtClean="0"/>
              <a:t>The </a:t>
            </a:r>
            <a:r>
              <a:rPr lang="en-GB" sz="1800" dirty="0"/>
              <a:t>device used for controlling a pointer on a screen when the </a:t>
            </a:r>
            <a:r>
              <a:rPr lang="en-GB" sz="1800" dirty="0" smtClean="0"/>
              <a:t>user has </a:t>
            </a:r>
            <a:r>
              <a:rPr lang="en-GB" sz="1800" dirty="0"/>
              <a:t>limited motor skills is called a </a:t>
            </a:r>
            <a:r>
              <a:rPr lang="en-GB" sz="1800" b="1" dirty="0" err="1" smtClean="0">
                <a:solidFill>
                  <a:srgbClr val="FF0000"/>
                </a:solidFill>
              </a:rPr>
              <a:t>trackerball</a:t>
            </a:r>
            <a:r>
              <a:rPr lang="en-GB" sz="1800" dirty="0" smtClean="0"/>
              <a:t>.</a:t>
            </a:r>
          </a:p>
          <a:p>
            <a:endParaRPr lang="en-GB" sz="1000" dirty="0"/>
          </a:p>
          <a:p>
            <a:r>
              <a:rPr lang="en-GB" sz="1800" dirty="0"/>
              <a:t>This is provided with a laptop to imitate the functions of a mouse. </a:t>
            </a:r>
            <a:endParaRPr lang="en-GB" sz="1800" dirty="0" smtClean="0"/>
          </a:p>
          <a:p>
            <a:r>
              <a:rPr lang="en-GB" sz="1800" b="1" dirty="0" smtClean="0">
                <a:solidFill>
                  <a:srgbClr val="FF0000"/>
                </a:solidFill>
              </a:rPr>
              <a:t>Touchpad</a:t>
            </a:r>
            <a:endParaRPr lang="en-GB" sz="1800" dirty="0"/>
          </a:p>
          <a:p>
            <a:r>
              <a:rPr lang="en-GB" sz="1800" dirty="0"/>
              <a:t>This is not a mouse but is used to manoeuvre objects around the screen in computer </a:t>
            </a:r>
            <a:r>
              <a:rPr lang="en-GB" sz="1800" dirty="0" smtClean="0"/>
              <a:t>video games</a:t>
            </a:r>
            <a:r>
              <a:rPr lang="en-GB" sz="1800" dirty="0"/>
              <a:t>. </a:t>
            </a:r>
            <a:endParaRPr lang="en-GB" sz="1800" dirty="0" smtClean="0"/>
          </a:p>
          <a:p>
            <a:r>
              <a:rPr lang="en-GB" sz="1800" b="1" dirty="0" smtClean="0">
                <a:solidFill>
                  <a:srgbClr val="FF0000"/>
                </a:solidFill>
              </a:rPr>
              <a:t>Joystick</a:t>
            </a:r>
            <a:endParaRPr lang="en-GB" sz="1800" dirty="0"/>
          </a:p>
          <a:p>
            <a:r>
              <a:rPr lang="en-GB" sz="1800" dirty="0"/>
              <a:t>This is used to type in text. </a:t>
            </a:r>
            <a:endParaRPr lang="en-GB" sz="1800" dirty="0" smtClean="0"/>
          </a:p>
          <a:p>
            <a:r>
              <a:rPr lang="en-GB" sz="1800" b="1" dirty="0" smtClean="0">
                <a:solidFill>
                  <a:srgbClr val="FF0000"/>
                </a:solidFill>
              </a:rPr>
              <a:t>Keyboard</a:t>
            </a:r>
            <a:endParaRPr lang="en-GB" sz="1800" dirty="0"/>
          </a:p>
          <a:p>
            <a:r>
              <a:rPr lang="en-GB" sz="1800" dirty="0"/>
              <a:t>This is used for direct input of hard copy </a:t>
            </a:r>
            <a:r>
              <a:rPr lang="en-GB" sz="1800" dirty="0" smtClean="0"/>
              <a:t>images. </a:t>
            </a:r>
          </a:p>
          <a:p>
            <a:r>
              <a:rPr lang="en-GB" sz="1800" b="1" dirty="0">
                <a:solidFill>
                  <a:srgbClr val="FF0000"/>
                </a:solidFill>
              </a:rPr>
              <a:t>Scanner</a:t>
            </a:r>
          </a:p>
          <a:p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Data </a:t>
            </a:r>
            <a:r>
              <a:rPr lang="en-GB" sz="1800" b="1" dirty="0"/>
              <a:t>can be input to a computer using direct data entry methods.</a:t>
            </a:r>
          </a:p>
          <a:p>
            <a:pPr marL="0" indent="0">
              <a:buNone/>
            </a:pPr>
            <a:r>
              <a:rPr lang="en-GB" sz="1800" b="1" dirty="0"/>
              <a:t>Write down the most appropriate device to input the following</a:t>
            </a:r>
            <a:r>
              <a:rPr lang="en-GB" sz="1800" b="1" dirty="0" smtClean="0"/>
              <a:t>: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dirty="0"/>
              <a:t>(a) information from the chip in an electronic passport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RFID </a:t>
            </a:r>
            <a:r>
              <a:rPr lang="en-GB" sz="1800" b="1" dirty="0" smtClean="0">
                <a:solidFill>
                  <a:srgbClr val="FF0000"/>
                </a:solidFill>
              </a:rPr>
              <a:t>reader</a:t>
            </a:r>
          </a:p>
          <a:p>
            <a:pPr marL="0" indent="0">
              <a:buNone/>
            </a:pPr>
            <a:endParaRPr lang="en-GB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dirty="0"/>
              <a:t>(b) text from an id card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Optical Character </a:t>
            </a:r>
            <a:r>
              <a:rPr lang="en-GB" sz="1800" b="1" dirty="0" smtClean="0">
                <a:solidFill>
                  <a:srgbClr val="FF0000"/>
                </a:solidFill>
              </a:rPr>
              <a:t>Reader</a:t>
            </a:r>
          </a:p>
          <a:p>
            <a:pPr marL="0" indent="0">
              <a:buNone/>
            </a:pPr>
            <a:endParaRPr lang="en-GB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dirty="0"/>
              <a:t>(c) account details from the front of a credit card at an EFTPOS terminal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Chip </a:t>
            </a:r>
            <a:r>
              <a:rPr lang="en-GB" sz="1800" b="1" dirty="0" smtClean="0">
                <a:solidFill>
                  <a:srgbClr val="FF0000"/>
                </a:solidFill>
              </a:rPr>
              <a:t>reader</a:t>
            </a:r>
          </a:p>
          <a:p>
            <a:pPr marL="0" indent="0">
              <a:buNone/>
            </a:pPr>
            <a:endParaRPr lang="en-GB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dirty="0"/>
              <a:t>(d) account details from the back of a credit card at an EFTPOS terminal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Magnetic stripe reader</a:t>
            </a:r>
          </a:p>
          <a:p>
            <a:pPr marL="0" indent="0">
              <a:buNone/>
            </a:pP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Data can be input to a computer using different devices.</a:t>
            </a:r>
          </a:p>
          <a:p>
            <a:pPr marL="0" indent="0">
              <a:buNone/>
            </a:pPr>
            <a:r>
              <a:rPr lang="en-GB" sz="1800" b="1" dirty="0" smtClean="0"/>
              <a:t>Write </a:t>
            </a:r>
            <a:r>
              <a:rPr lang="en-GB" sz="1800" b="1" dirty="0"/>
              <a:t>down the most appropriate input device which will enable you to: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(a) </a:t>
            </a:r>
            <a:r>
              <a:rPr lang="en-GB" sz="1800" dirty="0"/>
              <a:t>type an essay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Keyboard</a:t>
            </a:r>
          </a:p>
          <a:p>
            <a:endParaRPr lang="en-GB" sz="1800" b="1" dirty="0" smtClean="0"/>
          </a:p>
          <a:p>
            <a:pPr marL="0" indent="0">
              <a:buNone/>
            </a:pPr>
            <a:r>
              <a:rPr lang="en-GB" sz="1800" b="1" dirty="0" smtClean="0"/>
              <a:t>(</a:t>
            </a:r>
            <a:r>
              <a:rPr lang="en-GB" sz="1800" b="1" dirty="0"/>
              <a:t>b) </a:t>
            </a:r>
            <a:r>
              <a:rPr lang="en-GB" sz="1800" dirty="0"/>
              <a:t>select options from a drop down menu whilst moving the device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Mouse</a:t>
            </a:r>
          </a:p>
          <a:p>
            <a:endParaRPr lang="en-GB" sz="1800" b="1" dirty="0" smtClean="0"/>
          </a:p>
          <a:p>
            <a:pPr marL="0" indent="0">
              <a:buNone/>
            </a:pPr>
            <a:r>
              <a:rPr lang="en-GB" sz="1800" b="1" dirty="0" smtClean="0"/>
              <a:t>(</a:t>
            </a:r>
            <a:r>
              <a:rPr lang="en-GB" sz="1800" b="1" dirty="0"/>
              <a:t>c) </a:t>
            </a:r>
            <a:r>
              <a:rPr lang="en-GB" sz="1800" dirty="0"/>
              <a:t>read the temperature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Temperature sensor</a:t>
            </a:r>
          </a:p>
          <a:p>
            <a:endParaRPr lang="en-GB" sz="1800" b="1" dirty="0" smtClean="0"/>
          </a:p>
          <a:p>
            <a:pPr marL="0" indent="0">
              <a:buNone/>
            </a:pPr>
            <a:r>
              <a:rPr lang="en-GB" sz="1800" b="1" dirty="0" smtClean="0"/>
              <a:t>(</a:t>
            </a:r>
            <a:r>
              <a:rPr lang="en-GB" sz="1800" b="1" dirty="0"/>
              <a:t>d) </a:t>
            </a:r>
            <a:r>
              <a:rPr lang="en-GB" sz="1800" dirty="0"/>
              <a:t>fly an aircraft in a video game.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Joystick</a:t>
            </a:r>
          </a:p>
        </p:txBody>
      </p:sp>
    </p:spTree>
    <p:extLst>
      <p:ext uri="{BB962C8B-B14F-4D97-AF65-F5344CB8AC3E}">
        <p14:creationId xmlns:p14="http://schemas.microsoft.com/office/powerpoint/2010/main" val="31652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Describe how </a:t>
            </a:r>
            <a:r>
              <a:rPr lang="en-GB" sz="1800" b="1" dirty="0" err="1"/>
              <a:t>MICR</a:t>
            </a:r>
            <a:r>
              <a:rPr lang="en-GB" sz="1800" b="1" dirty="0"/>
              <a:t> is used to read these details from the cheque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b="1" dirty="0">
                <a:solidFill>
                  <a:srgbClr val="FF0000"/>
                </a:solidFill>
              </a:rPr>
              <a:t>Requires a special Magnetic Ink Character reader/scanner/Details are scanned</a:t>
            </a:r>
          </a:p>
          <a:p>
            <a:r>
              <a:rPr lang="en-GB" sz="1800" b="1" dirty="0">
                <a:solidFill>
                  <a:srgbClr val="FF0000"/>
                </a:solidFill>
              </a:rPr>
              <a:t>The magnetic ink on the cheque passes over a magnet in the reader/scanner </a:t>
            </a:r>
            <a:r>
              <a:rPr lang="en-GB" sz="1800" b="1" dirty="0" smtClean="0">
                <a:solidFill>
                  <a:srgbClr val="FF0000"/>
                </a:solidFill>
              </a:rPr>
              <a:t>which charges/magnetises </a:t>
            </a:r>
            <a:r>
              <a:rPr lang="en-GB" sz="1800" b="1" dirty="0">
                <a:solidFill>
                  <a:srgbClr val="FF0000"/>
                </a:solidFill>
              </a:rPr>
              <a:t>the ink</a:t>
            </a:r>
          </a:p>
          <a:p>
            <a:r>
              <a:rPr lang="en-GB" sz="1800" b="1" dirty="0">
                <a:solidFill>
                  <a:srgbClr val="FF0000"/>
                </a:solidFill>
              </a:rPr>
              <a:t>The </a:t>
            </a:r>
            <a:r>
              <a:rPr lang="en-GB" sz="1800" b="1" dirty="0" err="1">
                <a:solidFill>
                  <a:srgbClr val="FF0000"/>
                </a:solidFill>
              </a:rPr>
              <a:t>MICR</a:t>
            </a:r>
            <a:r>
              <a:rPr lang="en-GB" sz="1800" b="1" dirty="0">
                <a:solidFill>
                  <a:srgbClr val="FF0000"/>
                </a:solidFill>
              </a:rPr>
              <a:t> reader/scanner then reads the magnetic signal given out by the magnetic </a:t>
            </a:r>
            <a:r>
              <a:rPr lang="en-GB" sz="1800" b="1" dirty="0" smtClean="0">
                <a:solidFill>
                  <a:srgbClr val="FF0000"/>
                </a:solidFill>
              </a:rPr>
              <a:t>ink characters </a:t>
            </a:r>
            <a:r>
              <a:rPr lang="en-GB" sz="1800" b="1" dirty="0">
                <a:solidFill>
                  <a:srgbClr val="FF0000"/>
                </a:solidFill>
              </a:rPr>
              <a:t>on the cheque.</a:t>
            </a:r>
          </a:p>
          <a:p>
            <a:r>
              <a:rPr lang="en-GB" sz="1800" b="1" dirty="0">
                <a:solidFill>
                  <a:srgbClr val="FF0000"/>
                </a:solidFill>
              </a:rPr>
              <a:t>Each character produces a unique signal which is read and translated by the MIC reader</a:t>
            </a:r>
          </a:p>
        </p:txBody>
      </p:sp>
    </p:spTree>
    <p:extLst>
      <p:ext uri="{BB962C8B-B14F-4D97-AF65-F5344CB8AC3E}">
        <p14:creationId xmlns:p14="http://schemas.microsoft.com/office/powerpoint/2010/main" val="12064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Discuss why different </a:t>
            </a:r>
            <a:r>
              <a:rPr lang="en-GB" sz="1800" b="1" dirty="0">
                <a:solidFill>
                  <a:srgbClr val="FF0000"/>
                </a:solidFill>
              </a:rPr>
              <a:t>user interfaces </a:t>
            </a:r>
            <a:r>
              <a:rPr lang="en-GB" sz="1800" b="1" dirty="0"/>
              <a:t>require the </a:t>
            </a:r>
            <a:r>
              <a:rPr lang="en-GB" sz="1800" b="1" dirty="0">
                <a:solidFill>
                  <a:srgbClr val="FF0000"/>
                </a:solidFill>
              </a:rPr>
              <a:t>use of different types of input </a:t>
            </a:r>
            <a:r>
              <a:rPr lang="en-GB" sz="1800" b="1" dirty="0" smtClean="0">
                <a:solidFill>
                  <a:srgbClr val="FF0000"/>
                </a:solidFill>
              </a:rPr>
              <a:t>devices</a:t>
            </a:r>
            <a:r>
              <a:rPr lang="en-GB" sz="1800" b="1" dirty="0" smtClean="0"/>
              <a:t>.</a:t>
            </a:r>
            <a:endParaRPr lang="en-GB" sz="1800" b="1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With a GUI you just click on an icon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With a GUI icons represent applications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Separate windows are used for different pieces of work/software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With a GUI menus are offered to help choose an action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Moving a mouse enables users to manoeuvre a pointer around a screen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 mouse can be used to drag windows/icons around a screen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People with physical disabilities can use a </a:t>
            </a:r>
            <a:r>
              <a:rPr lang="en-GB" sz="1800" dirty="0" err="1">
                <a:solidFill>
                  <a:srgbClr val="FF0000"/>
                </a:solidFill>
              </a:rPr>
              <a:t>trackerball</a:t>
            </a:r>
            <a:r>
              <a:rPr lang="en-GB" sz="1800" dirty="0">
                <a:solidFill>
                  <a:srgbClr val="FF0000"/>
                </a:solidFill>
              </a:rPr>
              <a:t> to manoeuvre the pointer around a screen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Pointing devices are easier to control a pointer/menu selection/icon clicking</a:t>
            </a:r>
          </a:p>
          <a:p>
            <a:r>
              <a:rPr lang="en-GB" sz="1800" dirty="0">
                <a:solidFill>
                  <a:srgbClr val="FF0000"/>
                </a:solidFill>
              </a:rPr>
              <a:t>Joysticks can be used to mimic the behaviour of a mouse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Buttons on the mouse enable users to select icons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Buttons on a mouse enable users to see menus on a screen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Touchscreen can be used to directly select options from a screen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868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510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262</cp:revision>
  <cp:lastPrinted>2015-05-03T06:34:28Z</cp:lastPrinted>
  <dcterms:created xsi:type="dcterms:W3CDTF">2012-07-13T15:47:49Z</dcterms:created>
  <dcterms:modified xsi:type="dcterms:W3CDTF">2016-12-31T11:53:10Z</dcterms:modified>
</cp:coreProperties>
</file>