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485" autoAdjust="0"/>
    <p:restoredTop sz="93606" autoAdjust="0"/>
  </p:normalViewPr>
  <p:slideViewPr>
    <p:cSldViewPr>
      <p:cViewPr>
        <p:scale>
          <a:sx n="70" d="100"/>
          <a:sy n="70" d="100"/>
        </p:scale>
        <p:origin x="-114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9EB8E75-B9B6-4DBF-A830-B11A779E2017}" type="datetimeFigureOut">
              <a:rPr lang="en-GB"/>
              <a:pPr>
                <a:defRPr/>
              </a:pPr>
              <a:t>31/12/2016</a:t>
            </a:fld>
            <a:endParaRPr lang="en-GB"/>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620207D-ACA3-4593-9A1A-0C5159054985}" type="slidenum">
              <a:rPr lang="en-GB"/>
              <a:pPr>
                <a:defRPr/>
              </a:pPr>
              <a:t>‹#›</a:t>
            </a:fld>
            <a:endParaRPr lang="en-GB"/>
          </a:p>
        </p:txBody>
      </p:sp>
    </p:spTree>
    <p:extLst>
      <p:ext uri="{BB962C8B-B14F-4D97-AF65-F5344CB8AC3E}">
        <p14:creationId xmlns:p14="http://schemas.microsoft.com/office/powerpoint/2010/main" val="38879964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8B66E0F-0819-42AF-9113-8EA66BEDDF43}" type="datetimeFigureOut">
              <a:rPr lang="en-GB"/>
              <a:pPr>
                <a:defRPr/>
              </a:pPr>
              <a:t>31/12/2016</a:t>
            </a:fld>
            <a:endParaRPr lang="en-GB"/>
          </a:p>
        </p:txBody>
      </p:sp>
      <p:sp>
        <p:nvSpPr>
          <p:cNvPr id="4" name="Slide Image Placeholder 3"/>
          <p:cNvSpPr>
            <a:spLocks noGrp="1" noRot="1" noChangeAspect="1"/>
          </p:cNvSpPr>
          <p:nvPr>
            <p:ph type="sldImg" idx="2"/>
          </p:nvPr>
        </p:nvSpPr>
        <p:spPr>
          <a:xfrm>
            <a:off x="1104900" y="696913"/>
            <a:ext cx="4648200" cy="348773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16427"/>
            <a:ext cx="5486400" cy="418306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2F2BB31-BD87-4D17-B33E-086AEAEC2952}" type="slidenum">
              <a:rPr lang="en-GB"/>
              <a:pPr>
                <a:defRPr/>
              </a:pPr>
              <a:t>‹#›</a:t>
            </a:fld>
            <a:endParaRPr lang="en-GB"/>
          </a:p>
        </p:txBody>
      </p:sp>
    </p:spTree>
    <p:extLst>
      <p:ext uri="{BB962C8B-B14F-4D97-AF65-F5344CB8AC3E}">
        <p14:creationId xmlns:p14="http://schemas.microsoft.com/office/powerpoint/2010/main" val="2005910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E4DA66E1-22D8-4B4C-895E-99B12BEF16E7}" type="datetimeFigureOut">
              <a:rPr lang="en-GB"/>
              <a:pPr>
                <a:defRPr/>
              </a:pPr>
              <a:t>31/12/2016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E5836FC6-85D6-4C66-86C8-59A4C13BDB18}" type="slidenum">
              <a:rPr lang="en-GB"/>
              <a:pPr>
                <a:defRPr/>
              </a:pPr>
              <a:t>‹#›</a:t>
            </a:fld>
            <a:endParaRPr lang="en-GB"/>
          </a:p>
        </p:txBody>
      </p:sp>
    </p:spTree>
    <p:extLst>
      <p:ext uri="{BB962C8B-B14F-4D97-AF65-F5344CB8AC3E}">
        <p14:creationId xmlns:p14="http://schemas.microsoft.com/office/powerpoint/2010/main" val="382217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2740BD19-87DD-477D-B16E-178A24F50968}" type="datetimeFigureOut">
              <a:rPr lang="en-GB"/>
              <a:pPr>
                <a:defRPr/>
              </a:pPr>
              <a:t>31/12/2016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C8461AD-3BBC-4CBD-8683-04CB68315720}" type="slidenum">
              <a:rPr lang="en-GB"/>
              <a:pPr>
                <a:defRPr/>
              </a:pPr>
              <a:t>‹#›</a:t>
            </a:fld>
            <a:endParaRPr lang="en-GB"/>
          </a:p>
        </p:txBody>
      </p:sp>
    </p:spTree>
    <p:extLst>
      <p:ext uri="{BB962C8B-B14F-4D97-AF65-F5344CB8AC3E}">
        <p14:creationId xmlns:p14="http://schemas.microsoft.com/office/powerpoint/2010/main" val="369262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740225A-B917-42E3-A270-504F3247FB05}" type="datetimeFigureOut">
              <a:rPr lang="en-GB"/>
              <a:pPr>
                <a:defRPr/>
              </a:pPr>
              <a:t>31/12/2016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DCA207C-ABA9-48BA-AD9D-1D3BC76F5E8F}" type="slidenum">
              <a:rPr lang="en-GB"/>
              <a:pPr>
                <a:defRPr/>
              </a:pPr>
              <a:t>‹#›</a:t>
            </a:fld>
            <a:endParaRPr lang="en-GB"/>
          </a:p>
        </p:txBody>
      </p:sp>
    </p:spTree>
    <p:extLst>
      <p:ext uri="{BB962C8B-B14F-4D97-AF65-F5344CB8AC3E}">
        <p14:creationId xmlns:p14="http://schemas.microsoft.com/office/powerpoint/2010/main" val="419044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166018"/>
            <a:ext cx="8136904" cy="4525963"/>
          </a:xfrm>
          <a:solidFill>
            <a:schemeClr val="bg1">
              <a:lumMod val="95000"/>
            </a:schemeClr>
          </a:solid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683568" y="6356350"/>
            <a:ext cx="1907232" cy="365125"/>
          </a:xfrm>
        </p:spPr>
        <p:txBody>
          <a:bodyPr/>
          <a:lstStyle>
            <a:lvl1pPr>
              <a:defRPr/>
            </a:lvl1pPr>
          </a:lstStyle>
          <a:p>
            <a:pPr>
              <a:defRPr/>
            </a:pPr>
            <a:fld id="{E423B00C-E21F-494F-B89E-3AFF08DBF186}" type="datetimeFigureOut">
              <a:rPr lang="en-GB"/>
              <a:pPr>
                <a:defRPr/>
              </a:pPr>
              <a:t>31/12/2016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427F76F-1A8D-4CA7-BDD4-CB55C8510A21}" type="slidenum">
              <a:rPr lang="en-GB"/>
              <a:pPr>
                <a:defRPr/>
              </a:pPr>
              <a:t>‹#›</a:t>
            </a:fld>
            <a:endParaRPr lang="en-GB"/>
          </a:p>
        </p:txBody>
      </p:sp>
    </p:spTree>
    <p:extLst>
      <p:ext uri="{BB962C8B-B14F-4D97-AF65-F5344CB8AC3E}">
        <p14:creationId xmlns:p14="http://schemas.microsoft.com/office/powerpoint/2010/main" val="224983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D171A92-8759-46D8-B804-D70A66127910}" type="datetimeFigureOut">
              <a:rPr lang="en-GB"/>
              <a:pPr>
                <a:defRPr/>
              </a:pPr>
              <a:t>31/12/2016</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2323EF0-A19A-476D-A9DB-ED0E3212D4DE}" type="slidenum">
              <a:rPr lang="en-GB"/>
              <a:pPr>
                <a:defRPr/>
              </a:pPr>
              <a:t>‹#›</a:t>
            </a:fld>
            <a:endParaRPr lang="en-GB"/>
          </a:p>
        </p:txBody>
      </p:sp>
    </p:spTree>
    <p:extLst>
      <p:ext uri="{BB962C8B-B14F-4D97-AF65-F5344CB8AC3E}">
        <p14:creationId xmlns:p14="http://schemas.microsoft.com/office/powerpoint/2010/main" val="244980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28FF8E57-F09A-4131-A33E-C72D4F8E2A7A}" type="datetimeFigureOut">
              <a:rPr lang="en-GB"/>
              <a:pPr>
                <a:defRPr/>
              </a:pPr>
              <a:t>31/12/2016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2A6E6DE-190F-440A-9258-163E671A5875}" type="slidenum">
              <a:rPr lang="en-GB"/>
              <a:pPr>
                <a:defRPr/>
              </a:pPr>
              <a:t>‹#›</a:t>
            </a:fld>
            <a:endParaRPr lang="en-GB"/>
          </a:p>
        </p:txBody>
      </p:sp>
    </p:spTree>
    <p:extLst>
      <p:ext uri="{BB962C8B-B14F-4D97-AF65-F5344CB8AC3E}">
        <p14:creationId xmlns:p14="http://schemas.microsoft.com/office/powerpoint/2010/main" val="82010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CC754943-BF60-411F-930F-81CB8D4F6D47}" type="datetimeFigureOut">
              <a:rPr lang="en-GB"/>
              <a:pPr>
                <a:defRPr/>
              </a:pPr>
              <a:t>31/12/2016</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F9C65F53-C286-4919-8E7D-CAE89196CC8E}" type="slidenum">
              <a:rPr lang="en-GB"/>
              <a:pPr>
                <a:defRPr/>
              </a:pPr>
              <a:t>‹#›</a:t>
            </a:fld>
            <a:endParaRPr lang="en-GB"/>
          </a:p>
        </p:txBody>
      </p:sp>
    </p:spTree>
    <p:extLst>
      <p:ext uri="{BB962C8B-B14F-4D97-AF65-F5344CB8AC3E}">
        <p14:creationId xmlns:p14="http://schemas.microsoft.com/office/powerpoint/2010/main" val="21046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A96DB08-971E-4C9A-BCC0-41D1E7BC6E38}" type="datetimeFigureOut">
              <a:rPr lang="en-GB"/>
              <a:pPr>
                <a:defRPr/>
              </a:pPr>
              <a:t>31/12/2016</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389B12C1-512C-4EC8-9AA6-BB4F862D3221}" type="slidenum">
              <a:rPr lang="en-GB"/>
              <a:pPr>
                <a:defRPr/>
              </a:pPr>
              <a:t>‹#›</a:t>
            </a:fld>
            <a:endParaRPr lang="en-GB"/>
          </a:p>
        </p:txBody>
      </p:sp>
    </p:spTree>
    <p:extLst>
      <p:ext uri="{BB962C8B-B14F-4D97-AF65-F5344CB8AC3E}">
        <p14:creationId xmlns:p14="http://schemas.microsoft.com/office/powerpoint/2010/main" val="403131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3345B3-D44A-47B5-B369-F1AE51134AFB}" type="datetimeFigureOut">
              <a:rPr lang="en-GB"/>
              <a:pPr>
                <a:defRPr/>
              </a:pPr>
              <a:t>31/12/2016</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8232125-1522-4CF8-94B7-80BB5438BA0B}" type="slidenum">
              <a:rPr lang="en-GB"/>
              <a:pPr>
                <a:defRPr/>
              </a:pPr>
              <a:t>‹#›</a:t>
            </a:fld>
            <a:endParaRPr lang="en-GB"/>
          </a:p>
        </p:txBody>
      </p:sp>
    </p:spTree>
    <p:extLst>
      <p:ext uri="{BB962C8B-B14F-4D97-AF65-F5344CB8AC3E}">
        <p14:creationId xmlns:p14="http://schemas.microsoft.com/office/powerpoint/2010/main" val="66068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5C0C57C-D574-4B6E-BEED-BCA13D20A937}" type="datetimeFigureOut">
              <a:rPr lang="en-GB"/>
              <a:pPr>
                <a:defRPr/>
              </a:pPr>
              <a:t>31/12/2016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2A8BF7D-225C-443A-BA09-E3E7989B45E5}" type="slidenum">
              <a:rPr lang="en-GB"/>
              <a:pPr>
                <a:defRPr/>
              </a:pPr>
              <a:t>‹#›</a:t>
            </a:fld>
            <a:endParaRPr lang="en-GB"/>
          </a:p>
        </p:txBody>
      </p:sp>
    </p:spTree>
    <p:extLst>
      <p:ext uri="{BB962C8B-B14F-4D97-AF65-F5344CB8AC3E}">
        <p14:creationId xmlns:p14="http://schemas.microsoft.com/office/powerpoint/2010/main" val="2871006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24D0930-E5B2-41EE-93C8-FAA29D9EE4C1}" type="datetimeFigureOut">
              <a:rPr lang="en-GB"/>
              <a:pPr>
                <a:defRPr/>
              </a:pPr>
              <a:t>31/12/2016</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31CF47C-7A6F-44E0-B6C8-5D0C993705F0}" type="slidenum">
              <a:rPr lang="en-GB"/>
              <a:pPr>
                <a:defRPr/>
              </a:pPr>
              <a:t>‹#›</a:t>
            </a:fld>
            <a:endParaRPr lang="en-GB"/>
          </a:p>
        </p:txBody>
      </p:sp>
    </p:spTree>
    <p:extLst>
      <p:ext uri="{BB962C8B-B14F-4D97-AF65-F5344CB8AC3E}">
        <p14:creationId xmlns:p14="http://schemas.microsoft.com/office/powerpoint/2010/main" val="2255804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755576" y="1052736"/>
            <a:ext cx="8136904" cy="507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827584" y="6356350"/>
            <a:ext cx="1763216"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BE7C9BB2-BC14-489D-B8E0-AFE11CB9A80E}" type="datetimeFigureOut">
              <a:rPr lang="en-GB"/>
              <a:pPr>
                <a:defRPr/>
              </a:pPr>
              <a:t>31/12/2016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8C060BE9-7ABA-4459-B055-EB17FE388A71}" type="slidenum">
              <a:rPr lang="en-GB"/>
              <a:pPr>
                <a:defRPr/>
              </a:pPr>
              <a:t>‹#›</a:t>
            </a:fld>
            <a:endParaRPr lang="en-GB"/>
          </a:p>
        </p:txBody>
      </p:sp>
      <p:graphicFrame>
        <p:nvGraphicFramePr>
          <p:cNvPr id="7" name="Table 6"/>
          <p:cNvGraphicFramePr>
            <a:graphicFrameLocks noGrp="1"/>
          </p:cNvGraphicFramePr>
          <p:nvPr userDrawn="1">
            <p:extLst>
              <p:ext uri="{D42A27DB-BD31-4B8C-83A1-F6EECF244321}">
                <p14:modId xmlns:p14="http://schemas.microsoft.com/office/powerpoint/2010/main" val="427593606"/>
              </p:ext>
            </p:extLst>
          </p:nvPr>
        </p:nvGraphicFramePr>
        <p:xfrm>
          <a:off x="685800" y="162560"/>
          <a:ext cx="8229600" cy="767080"/>
        </p:xfrm>
        <a:graphic>
          <a:graphicData uri="http://schemas.openxmlformats.org/drawingml/2006/table">
            <a:tbl>
              <a:tblPr firstRow="1" bandRow="1">
                <a:tableStyleId>{00A15C55-8517-42AA-B614-E9B94910E393}</a:tableStyleId>
              </a:tblPr>
              <a:tblGrid>
                <a:gridCol w="8229600"/>
              </a:tblGrid>
              <a:tr h="381000">
                <a:tc>
                  <a:txBody>
                    <a:bodyPr/>
                    <a:lstStyle/>
                    <a:p>
                      <a:r>
                        <a:rPr lang="en-GB" sz="2000" dirty="0" smtClean="0"/>
                        <a:t>ICT IGCSE</a:t>
                      </a:r>
                      <a:r>
                        <a:rPr lang="en-GB" sz="2000" baseline="0" dirty="0" smtClean="0"/>
                        <a:t> Theory – Revision Presentation</a:t>
                      </a:r>
                      <a:endParaRPr lang="en-GB" sz="2000" dirty="0"/>
                    </a:p>
                  </a:txBody>
                  <a:tcPr>
                    <a:solidFill>
                      <a:srgbClr val="7030A0"/>
                    </a:solidFill>
                  </a:tcPr>
                </a:tc>
              </a:tr>
              <a:tr h="370840">
                <a:tc>
                  <a:txBody>
                    <a:bodyPr/>
                    <a:lstStyle/>
                    <a:p>
                      <a:r>
                        <a:rPr lang="en-GB" sz="1800" b="1" kern="1200" dirty="0" smtClean="0">
                          <a:solidFill>
                            <a:schemeClr val="dk1"/>
                          </a:solidFill>
                          <a:effectLst/>
                          <a:latin typeface="+mn-lt"/>
                          <a:ea typeface="+mn-ea"/>
                          <a:cs typeface="+mn-cs"/>
                        </a:rPr>
                        <a:t>2015 – 2016 Questions (New Syllabus)</a:t>
                      </a:r>
                      <a:endParaRPr lang="en-GB" sz="2000" dirty="0"/>
                    </a:p>
                  </a:txBody>
                  <a:tcPr/>
                </a:tc>
              </a:tr>
            </a:tbl>
          </a:graphicData>
        </a:graphic>
      </p:graphicFrame>
      <p:sp>
        <p:nvSpPr>
          <p:cNvPr id="8" name="TextBox 7"/>
          <p:cNvSpPr txBox="1"/>
          <p:nvPr userDrawn="1"/>
        </p:nvSpPr>
        <p:spPr>
          <a:xfrm>
            <a:off x="109835" y="0"/>
            <a:ext cx="461665" cy="6858000"/>
          </a:xfrm>
          <a:prstGeom prst="rect">
            <a:avLst/>
          </a:prstGeom>
          <a:solidFill>
            <a:schemeClr val="bg1">
              <a:lumMod val="95000"/>
            </a:schemeClr>
          </a:solidFill>
          <a:ln>
            <a:noFill/>
          </a:ln>
        </p:spPr>
        <p:txBody>
          <a:bodyPr vert="vert" wrap="square" rtlCol="0">
            <a:spAutoFit/>
          </a:bodyPr>
          <a:lstStyle/>
          <a:p>
            <a:pPr algn="ctr"/>
            <a:r>
              <a:rPr lang="en-GB" sz="1800" b="1" kern="1200" dirty="0" smtClean="0">
                <a:solidFill>
                  <a:schemeClr val="tx1"/>
                </a:solidFill>
                <a:effectLst/>
                <a:latin typeface="+mn-lt"/>
                <a:ea typeface="+mn-ea"/>
                <a:cs typeface="+mn-cs"/>
              </a:rPr>
              <a:t>Chapter 6 - ICT Applications</a:t>
            </a:r>
            <a:endParaRPr lang="en-GB" sz="1600" b="1" dirty="0">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7725"/>
            <a:ext cx="6480720" cy="5255611"/>
          </a:xfrm>
        </p:spPr>
        <p:txBody>
          <a:bodyPr/>
          <a:lstStyle/>
          <a:p>
            <a:pPr marL="0" indent="0">
              <a:buNone/>
            </a:pPr>
            <a:r>
              <a:rPr lang="en-GB" sz="1800" b="1" dirty="0"/>
              <a:t>The following diagram shows towns </a:t>
            </a:r>
            <a:r>
              <a:rPr lang="en-GB" sz="1800" b="1" dirty="0">
                <a:solidFill>
                  <a:srgbClr val="FF0000"/>
                </a:solidFill>
              </a:rPr>
              <a:t>A</a:t>
            </a:r>
            <a:r>
              <a:rPr lang="en-GB" sz="1800" b="1" dirty="0"/>
              <a:t> and </a:t>
            </a:r>
            <a:r>
              <a:rPr lang="en-GB" sz="1800" b="1" dirty="0">
                <a:solidFill>
                  <a:srgbClr val="FF0000"/>
                </a:solidFill>
              </a:rPr>
              <a:t>B</a:t>
            </a:r>
            <a:r>
              <a:rPr lang="en-GB" sz="1800" b="1" dirty="0"/>
              <a:t> and the </a:t>
            </a:r>
            <a:r>
              <a:rPr lang="en-GB" sz="1800" b="1" dirty="0">
                <a:solidFill>
                  <a:srgbClr val="FF0000"/>
                </a:solidFill>
              </a:rPr>
              <a:t>two roads that connect them</a:t>
            </a:r>
            <a:r>
              <a:rPr lang="en-GB" sz="1800" b="1" dirty="0" smtClean="0"/>
              <a:t>.</a:t>
            </a:r>
          </a:p>
          <a:p>
            <a:pPr marL="0" indent="0">
              <a:buNone/>
            </a:pPr>
            <a:endParaRPr lang="en-GB" sz="1100" b="1" dirty="0">
              <a:solidFill>
                <a:srgbClr val="FF0000"/>
              </a:solidFill>
            </a:endParaRPr>
          </a:p>
          <a:p>
            <a:pPr marL="0" indent="0">
              <a:buNone/>
            </a:pPr>
            <a:r>
              <a:rPr lang="en-GB" sz="1800" b="1" dirty="0" smtClean="0"/>
              <a:t>Describe </a:t>
            </a:r>
            <a:r>
              <a:rPr lang="en-GB" sz="1800" b="1" dirty="0"/>
              <a:t>how a satellite navigation system (sat </a:t>
            </a:r>
            <a:r>
              <a:rPr lang="en-GB" sz="1800" b="1" dirty="0" err="1"/>
              <a:t>nav</a:t>
            </a:r>
            <a:r>
              <a:rPr lang="en-GB" sz="1800" b="1" dirty="0"/>
              <a:t>) in a motor vehicle would calculate the </a:t>
            </a:r>
            <a:r>
              <a:rPr lang="en-GB" sz="1800" b="1" dirty="0" smtClean="0"/>
              <a:t>quickest route </a:t>
            </a:r>
            <a:r>
              <a:rPr lang="en-GB" sz="1800" b="1" dirty="0"/>
              <a:t>from </a:t>
            </a:r>
            <a:r>
              <a:rPr lang="en-GB" sz="1800" b="1" dirty="0">
                <a:solidFill>
                  <a:srgbClr val="FF0000"/>
                </a:solidFill>
              </a:rPr>
              <a:t>A</a:t>
            </a:r>
            <a:r>
              <a:rPr lang="en-GB" sz="1800" b="1" dirty="0"/>
              <a:t> to </a:t>
            </a:r>
            <a:r>
              <a:rPr lang="en-GB" sz="1800" b="1" dirty="0">
                <a:solidFill>
                  <a:srgbClr val="FF0000"/>
                </a:solidFill>
              </a:rPr>
              <a:t>B</a:t>
            </a:r>
            <a:r>
              <a:rPr lang="en-GB" sz="1800" b="1" dirty="0"/>
              <a:t>.</a:t>
            </a:r>
            <a:endParaRPr lang="en-GB" sz="1800" b="1" dirty="0" smtClean="0">
              <a:solidFill>
                <a:srgbClr val="FF0000"/>
              </a:solidFill>
            </a:endParaRPr>
          </a:p>
          <a:p>
            <a:endParaRPr lang="en-GB" sz="1600" dirty="0">
              <a:solidFill>
                <a:srgbClr val="FF0000"/>
              </a:solidFill>
            </a:endParaRPr>
          </a:p>
          <a:p>
            <a:r>
              <a:rPr lang="en-GB" sz="1800" dirty="0" smtClean="0">
                <a:solidFill>
                  <a:srgbClr val="FF0000"/>
                </a:solidFill>
              </a:rPr>
              <a:t>Destination </a:t>
            </a:r>
            <a:r>
              <a:rPr lang="en-GB" sz="1800" dirty="0">
                <a:solidFill>
                  <a:srgbClr val="FF0000"/>
                </a:solidFill>
              </a:rPr>
              <a:t>B is input by driver</a:t>
            </a:r>
          </a:p>
          <a:p>
            <a:r>
              <a:rPr lang="en-GB" sz="1800" dirty="0">
                <a:solidFill>
                  <a:srgbClr val="FF0000"/>
                </a:solidFill>
              </a:rPr>
              <a:t>Position of motor vehicle at A is calculated using </a:t>
            </a:r>
            <a:r>
              <a:rPr lang="en-GB" sz="1800" dirty="0" smtClean="0">
                <a:solidFill>
                  <a:srgbClr val="FF0000"/>
                </a:solidFill>
              </a:rPr>
              <a:t>GPS …using </a:t>
            </a:r>
            <a:r>
              <a:rPr lang="en-GB" sz="1800" dirty="0">
                <a:solidFill>
                  <a:srgbClr val="FF0000"/>
                </a:solidFill>
              </a:rPr>
              <a:t>data transmitted from 3/4 satellites</a:t>
            </a:r>
          </a:p>
          <a:p>
            <a:r>
              <a:rPr lang="en-GB" sz="1800" dirty="0">
                <a:solidFill>
                  <a:srgbClr val="FF0000"/>
                </a:solidFill>
              </a:rPr>
              <a:t>Algorithm calculates shortest distance from A to B (going through C)</a:t>
            </a:r>
          </a:p>
          <a:p>
            <a:r>
              <a:rPr lang="en-GB" sz="1800" dirty="0">
                <a:solidFill>
                  <a:srgbClr val="FF0000"/>
                </a:solidFill>
              </a:rPr>
              <a:t>Algorithm calculates distance from A to B not going through C</a:t>
            </a:r>
          </a:p>
          <a:p>
            <a:r>
              <a:rPr lang="en-GB" sz="1800" dirty="0">
                <a:solidFill>
                  <a:srgbClr val="FF0000"/>
                </a:solidFill>
              </a:rPr>
              <a:t>Makes allowances for traffic in town </a:t>
            </a:r>
            <a:r>
              <a:rPr lang="en-GB" sz="1800" dirty="0" smtClean="0">
                <a:solidFill>
                  <a:srgbClr val="FF0000"/>
                </a:solidFill>
              </a:rPr>
              <a:t>C and takes </a:t>
            </a:r>
            <a:r>
              <a:rPr lang="en-GB" sz="1800" dirty="0">
                <a:solidFill>
                  <a:srgbClr val="FF0000"/>
                </a:solidFill>
              </a:rPr>
              <a:t>into account average road </a:t>
            </a:r>
            <a:r>
              <a:rPr lang="en-GB" sz="1800" dirty="0" smtClean="0">
                <a:solidFill>
                  <a:srgbClr val="FF0000"/>
                </a:solidFill>
              </a:rPr>
              <a:t>speeds… using </a:t>
            </a:r>
            <a:r>
              <a:rPr lang="en-GB" sz="1800" dirty="0">
                <a:solidFill>
                  <a:srgbClr val="FF0000"/>
                </a:solidFill>
              </a:rPr>
              <a:t>traffic/speed sensors on roads</a:t>
            </a:r>
          </a:p>
          <a:p>
            <a:r>
              <a:rPr lang="en-GB" sz="1800" dirty="0">
                <a:solidFill>
                  <a:srgbClr val="FF0000"/>
                </a:solidFill>
              </a:rPr>
              <a:t>Takes into account regular updates of traffic conditions</a:t>
            </a:r>
          </a:p>
          <a:p>
            <a:r>
              <a:rPr lang="en-GB" sz="1800" dirty="0">
                <a:solidFill>
                  <a:srgbClr val="FF0000"/>
                </a:solidFill>
              </a:rPr>
              <a:t>Takes into account max. speed on the road/type of road</a:t>
            </a:r>
          </a:p>
        </p:txBody>
      </p:sp>
      <p:pic>
        <p:nvPicPr>
          <p:cNvPr id="4" name="Picture 3"/>
          <p:cNvPicPr/>
          <p:nvPr/>
        </p:nvPicPr>
        <p:blipFill rotWithShape="1">
          <a:blip r:embed="rId2"/>
          <a:srcRect l="38317" t="29951" r="52202" b="26376"/>
          <a:stretch/>
        </p:blipFill>
        <p:spPr bwMode="auto">
          <a:xfrm>
            <a:off x="7192370" y="1124744"/>
            <a:ext cx="1951630" cy="3677648"/>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Most supermarkets now operate online shopping.</a:t>
            </a:r>
          </a:p>
          <a:p>
            <a:pPr marL="0" lvl="0" indent="0">
              <a:buNone/>
            </a:pPr>
            <a:r>
              <a:rPr lang="en-GB" sz="1800" b="1" dirty="0"/>
              <a:t>Discuss the advantages and disadvantages to supermarkets of this development.</a:t>
            </a:r>
          </a:p>
          <a:p>
            <a:pPr marL="0" lvl="0" indent="0">
              <a:buNone/>
            </a:pPr>
            <a:endParaRPr lang="en-GB" sz="1800" b="1" dirty="0"/>
          </a:p>
          <a:p>
            <a:r>
              <a:rPr lang="en-GB" sz="1800" dirty="0">
                <a:solidFill>
                  <a:srgbClr val="FF0000"/>
                </a:solidFill>
              </a:rPr>
              <a:t>Initial cost of hardware/software is expensive</a:t>
            </a:r>
          </a:p>
          <a:p>
            <a:r>
              <a:rPr lang="en-GB" sz="1800" dirty="0">
                <a:solidFill>
                  <a:srgbClr val="FF0000"/>
                </a:solidFill>
              </a:rPr>
              <a:t>Fewer staff needed – less spent on wages</a:t>
            </a:r>
          </a:p>
          <a:p>
            <a:r>
              <a:rPr lang="en-GB" sz="1800" dirty="0">
                <a:solidFill>
                  <a:srgbClr val="FF0000"/>
                </a:solidFill>
              </a:rPr>
              <a:t>Fewer shops needed – less spent on rates/rent/utilities</a:t>
            </a:r>
          </a:p>
          <a:p>
            <a:r>
              <a:rPr lang="en-GB" sz="1800" dirty="0">
                <a:solidFill>
                  <a:srgbClr val="FF0000"/>
                </a:solidFill>
              </a:rPr>
              <a:t>Potentially larger customer base</a:t>
            </a:r>
          </a:p>
          <a:p>
            <a:r>
              <a:rPr lang="en-GB" sz="1800" dirty="0">
                <a:solidFill>
                  <a:srgbClr val="FF0000"/>
                </a:solidFill>
              </a:rPr>
              <a:t>Need to retrain staff</a:t>
            </a:r>
          </a:p>
          <a:p>
            <a:r>
              <a:rPr lang="en-GB" sz="1800" dirty="0">
                <a:solidFill>
                  <a:srgbClr val="FF0000"/>
                </a:solidFill>
              </a:rPr>
              <a:t>Less customer loyalty/loss of customers/more difficult to sell other services/products due to lack</a:t>
            </a:r>
          </a:p>
          <a:p>
            <a:r>
              <a:rPr lang="en-GB" sz="1800" dirty="0">
                <a:solidFill>
                  <a:srgbClr val="FF0000"/>
                </a:solidFill>
              </a:rPr>
              <a:t>of personal touch</a:t>
            </a:r>
          </a:p>
          <a:p>
            <a:r>
              <a:rPr lang="en-GB" sz="1800" dirty="0">
                <a:solidFill>
                  <a:srgbClr val="FF0000"/>
                </a:solidFill>
              </a:rPr>
              <a:t>Costs of system maintenance</a:t>
            </a:r>
          </a:p>
          <a:p>
            <a:r>
              <a:rPr lang="en-GB" sz="1800" dirty="0">
                <a:solidFill>
                  <a:srgbClr val="FF0000"/>
                </a:solidFill>
              </a:rPr>
              <a:t>Greater costs due to more delivery staff/vans</a:t>
            </a:r>
          </a:p>
          <a:p>
            <a:endParaRPr lang="en-GB" sz="1800" dirty="0">
              <a:solidFill>
                <a:srgbClr val="FF0000"/>
              </a:solidFill>
            </a:endParaRPr>
          </a:p>
        </p:txBody>
      </p:sp>
    </p:spTree>
    <p:extLst>
      <p:ext uri="{BB962C8B-B14F-4D97-AF65-F5344CB8AC3E}">
        <p14:creationId xmlns:p14="http://schemas.microsoft.com/office/powerpoint/2010/main" val="500828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Describe three benefits to customers of using internet banking</a:t>
            </a:r>
            <a:r>
              <a:rPr lang="en-GB" sz="1800" b="1" dirty="0" smtClean="0"/>
              <a:t>.</a:t>
            </a:r>
          </a:p>
          <a:p>
            <a:pPr marL="0" lvl="0" indent="0">
              <a:buNone/>
            </a:pPr>
            <a:endParaRPr lang="en-GB" sz="1800" b="1" dirty="0"/>
          </a:p>
          <a:p>
            <a:r>
              <a:rPr lang="en-GB" sz="1800" dirty="0">
                <a:solidFill>
                  <a:srgbClr val="FF0000"/>
                </a:solidFill>
              </a:rPr>
              <a:t>Save travelling expenses</a:t>
            </a:r>
          </a:p>
          <a:p>
            <a:r>
              <a:rPr lang="en-GB" sz="1800" dirty="0">
                <a:solidFill>
                  <a:srgbClr val="FF0000"/>
                </a:solidFill>
              </a:rPr>
              <a:t>Saves time travelling/queuing</a:t>
            </a:r>
          </a:p>
          <a:p>
            <a:r>
              <a:rPr lang="en-GB" sz="1800" dirty="0">
                <a:solidFill>
                  <a:srgbClr val="FF0000"/>
                </a:solidFill>
              </a:rPr>
              <a:t>Elderly/disabled people don't have to travel</a:t>
            </a:r>
          </a:p>
          <a:p>
            <a:r>
              <a:rPr lang="en-GB" sz="1800" dirty="0">
                <a:solidFill>
                  <a:srgbClr val="FF0000"/>
                </a:solidFill>
              </a:rPr>
              <a:t>No embarrassment having to ask for loans face to face</a:t>
            </a:r>
          </a:p>
          <a:p>
            <a:r>
              <a:rPr lang="en-GB" sz="1800" dirty="0">
                <a:solidFill>
                  <a:srgbClr val="FF0000"/>
                </a:solidFill>
              </a:rPr>
              <a:t>Can bank when banks are closed</a:t>
            </a:r>
          </a:p>
          <a:p>
            <a:r>
              <a:rPr lang="en-GB" sz="1800" dirty="0">
                <a:solidFill>
                  <a:srgbClr val="FF0000"/>
                </a:solidFill>
              </a:rPr>
              <a:t>Use it anywhere there's an internet connection</a:t>
            </a:r>
          </a:p>
          <a:p>
            <a:endParaRPr lang="en-GB" sz="1800" dirty="0">
              <a:solidFill>
                <a:srgbClr val="FF0000"/>
              </a:solidFill>
            </a:endParaRPr>
          </a:p>
        </p:txBody>
      </p:sp>
    </p:spTree>
    <p:extLst>
      <p:ext uri="{BB962C8B-B14F-4D97-AF65-F5344CB8AC3E}">
        <p14:creationId xmlns:p14="http://schemas.microsoft.com/office/powerpoint/2010/main" val="2819307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Financial models and scientific experiments are examples of different types of </a:t>
            </a:r>
            <a:r>
              <a:rPr lang="en-GB" sz="1800" b="1" dirty="0" smtClean="0"/>
              <a:t>modelling applications</a:t>
            </a:r>
            <a:r>
              <a:rPr lang="en-GB" sz="1800" b="1" dirty="0"/>
              <a:t>.</a:t>
            </a:r>
          </a:p>
          <a:p>
            <a:pPr marL="0" indent="0">
              <a:buNone/>
            </a:pPr>
            <a:r>
              <a:rPr lang="en-GB" sz="1800" b="1" dirty="0"/>
              <a:t> </a:t>
            </a:r>
          </a:p>
          <a:p>
            <a:pPr marL="0" indent="0">
              <a:buNone/>
            </a:pPr>
            <a:r>
              <a:rPr lang="en-GB" sz="1800" b="1" dirty="0"/>
              <a:t>Give </a:t>
            </a:r>
            <a:r>
              <a:rPr lang="en-GB" sz="1800" b="1" dirty="0">
                <a:solidFill>
                  <a:srgbClr val="FF0000"/>
                </a:solidFill>
              </a:rPr>
              <a:t>three </a:t>
            </a:r>
            <a:r>
              <a:rPr lang="en-GB" sz="1800" b="1" dirty="0"/>
              <a:t>other examples of types of modelling.</a:t>
            </a:r>
          </a:p>
          <a:p>
            <a:pPr marL="0" indent="0">
              <a:buNone/>
            </a:pPr>
            <a:r>
              <a:rPr lang="en-GB" sz="1800" dirty="0"/>
              <a:t> </a:t>
            </a:r>
          </a:p>
          <a:p>
            <a:r>
              <a:rPr lang="en-GB" sz="1800" dirty="0">
                <a:solidFill>
                  <a:srgbClr val="FF0000"/>
                </a:solidFill>
              </a:rPr>
              <a:t>Simulations</a:t>
            </a:r>
          </a:p>
          <a:p>
            <a:r>
              <a:rPr lang="en-GB" sz="1800" dirty="0">
                <a:solidFill>
                  <a:srgbClr val="FF0000"/>
                </a:solidFill>
              </a:rPr>
              <a:t>Mathematical models</a:t>
            </a:r>
          </a:p>
          <a:p>
            <a:r>
              <a:rPr lang="en-GB" sz="1800" dirty="0">
                <a:solidFill>
                  <a:srgbClr val="FF0000"/>
                </a:solidFill>
              </a:rPr>
              <a:t>Civil engineering models</a:t>
            </a:r>
          </a:p>
          <a:p>
            <a:r>
              <a:rPr lang="en-GB" sz="1800" dirty="0">
                <a:solidFill>
                  <a:srgbClr val="FF0000"/>
                </a:solidFill>
              </a:rPr>
              <a:t>Flight/pilot simulation/training</a:t>
            </a:r>
          </a:p>
          <a:p>
            <a:r>
              <a:rPr lang="en-GB" sz="1800" dirty="0">
                <a:solidFill>
                  <a:srgbClr val="FF0000"/>
                </a:solidFill>
              </a:rPr>
              <a:t>Design of fairground rides</a:t>
            </a:r>
          </a:p>
          <a:p>
            <a:r>
              <a:rPr lang="en-GB" sz="1800" dirty="0">
                <a:solidFill>
                  <a:srgbClr val="FF0000"/>
                </a:solidFill>
              </a:rPr>
              <a:t>Traffic control</a:t>
            </a:r>
          </a:p>
          <a:p>
            <a:r>
              <a:rPr lang="en-GB" sz="1800" dirty="0">
                <a:solidFill>
                  <a:srgbClr val="FF0000"/>
                </a:solidFill>
              </a:rPr>
              <a:t>Building fire simulation</a:t>
            </a:r>
          </a:p>
          <a:p>
            <a:r>
              <a:rPr lang="en-GB" sz="1800" dirty="0">
                <a:solidFill>
                  <a:srgbClr val="FF0000"/>
                </a:solidFill>
              </a:rPr>
              <a:t>Weather forecast models</a:t>
            </a:r>
          </a:p>
          <a:p>
            <a:r>
              <a:rPr lang="en-GB" sz="1800" dirty="0">
                <a:solidFill>
                  <a:srgbClr val="FF0000"/>
                </a:solidFill>
              </a:rPr>
              <a:t>Population modelling</a:t>
            </a:r>
            <a:endParaRPr lang="en-GB" sz="1800" dirty="0">
              <a:solidFill>
                <a:srgbClr val="FF0000"/>
              </a:solidFill>
            </a:endParaRPr>
          </a:p>
        </p:txBody>
      </p:sp>
    </p:spTree>
    <p:extLst>
      <p:ext uri="{BB962C8B-B14F-4D97-AF65-F5344CB8AC3E}">
        <p14:creationId xmlns:p14="http://schemas.microsoft.com/office/powerpoint/2010/main" val="1650963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ferry connects two countries. When car drivers approach the ferry they have to check in to confirm the details they have already booked. If they drive in to the self check-in lane, details of the car are automatically input to a computer.  </a:t>
            </a:r>
          </a:p>
          <a:p>
            <a:pPr marL="0" indent="0">
              <a:buNone/>
            </a:pPr>
            <a:endParaRPr lang="en-GB" sz="1000" b="1" dirty="0" smtClean="0"/>
          </a:p>
          <a:p>
            <a:pPr marL="0" indent="0">
              <a:buNone/>
            </a:pPr>
            <a:r>
              <a:rPr lang="en-GB" sz="1800" b="1" dirty="0" smtClean="0"/>
              <a:t>The </a:t>
            </a:r>
            <a:r>
              <a:rPr lang="en-GB" sz="1800" b="1" dirty="0"/>
              <a:t>terminal which is used for the driver to identify themselves produces a personalised welcome message on a screen. There is a database which contains details of the driver and the car.</a:t>
            </a:r>
          </a:p>
          <a:p>
            <a:pPr marL="0" indent="0">
              <a:buNone/>
            </a:pPr>
            <a:r>
              <a:rPr lang="en-GB" sz="1000" dirty="0"/>
              <a:t> </a:t>
            </a:r>
          </a:p>
          <a:p>
            <a:pPr marL="0" indent="0">
              <a:buNone/>
            </a:pPr>
            <a:r>
              <a:rPr lang="en-GB" sz="1800" b="1" dirty="0"/>
              <a:t>Write down the data which is automatically input to the computer.</a:t>
            </a:r>
          </a:p>
          <a:p>
            <a:pPr marL="0" indent="0">
              <a:buNone/>
            </a:pPr>
            <a:r>
              <a:rPr lang="en-GB" sz="1800" dirty="0">
                <a:solidFill>
                  <a:srgbClr val="FF0000"/>
                </a:solidFill>
              </a:rPr>
              <a:t>The car registration </a:t>
            </a:r>
            <a:r>
              <a:rPr lang="en-GB" sz="1800" dirty="0" smtClean="0">
                <a:solidFill>
                  <a:srgbClr val="FF0000"/>
                </a:solidFill>
              </a:rPr>
              <a:t>number</a:t>
            </a:r>
            <a:endParaRPr lang="en-GB" sz="1800" dirty="0"/>
          </a:p>
          <a:p>
            <a:pPr marL="0" indent="0">
              <a:buNone/>
            </a:pPr>
            <a:endParaRPr lang="en-GB" sz="1000" dirty="0" smtClean="0"/>
          </a:p>
          <a:p>
            <a:pPr marL="0" indent="0">
              <a:buNone/>
            </a:pPr>
            <a:r>
              <a:rPr lang="en-GB" sz="1800" b="1" dirty="0" smtClean="0"/>
              <a:t>Other </a:t>
            </a:r>
            <a:r>
              <a:rPr lang="en-GB" sz="1800" b="1" dirty="0"/>
              <a:t>than your answer to (a) give two items of data stored in the computer database.</a:t>
            </a:r>
          </a:p>
          <a:p>
            <a:r>
              <a:rPr lang="en-GB" sz="1800" dirty="0">
                <a:solidFill>
                  <a:srgbClr val="FF0000"/>
                </a:solidFill>
              </a:rPr>
              <a:t>Car owner's name</a:t>
            </a:r>
          </a:p>
          <a:p>
            <a:r>
              <a:rPr lang="en-GB" sz="1800" dirty="0">
                <a:solidFill>
                  <a:srgbClr val="FF0000"/>
                </a:solidFill>
              </a:rPr>
              <a:t>Car driver's name</a:t>
            </a:r>
          </a:p>
          <a:p>
            <a:r>
              <a:rPr lang="en-GB" sz="1800" dirty="0" smtClean="0">
                <a:solidFill>
                  <a:srgbClr val="FF0000"/>
                </a:solidFill>
              </a:rPr>
              <a:t>Height/</a:t>
            </a:r>
            <a:r>
              <a:rPr lang="en-GB" sz="1800" dirty="0">
                <a:solidFill>
                  <a:srgbClr val="FF0000"/>
                </a:solidFill>
              </a:rPr>
              <a:t> Length </a:t>
            </a:r>
            <a:r>
              <a:rPr lang="en-GB" sz="1800" dirty="0" smtClean="0">
                <a:solidFill>
                  <a:srgbClr val="FF0000"/>
                </a:solidFill>
              </a:rPr>
              <a:t>of </a:t>
            </a:r>
            <a:r>
              <a:rPr lang="en-GB" sz="1800" dirty="0">
                <a:solidFill>
                  <a:srgbClr val="FF0000"/>
                </a:solidFill>
              </a:rPr>
              <a:t>vehicle</a:t>
            </a:r>
          </a:p>
          <a:p>
            <a:r>
              <a:rPr lang="en-GB" sz="1800" dirty="0">
                <a:solidFill>
                  <a:srgbClr val="FF0000"/>
                </a:solidFill>
              </a:rPr>
              <a:t>Colour of vehicle</a:t>
            </a:r>
          </a:p>
          <a:p>
            <a:r>
              <a:rPr lang="en-GB" sz="1800" dirty="0">
                <a:solidFill>
                  <a:srgbClr val="FF0000"/>
                </a:solidFill>
              </a:rPr>
              <a:t>Credit/debit card details</a:t>
            </a:r>
          </a:p>
          <a:p>
            <a:r>
              <a:rPr lang="en-GB" sz="1800" dirty="0">
                <a:solidFill>
                  <a:srgbClr val="FF0000"/>
                </a:solidFill>
              </a:rPr>
              <a:t>Make of car/model of </a:t>
            </a:r>
            <a:r>
              <a:rPr lang="en-GB" sz="1800" dirty="0" smtClean="0">
                <a:solidFill>
                  <a:srgbClr val="FF0000"/>
                </a:solidFill>
              </a:rPr>
              <a:t>car</a:t>
            </a:r>
            <a:endParaRPr lang="en-GB" sz="1800" dirty="0">
              <a:solidFill>
                <a:srgbClr val="FF0000"/>
              </a:solidFill>
            </a:endParaRPr>
          </a:p>
        </p:txBody>
      </p:sp>
    </p:spTree>
    <p:extLst>
      <p:ext uri="{BB962C8B-B14F-4D97-AF65-F5344CB8AC3E}">
        <p14:creationId xmlns:p14="http://schemas.microsoft.com/office/powerpoint/2010/main" val="3721318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smtClean="0"/>
              <a:t>Explain </a:t>
            </a:r>
            <a:r>
              <a:rPr lang="en-GB" sz="1800" b="1" dirty="0"/>
              <a:t>how Optical Character Recognition is used before the computer processes the data.</a:t>
            </a:r>
          </a:p>
          <a:p>
            <a:r>
              <a:rPr lang="en-GB" sz="1800" dirty="0">
                <a:solidFill>
                  <a:srgbClr val="FF0000"/>
                </a:solidFill>
              </a:rPr>
              <a:t>As the car arrives a camera takes a snapshot of the number plate as an image</a:t>
            </a:r>
          </a:p>
          <a:p>
            <a:r>
              <a:rPr lang="en-GB" sz="1800" dirty="0">
                <a:solidFill>
                  <a:srgbClr val="FF0000"/>
                </a:solidFill>
              </a:rPr>
              <a:t>Stores it in a file</a:t>
            </a:r>
          </a:p>
          <a:p>
            <a:r>
              <a:rPr lang="en-GB" sz="1800" dirty="0">
                <a:solidFill>
                  <a:srgbClr val="FF0000"/>
                </a:solidFill>
              </a:rPr>
              <a:t>Software identifies where number plate is in image and crops that part of the image</a:t>
            </a:r>
          </a:p>
          <a:p>
            <a:r>
              <a:rPr lang="en-GB" sz="1800" dirty="0">
                <a:solidFill>
                  <a:srgbClr val="FF0000"/>
                </a:solidFill>
              </a:rPr>
              <a:t>The OCR software converts the registration number to numbers/letters</a:t>
            </a:r>
          </a:p>
          <a:p>
            <a:pPr marL="0" indent="0">
              <a:buNone/>
            </a:pPr>
            <a:r>
              <a:rPr lang="en-GB" sz="1800" dirty="0"/>
              <a:t> </a:t>
            </a:r>
          </a:p>
          <a:p>
            <a:pPr marL="0" indent="0">
              <a:buNone/>
            </a:pPr>
            <a:r>
              <a:rPr lang="en-GB" sz="1800" b="1" dirty="0"/>
              <a:t>Explain the computer processing which takes place to produce the personalised message.</a:t>
            </a:r>
          </a:p>
          <a:p>
            <a:r>
              <a:rPr lang="en-GB" sz="1800" dirty="0">
                <a:solidFill>
                  <a:srgbClr val="FF0000"/>
                </a:solidFill>
              </a:rPr>
              <a:t>The number plate is compared…</a:t>
            </a:r>
          </a:p>
          <a:p>
            <a:r>
              <a:rPr lang="en-GB" sz="1800" dirty="0">
                <a:solidFill>
                  <a:srgbClr val="FF0000"/>
                </a:solidFill>
              </a:rPr>
              <a:t>…with those stored on the customer file</a:t>
            </a:r>
          </a:p>
          <a:p>
            <a:r>
              <a:rPr lang="en-GB" sz="1800" dirty="0">
                <a:solidFill>
                  <a:srgbClr val="FF0000"/>
                </a:solidFill>
              </a:rPr>
              <a:t>When a matching record is found</a:t>
            </a:r>
          </a:p>
          <a:p>
            <a:r>
              <a:rPr lang="en-GB" sz="1800" dirty="0">
                <a:solidFill>
                  <a:srgbClr val="FF0000"/>
                </a:solidFill>
              </a:rPr>
              <a:t>The name of the customer is read</a:t>
            </a:r>
          </a:p>
          <a:p>
            <a:r>
              <a:rPr lang="en-GB" sz="1800" dirty="0">
                <a:solidFill>
                  <a:srgbClr val="FF0000"/>
                </a:solidFill>
              </a:rPr>
              <a:t>The name is merged into the message</a:t>
            </a:r>
          </a:p>
          <a:p>
            <a:r>
              <a:rPr lang="en-GB" sz="1800" dirty="0">
                <a:solidFill>
                  <a:srgbClr val="FF0000"/>
                </a:solidFill>
              </a:rPr>
              <a:t>And a signal is sent to screen to display the appropriate part of the message</a:t>
            </a:r>
            <a:endParaRPr lang="en-GB" sz="1800" b="1" dirty="0">
              <a:solidFill>
                <a:srgbClr val="FF0000"/>
              </a:solidFill>
            </a:endParaRPr>
          </a:p>
          <a:p>
            <a:pPr marL="0" indent="0">
              <a:buNone/>
            </a:pPr>
            <a:r>
              <a:rPr lang="en-GB" sz="1000" dirty="0"/>
              <a:t> </a:t>
            </a:r>
            <a:endParaRPr lang="en-GB" sz="1000" dirty="0" smtClean="0"/>
          </a:p>
          <a:p>
            <a:pPr marL="0" indent="0">
              <a:buNone/>
            </a:pPr>
            <a:endParaRPr lang="en-GB" sz="1000" dirty="0"/>
          </a:p>
        </p:txBody>
      </p:sp>
    </p:spTree>
    <p:extLst>
      <p:ext uri="{BB962C8B-B14F-4D97-AF65-F5344CB8AC3E}">
        <p14:creationId xmlns:p14="http://schemas.microsoft.com/office/powerpoint/2010/main" val="225111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Explain what is meant by VOIP.</a:t>
            </a:r>
          </a:p>
          <a:p>
            <a:r>
              <a:rPr lang="en-GB" sz="1800" dirty="0">
                <a:solidFill>
                  <a:srgbClr val="FF0000"/>
                </a:solidFill>
              </a:rPr>
              <a:t>Voice over Internet Protocol</a:t>
            </a:r>
          </a:p>
          <a:p>
            <a:r>
              <a:rPr lang="en-GB" sz="1800" dirty="0">
                <a:solidFill>
                  <a:srgbClr val="FF0000"/>
                </a:solidFill>
              </a:rPr>
              <a:t>A set of rules that enable people to use the Internet to make telephone calls/talk each other</a:t>
            </a:r>
          </a:p>
          <a:p>
            <a:r>
              <a:rPr lang="en-GB" sz="1800" dirty="0">
                <a:solidFill>
                  <a:srgbClr val="FF0000"/>
                </a:solidFill>
              </a:rPr>
              <a:t>Sends voice data in packets using IP</a:t>
            </a:r>
          </a:p>
          <a:p>
            <a:pPr marL="0" indent="0">
              <a:buNone/>
            </a:pPr>
            <a:endParaRPr lang="en-GB" sz="1800" b="1" dirty="0"/>
          </a:p>
          <a:p>
            <a:pPr marL="0" indent="0">
              <a:buNone/>
            </a:pPr>
            <a:r>
              <a:rPr lang="en-GB" sz="1800" b="1" dirty="0"/>
              <a:t>Name two items of computer hardware that are needed in order to make a VOIP phone </a:t>
            </a:r>
            <a:r>
              <a:rPr lang="en-GB" sz="1800" b="1" dirty="0" smtClean="0"/>
              <a:t>call from </a:t>
            </a:r>
            <a:r>
              <a:rPr lang="en-GB" sz="1800" b="1" dirty="0"/>
              <a:t>one computer to another.</a:t>
            </a:r>
          </a:p>
          <a:p>
            <a:r>
              <a:rPr lang="en-GB" sz="1800" dirty="0">
                <a:solidFill>
                  <a:srgbClr val="FF0000"/>
                </a:solidFill>
              </a:rPr>
              <a:t>Microphone</a:t>
            </a:r>
          </a:p>
          <a:p>
            <a:r>
              <a:rPr lang="en-GB" sz="1800" dirty="0">
                <a:solidFill>
                  <a:srgbClr val="FF0000"/>
                </a:solidFill>
              </a:rPr>
              <a:t>Speakers/headphones</a:t>
            </a:r>
          </a:p>
          <a:p>
            <a:r>
              <a:rPr lang="en-GB" sz="1800" dirty="0">
                <a:solidFill>
                  <a:srgbClr val="FF0000"/>
                </a:solidFill>
              </a:rPr>
              <a:t>Headset</a:t>
            </a:r>
          </a:p>
          <a:p>
            <a:pPr marL="0" indent="0">
              <a:buNone/>
            </a:pPr>
            <a:r>
              <a:rPr lang="en-GB" sz="1000" dirty="0"/>
              <a:t> </a:t>
            </a:r>
            <a:endParaRPr lang="en-GB" sz="1000" dirty="0" smtClean="0"/>
          </a:p>
          <a:p>
            <a:pPr marL="0" indent="0">
              <a:buNone/>
            </a:pPr>
            <a:endParaRPr lang="en-GB" sz="1000" dirty="0"/>
          </a:p>
        </p:txBody>
      </p:sp>
    </p:spTree>
    <p:extLst>
      <p:ext uri="{BB962C8B-B14F-4D97-AF65-F5344CB8AC3E}">
        <p14:creationId xmlns:p14="http://schemas.microsoft.com/office/powerpoint/2010/main" val="754142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customer wishes to check the balance of their bank account and inserts their card into the </a:t>
            </a:r>
            <a:r>
              <a:rPr lang="en-GB" sz="1800" b="1" dirty="0" smtClean="0"/>
              <a:t>ATM. </a:t>
            </a:r>
          </a:p>
          <a:p>
            <a:pPr marL="0" indent="0">
              <a:buNone/>
            </a:pPr>
            <a:endParaRPr lang="en-GB" sz="1000" b="1" dirty="0"/>
          </a:p>
          <a:p>
            <a:pPr marL="0" indent="0">
              <a:buNone/>
            </a:pPr>
            <a:r>
              <a:rPr lang="en-GB" sz="1800" b="1" dirty="0" smtClean="0"/>
              <a:t>Describe </a:t>
            </a:r>
            <a:r>
              <a:rPr lang="en-GB" sz="1800" b="1" dirty="0"/>
              <a:t>the computer processing which takes place at the ATM</a:t>
            </a:r>
            <a:r>
              <a:rPr lang="en-GB" sz="1800" b="1" dirty="0" smtClean="0"/>
              <a:t>.</a:t>
            </a:r>
          </a:p>
          <a:p>
            <a:pPr marL="0" indent="0">
              <a:buNone/>
            </a:pPr>
            <a:endParaRPr lang="en-GB" sz="1800" b="1" dirty="0"/>
          </a:p>
          <a:p>
            <a:r>
              <a:rPr lang="en-GB" sz="1800" dirty="0">
                <a:solidFill>
                  <a:srgbClr val="FF0000"/>
                </a:solidFill>
              </a:rPr>
              <a:t>The bank account details are read from the chip</a:t>
            </a:r>
          </a:p>
          <a:p>
            <a:r>
              <a:rPr lang="en-GB" sz="1800" dirty="0">
                <a:solidFill>
                  <a:srgbClr val="FF0000"/>
                </a:solidFill>
              </a:rPr>
              <a:t>The (ATM) checks to see if the card is valid</a:t>
            </a:r>
          </a:p>
          <a:p>
            <a:r>
              <a:rPr lang="en-GB" sz="1800" dirty="0">
                <a:solidFill>
                  <a:srgbClr val="FF0000"/>
                </a:solidFill>
              </a:rPr>
              <a:t>The customer is asked which language/currency they require</a:t>
            </a:r>
          </a:p>
          <a:p>
            <a:r>
              <a:rPr lang="en-GB" sz="1800" dirty="0">
                <a:solidFill>
                  <a:srgbClr val="FF0000"/>
                </a:solidFill>
              </a:rPr>
              <a:t>The customer is asked to type in their PIN</a:t>
            </a:r>
          </a:p>
          <a:p>
            <a:r>
              <a:rPr lang="en-GB" sz="1800" dirty="0">
                <a:solidFill>
                  <a:srgbClr val="FF0000"/>
                </a:solidFill>
              </a:rPr>
              <a:t>The typed PIN number is compared with that stored in the chip…</a:t>
            </a:r>
          </a:p>
          <a:p>
            <a:r>
              <a:rPr lang="en-GB" sz="1800" dirty="0">
                <a:solidFill>
                  <a:srgbClr val="FF0000"/>
                </a:solidFill>
              </a:rPr>
              <a:t>…if they are the same the transaction proceeds</a:t>
            </a:r>
          </a:p>
          <a:p>
            <a:r>
              <a:rPr lang="en-GB" sz="1800" dirty="0">
                <a:solidFill>
                  <a:srgbClr val="FF0000"/>
                </a:solidFill>
              </a:rPr>
              <a:t>…if they are not the same the customer is asked to re-enter PIN</a:t>
            </a:r>
          </a:p>
          <a:p>
            <a:r>
              <a:rPr lang="en-GB" sz="1800" dirty="0">
                <a:solidFill>
                  <a:srgbClr val="FF0000"/>
                </a:solidFill>
              </a:rPr>
              <a:t>If three failed attempts transaction rejected and card withheld</a:t>
            </a:r>
          </a:p>
          <a:p>
            <a:r>
              <a:rPr lang="en-GB" sz="1800" dirty="0">
                <a:solidFill>
                  <a:srgbClr val="FF0000"/>
                </a:solidFill>
              </a:rPr>
              <a:t>The customer is asked which service is required</a:t>
            </a:r>
          </a:p>
          <a:p>
            <a:r>
              <a:rPr lang="en-GB" sz="1800" dirty="0">
                <a:solidFill>
                  <a:srgbClr val="FF0000"/>
                </a:solidFill>
              </a:rPr>
              <a:t>Customer is asked if they want a printed balance/onscreen balance</a:t>
            </a:r>
          </a:p>
          <a:p>
            <a:r>
              <a:rPr lang="en-GB" sz="1800" dirty="0">
                <a:solidFill>
                  <a:srgbClr val="FF0000"/>
                </a:solidFill>
              </a:rPr>
              <a:t>If yes, signal sent to print balance/message sent to screen giving balance</a:t>
            </a:r>
          </a:p>
          <a:p>
            <a:r>
              <a:rPr lang="en-GB" sz="1800" dirty="0">
                <a:solidFill>
                  <a:srgbClr val="FF0000"/>
                </a:solidFill>
              </a:rPr>
              <a:t>The customer is asked if further services are required</a:t>
            </a:r>
          </a:p>
          <a:p>
            <a:pPr marL="0" indent="0">
              <a:buNone/>
            </a:pPr>
            <a:endParaRPr lang="en-GB" sz="1800" b="1" dirty="0"/>
          </a:p>
          <a:p>
            <a:pPr marL="0" indent="0">
              <a:buNone/>
            </a:pPr>
            <a:r>
              <a:rPr lang="en-GB" sz="1000" dirty="0"/>
              <a:t> </a:t>
            </a:r>
            <a:endParaRPr lang="en-GB" sz="1000" dirty="0" smtClean="0"/>
          </a:p>
          <a:p>
            <a:pPr marL="0" indent="0">
              <a:buNone/>
            </a:pPr>
            <a:endParaRPr lang="en-GB" sz="1000" dirty="0"/>
          </a:p>
        </p:txBody>
      </p:sp>
    </p:spTree>
    <p:extLst>
      <p:ext uri="{BB962C8B-B14F-4D97-AF65-F5344CB8AC3E}">
        <p14:creationId xmlns:p14="http://schemas.microsoft.com/office/powerpoint/2010/main" val="125677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customer wishes to check the balance of their bank account and inserts their card into the </a:t>
            </a:r>
            <a:r>
              <a:rPr lang="en-GB" sz="1800" b="1" dirty="0" smtClean="0"/>
              <a:t>ATM. </a:t>
            </a:r>
          </a:p>
          <a:p>
            <a:pPr marL="0" indent="0">
              <a:buNone/>
            </a:pPr>
            <a:endParaRPr lang="en-GB" sz="1800" b="1" dirty="0"/>
          </a:p>
          <a:p>
            <a:pPr marL="0" indent="0">
              <a:buNone/>
            </a:pPr>
            <a:r>
              <a:rPr lang="en-GB" sz="1800" b="1" dirty="0" smtClean="0">
                <a:solidFill>
                  <a:srgbClr val="FF0000"/>
                </a:solidFill>
              </a:rPr>
              <a:t>Describe </a:t>
            </a:r>
            <a:r>
              <a:rPr lang="en-GB" sz="1800" b="1" dirty="0">
                <a:solidFill>
                  <a:srgbClr val="FF0000"/>
                </a:solidFill>
              </a:rPr>
              <a:t>the computer processing which takes place at the bank’s computer.</a:t>
            </a:r>
          </a:p>
          <a:p>
            <a:pPr marL="0" indent="0">
              <a:buNone/>
            </a:pPr>
            <a:r>
              <a:rPr lang="en-GB" sz="1800" dirty="0"/>
              <a:t> </a:t>
            </a:r>
          </a:p>
          <a:p>
            <a:r>
              <a:rPr lang="en-GB" sz="1800" dirty="0">
                <a:solidFill>
                  <a:srgbClr val="FF0000"/>
                </a:solidFill>
              </a:rPr>
              <a:t>Checks whether card is stolen/account number exists</a:t>
            </a:r>
          </a:p>
          <a:p>
            <a:r>
              <a:rPr lang="en-GB" sz="1800" dirty="0">
                <a:solidFill>
                  <a:srgbClr val="FF0000"/>
                </a:solidFill>
              </a:rPr>
              <a:t>Customer account number is searched</a:t>
            </a:r>
          </a:p>
          <a:p>
            <a:r>
              <a:rPr lang="en-GB" sz="1800" dirty="0">
                <a:solidFill>
                  <a:srgbClr val="FF0000"/>
                </a:solidFill>
              </a:rPr>
              <a:t>Balance field is read/is calculated</a:t>
            </a:r>
          </a:p>
          <a:p>
            <a:r>
              <a:rPr lang="en-GB" sz="1800" dirty="0">
                <a:solidFill>
                  <a:srgbClr val="FF0000"/>
                </a:solidFill>
              </a:rPr>
              <a:t>Message sent to ATM giving balance</a:t>
            </a:r>
            <a:endParaRPr lang="en-GB" sz="1800" b="1" dirty="0">
              <a:solidFill>
                <a:srgbClr val="FF0000"/>
              </a:solidFill>
            </a:endParaRPr>
          </a:p>
          <a:p>
            <a:pPr marL="0" indent="0">
              <a:buNone/>
            </a:pPr>
            <a:r>
              <a:rPr lang="en-GB" sz="1000" dirty="0"/>
              <a:t> </a:t>
            </a:r>
            <a:endParaRPr lang="en-GB" sz="1000" dirty="0" smtClean="0"/>
          </a:p>
          <a:p>
            <a:pPr marL="0" indent="0">
              <a:buNone/>
            </a:pPr>
            <a:endParaRPr lang="en-GB" sz="1000" dirty="0"/>
          </a:p>
        </p:txBody>
      </p:sp>
    </p:spTree>
    <p:extLst>
      <p:ext uri="{BB962C8B-B14F-4D97-AF65-F5344CB8AC3E}">
        <p14:creationId xmlns:p14="http://schemas.microsoft.com/office/powerpoint/2010/main" val="39816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When a bank cheque is presented to a bank it is sent off to a cheque clearing centre.</a:t>
            </a:r>
          </a:p>
          <a:p>
            <a:pPr marL="0" indent="0">
              <a:buNone/>
            </a:pPr>
            <a:endParaRPr lang="en-GB" sz="1000" b="1" dirty="0"/>
          </a:p>
          <a:p>
            <a:pPr marL="0" indent="0">
              <a:buNone/>
            </a:pPr>
            <a:r>
              <a:rPr lang="en-GB" sz="1800" b="1" dirty="0"/>
              <a:t>Give three items of information that are pre-printed on the cheque in magnetic ink.</a:t>
            </a:r>
          </a:p>
          <a:p>
            <a:r>
              <a:rPr lang="en-GB" sz="1600" dirty="0">
                <a:solidFill>
                  <a:srgbClr val="FF0000"/>
                </a:solidFill>
              </a:rPr>
              <a:t>Account number </a:t>
            </a:r>
          </a:p>
          <a:p>
            <a:r>
              <a:rPr lang="en-GB" sz="1600" dirty="0">
                <a:solidFill>
                  <a:srgbClr val="FF0000"/>
                </a:solidFill>
              </a:rPr>
              <a:t>Bank/branch sort code </a:t>
            </a:r>
          </a:p>
          <a:p>
            <a:r>
              <a:rPr lang="en-GB" sz="1600" dirty="0">
                <a:solidFill>
                  <a:srgbClr val="FF0000"/>
                </a:solidFill>
              </a:rPr>
              <a:t>Cheque number</a:t>
            </a:r>
          </a:p>
          <a:p>
            <a:pPr marL="0" indent="0">
              <a:buNone/>
            </a:pPr>
            <a:r>
              <a:rPr lang="en-GB" sz="1000" dirty="0"/>
              <a:t> </a:t>
            </a:r>
            <a:endParaRPr lang="en-GB" sz="1000" dirty="0" smtClean="0"/>
          </a:p>
          <a:p>
            <a:pPr marL="0" indent="0">
              <a:buNone/>
            </a:pPr>
            <a:r>
              <a:rPr lang="en-GB" sz="1800" b="1" dirty="0"/>
              <a:t>Describe how </a:t>
            </a:r>
            <a:r>
              <a:rPr lang="en-GB" sz="1800" b="1" dirty="0" err="1"/>
              <a:t>MICR</a:t>
            </a:r>
            <a:r>
              <a:rPr lang="en-GB" sz="1800" b="1" dirty="0"/>
              <a:t> is used to read these details from the cheque.</a:t>
            </a:r>
          </a:p>
          <a:p>
            <a:r>
              <a:rPr lang="en-GB" sz="1600" dirty="0">
                <a:solidFill>
                  <a:srgbClr val="FF0000"/>
                </a:solidFill>
              </a:rPr>
              <a:t>Requires a special Magnetic Ink Character reader/scanner/Details are scanned</a:t>
            </a:r>
          </a:p>
          <a:p>
            <a:r>
              <a:rPr lang="en-GB" sz="1600" dirty="0">
                <a:solidFill>
                  <a:srgbClr val="FF0000"/>
                </a:solidFill>
              </a:rPr>
              <a:t>The magnetic ink on the cheque passes over a magnet in the reader/scanner which</a:t>
            </a:r>
          </a:p>
          <a:p>
            <a:r>
              <a:rPr lang="en-GB" sz="1600" dirty="0">
                <a:solidFill>
                  <a:srgbClr val="FF0000"/>
                </a:solidFill>
              </a:rPr>
              <a:t>charges/magnetises the ink</a:t>
            </a:r>
          </a:p>
          <a:p>
            <a:r>
              <a:rPr lang="en-GB" sz="1600" dirty="0">
                <a:solidFill>
                  <a:srgbClr val="FF0000"/>
                </a:solidFill>
              </a:rPr>
              <a:t>The </a:t>
            </a:r>
            <a:r>
              <a:rPr lang="en-GB" sz="1600" dirty="0" err="1">
                <a:solidFill>
                  <a:srgbClr val="FF0000"/>
                </a:solidFill>
              </a:rPr>
              <a:t>MICR</a:t>
            </a:r>
            <a:r>
              <a:rPr lang="en-GB" sz="1600" dirty="0">
                <a:solidFill>
                  <a:srgbClr val="FF0000"/>
                </a:solidFill>
              </a:rPr>
              <a:t> reader/scanner then reads the magnetic signal given out by the magnetic ink</a:t>
            </a:r>
          </a:p>
          <a:p>
            <a:r>
              <a:rPr lang="en-GB" sz="1600" dirty="0">
                <a:solidFill>
                  <a:srgbClr val="FF0000"/>
                </a:solidFill>
              </a:rPr>
              <a:t>characters on the cheque.</a:t>
            </a:r>
          </a:p>
          <a:p>
            <a:r>
              <a:rPr lang="en-GB" sz="1600" dirty="0">
                <a:solidFill>
                  <a:srgbClr val="FF0000"/>
                </a:solidFill>
              </a:rPr>
              <a:t>Each character produces a unique signal which is read and translated by the MIC reader</a:t>
            </a:r>
          </a:p>
          <a:p>
            <a:pPr marL="0" indent="0">
              <a:buNone/>
            </a:pPr>
            <a:r>
              <a:rPr lang="en-GB" sz="1800" b="1" dirty="0"/>
              <a:t>Explain why magnetic ink is used rather than bar codes on a cheque.</a:t>
            </a:r>
          </a:p>
          <a:p>
            <a:r>
              <a:rPr lang="en-GB" sz="1600" dirty="0">
                <a:solidFill>
                  <a:srgbClr val="FF0000"/>
                </a:solidFill>
              </a:rPr>
              <a:t>More difficult to forge</a:t>
            </a:r>
          </a:p>
          <a:p>
            <a:r>
              <a:rPr lang="en-GB" sz="1600" dirty="0">
                <a:solidFill>
                  <a:srgbClr val="FF0000"/>
                </a:solidFill>
              </a:rPr>
              <a:t>Even if overwritten/damaged can still be read by computer</a:t>
            </a:r>
          </a:p>
          <a:p>
            <a:r>
              <a:rPr lang="en-GB" sz="1600" dirty="0">
                <a:solidFill>
                  <a:srgbClr val="FF0000"/>
                </a:solidFill>
              </a:rPr>
              <a:t>Information is human readable</a:t>
            </a:r>
          </a:p>
          <a:p>
            <a:pPr marL="0" indent="0">
              <a:buNone/>
            </a:pPr>
            <a:endParaRPr lang="en-GB" sz="1000" dirty="0"/>
          </a:p>
        </p:txBody>
      </p:sp>
    </p:spTree>
    <p:extLst>
      <p:ext uri="{BB962C8B-B14F-4D97-AF65-F5344CB8AC3E}">
        <p14:creationId xmlns:p14="http://schemas.microsoft.com/office/powerpoint/2010/main" val="2141731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Identify four uses of online booking systems.</a:t>
            </a:r>
          </a:p>
          <a:p>
            <a:pPr marL="0" indent="0">
              <a:buNone/>
            </a:pPr>
            <a:endParaRPr lang="en-GB" sz="1800" b="1" dirty="0"/>
          </a:p>
          <a:p>
            <a:r>
              <a:rPr lang="en-GB" sz="1800" dirty="0">
                <a:solidFill>
                  <a:srgbClr val="FF0000"/>
                </a:solidFill>
              </a:rPr>
              <a:t>Air flight tickets</a:t>
            </a:r>
          </a:p>
          <a:p>
            <a:r>
              <a:rPr lang="en-GB" sz="1800" dirty="0">
                <a:solidFill>
                  <a:srgbClr val="FF0000"/>
                </a:solidFill>
              </a:rPr>
              <a:t>Theatre tickets</a:t>
            </a:r>
          </a:p>
          <a:p>
            <a:r>
              <a:rPr lang="en-GB" sz="1800" dirty="0">
                <a:solidFill>
                  <a:srgbClr val="FF0000"/>
                </a:solidFill>
              </a:rPr>
              <a:t>Holiday booking</a:t>
            </a:r>
          </a:p>
          <a:p>
            <a:r>
              <a:rPr lang="en-GB" sz="1800" dirty="0">
                <a:solidFill>
                  <a:srgbClr val="FF0000"/>
                </a:solidFill>
              </a:rPr>
              <a:t>Cinema tickets</a:t>
            </a:r>
          </a:p>
          <a:p>
            <a:r>
              <a:rPr lang="en-GB" sz="1800" dirty="0">
                <a:solidFill>
                  <a:srgbClr val="FF0000"/>
                </a:solidFill>
              </a:rPr>
              <a:t>Rail tickets</a:t>
            </a:r>
          </a:p>
          <a:p>
            <a:r>
              <a:rPr lang="en-GB" sz="1800" dirty="0">
                <a:solidFill>
                  <a:srgbClr val="FF0000"/>
                </a:solidFill>
              </a:rPr>
              <a:t>Hotel room booking</a:t>
            </a:r>
          </a:p>
          <a:p>
            <a:r>
              <a:rPr lang="en-GB" sz="1800" dirty="0">
                <a:solidFill>
                  <a:srgbClr val="FF0000"/>
                </a:solidFill>
              </a:rPr>
              <a:t>Restaurant table/seat booking</a:t>
            </a:r>
          </a:p>
          <a:p>
            <a:r>
              <a:rPr lang="en-GB" sz="1800" dirty="0">
                <a:solidFill>
                  <a:srgbClr val="FF0000"/>
                </a:solidFill>
              </a:rPr>
              <a:t>Football match booking</a:t>
            </a:r>
          </a:p>
          <a:p>
            <a:r>
              <a:rPr lang="en-GB" sz="1800" dirty="0">
                <a:solidFill>
                  <a:srgbClr val="FF0000"/>
                </a:solidFill>
              </a:rPr>
              <a:t>Concert/performance booking</a:t>
            </a:r>
          </a:p>
          <a:p>
            <a:pPr marL="0" indent="0">
              <a:buNone/>
            </a:pPr>
            <a:endParaRPr lang="en-GB" sz="1000" dirty="0"/>
          </a:p>
        </p:txBody>
      </p:sp>
    </p:spTree>
    <p:extLst>
      <p:ext uri="{BB962C8B-B14F-4D97-AF65-F5344CB8AC3E}">
        <p14:creationId xmlns:p14="http://schemas.microsoft.com/office/powerpoint/2010/main" val="1663069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In certain countries, the RFID chip in a passport is scanned when the passport is presented at an automated passport control gate</a:t>
            </a:r>
            <a:r>
              <a:rPr lang="en-GB" sz="1800" b="1" dirty="0" smtClean="0"/>
              <a:t>.</a:t>
            </a:r>
          </a:p>
          <a:p>
            <a:pPr marL="0" indent="0">
              <a:buNone/>
            </a:pPr>
            <a:endParaRPr lang="en-GB" sz="1800" b="1" dirty="0"/>
          </a:p>
          <a:p>
            <a:pPr marL="0" lvl="0" indent="0">
              <a:buNone/>
            </a:pPr>
            <a:r>
              <a:rPr lang="en-GB" sz="1800" b="1" dirty="0"/>
              <a:t>Give three items of information about the passport holder that are stored on the RFID chip.</a:t>
            </a:r>
          </a:p>
          <a:p>
            <a:r>
              <a:rPr lang="en-GB" sz="1800" dirty="0">
                <a:solidFill>
                  <a:srgbClr val="FF0000"/>
                </a:solidFill>
              </a:rPr>
              <a:t>Name</a:t>
            </a:r>
          </a:p>
          <a:p>
            <a:r>
              <a:rPr lang="en-GB" sz="1800" dirty="0">
                <a:solidFill>
                  <a:srgbClr val="FF0000"/>
                </a:solidFill>
              </a:rPr>
              <a:t>Passport number</a:t>
            </a:r>
          </a:p>
          <a:p>
            <a:r>
              <a:rPr lang="en-GB" sz="1800" dirty="0">
                <a:solidFill>
                  <a:srgbClr val="FF0000"/>
                </a:solidFill>
              </a:rPr>
              <a:t>Date of birth</a:t>
            </a:r>
          </a:p>
          <a:p>
            <a:r>
              <a:rPr lang="en-GB" sz="1800" dirty="0">
                <a:solidFill>
                  <a:srgbClr val="FF0000"/>
                </a:solidFill>
              </a:rPr>
              <a:t>Place of birth</a:t>
            </a:r>
          </a:p>
          <a:p>
            <a:r>
              <a:rPr lang="en-GB" sz="1800" dirty="0">
                <a:solidFill>
                  <a:srgbClr val="FF0000"/>
                </a:solidFill>
              </a:rPr>
              <a:t>Nationality</a:t>
            </a:r>
          </a:p>
          <a:p>
            <a:r>
              <a:rPr lang="en-GB" sz="1800" dirty="0">
                <a:solidFill>
                  <a:srgbClr val="FF0000"/>
                </a:solidFill>
              </a:rPr>
              <a:t>Issue date</a:t>
            </a:r>
          </a:p>
          <a:p>
            <a:r>
              <a:rPr lang="en-GB" sz="1800" dirty="0">
                <a:solidFill>
                  <a:srgbClr val="FF0000"/>
                </a:solidFill>
              </a:rPr>
              <a:t>Expiry date</a:t>
            </a:r>
          </a:p>
          <a:p>
            <a:r>
              <a:rPr lang="en-GB" sz="1800" dirty="0">
                <a:solidFill>
                  <a:srgbClr val="FF0000"/>
                </a:solidFill>
              </a:rPr>
              <a:t>Facial characteristics/photograph/fingerprint/retina scan</a:t>
            </a:r>
          </a:p>
          <a:p>
            <a:r>
              <a:rPr lang="en-GB" sz="1800" dirty="0">
                <a:solidFill>
                  <a:srgbClr val="FF0000"/>
                </a:solidFill>
              </a:rPr>
              <a:t>Biometric measurements (face)</a:t>
            </a:r>
          </a:p>
          <a:p>
            <a:r>
              <a:rPr lang="en-GB" sz="1800" dirty="0">
                <a:solidFill>
                  <a:srgbClr val="FF0000"/>
                </a:solidFill>
              </a:rPr>
              <a:t>Signature</a:t>
            </a:r>
          </a:p>
          <a:p>
            <a:r>
              <a:rPr lang="en-GB" sz="1800" dirty="0">
                <a:solidFill>
                  <a:srgbClr val="FF0000"/>
                </a:solidFill>
              </a:rPr>
              <a:t>Gender</a:t>
            </a:r>
          </a:p>
          <a:p>
            <a:r>
              <a:rPr lang="en-GB" sz="1800" dirty="0">
                <a:solidFill>
                  <a:srgbClr val="FF0000"/>
                </a:solidFill>
              </a:rPr>
              <a:t>Place of issue</a:t>
            </a:r>
          </a:p>
          <a:p>
            <a:pPr marL="0" indent="0">
              <a:buNone/>
            </a:pPr>
            <a:endParaRPr lang="en-GB" sz="1600" dirty="0">
              <a:solidFill>
                <a:srgbClr val="FF0000"/>
              </a:solidFill>
            </a:endParaRPr>
          </a:p>
        </p:txBody>
      </p:sp>
    </p:spTree>
    <p:extLst>
      <p:ext uri="{BB962C8B-B14F-4D97-AF65-F5344CB8AC3E}">
        <p14:creationId xmlns:p14="http://schemas.microsoft.com/office/powerpoint/2010/main" val="7948510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school library uses a computer system where there is a book file and a borrower file. Each student has a unique membership number and each book has a unique accession number.</a:t>
            </a:r>
          </a:p>
          <a:p>
            <a:pPr marL="0" indent="0">
              <a:buNone/>
            </a:pPr>
            <a:r>
              <a:rPr lang="en-GB" sz="1050" b="1" dirty="0"/>
              <a:t> </a:t>
            </a:r>
            <a:endParaRPr lang="en-GB" sz="900" b="1" dirty="0"/>
          </a:p>
          <a:p>
            <a:pPr marL="0" indent="0">
              <a:buNone/>
            </a:pPr>
            <a:r>
              <a:rPr lang="en-GB" sz="1800" b="1" dirty="0"/>
              <a:t>The accession number is the number given to a book when it is first bought by the </a:t>
            </a:r>
            <a:r>
              <a:rPr lang="en-GB" sz="1800" b="1" dirty="0" smtClean="0"/>
              <a:t>library. When </a:t>
            </a:r>
            <a:r>
              <a:rPr lang="en-GB" sz="1800" b="1" dirty="0"/>
              <a:t>a book is borrowed, the student has their thumbprint read by a special input device.</a:t>
            </a:r>
          </a:p>
          <a:p>
            <a:pPr marL="0" indent="0">
              <a:buNone/>
            </a:pPr>
            <a:endParaRPr lang="en-GB" sz="1000" b="1" dirty="0"/>
          </a:p>
          <a:p>
            <a:pPr marL="0" lvl="0" indent="0">
              <a:buNone/>
            </a:pPr>
            <a:r>
              <a:rPr lang="en-GB" sz="1800" b="1" dirty="0"/>
              <a:t>Describe the </a:t>
            </a:r>
            <a:r>
              <a:rPr lang="en-GB" sz="1800" b="1" u="sng" dirty="0">
                <a:solidFill>
                  <a:srgbClr val="FF0000"/>
                </a:solidFill>
              </a:rPr>
              <a:t>computer processing </a:t>
            </a:r>
            <a:r>
              <a:rPr lang="en-GB" sz="1800" b="1" dirty="0"/>
              <a:t>involved when a </a:t>
            </a:r>
            <a:r>
              <a:rPr lang="en-GB" sz="1800" b="1" dirty="0">
                <a:solidFill>
                  <a:srgbClr val="FF0000"/>
                </a:solidFill>
              </a:rPr>
              <a:t>book is borrowed</a:t>
            </a:r>
            <a:r>
              <a:rPr lang="en-GB" sz="1800" b="1" dirty="0"/>
              <a:t>.</a:t>
            </a:r>
          </a:p>
          <a:p>
            <a:r>
              <a:rPr lang="en-GB" sz="1700" dirty="0" smtClean="0">
                <a:solidFill>
                  <a:srgbClr val="FF0000"/>
                </a:solidFill>
              </a:rPr>
              <a:t>The </a:t>
            </a:r>
            <a:r>
              <a:rPr lang="en-GB" sz="1700" dirty="0">
                <a:solidFill>
                  <a:srgbClr val="FF0000"/>
                </a:solidFill>
              </a:rPr>
              <a:t>books database is searched to find the accession number</a:t>
            </a:r>
          </a:p>
          <a:p>
            <a:r>
              <a:rPr lang="en-GB" sz="1700" dirty="0">
                <a:solidFill>
                  <a:srgbClr val="FF0000"/>
                </a:solidFill>
              </a:rPr>
              <a:t>The fingerprint scan is converted into digital data patterns</a:t>
            </a:r>
          </a:p>
          <a:p>
            <a:r>
              <a:rPr lang="en-GB" sz="1700" dirty="0">
                <a:solidFill>
                  <a:srgbClr val="FF0000"/>
                </a:solidFill>
              </a:rPr>
              <a:t>The computer then maps points on the fingerprints and uses those points…</a:t>
            </a:r>
          </a:p>
          <a:p>
            <a:r>
              <a:rPr lang="en-GB" sz="1700" dirty="0">
                <a:solidFill>
                  <a:srgbClr val="FF0000"/>
                </a:solidFill>
              </a:rPr>
              <a:t>…to search for similar patterns in the (borrower) database.</a:t>
            </a:r>
          </a:p>
          <a:p>
            <a:r>
              <a:rPr lang="en-GB" sz="1700" dirty="0">
                <a:solidFill>
                  <a:srgbClr val="FF0000"/>
                </a:solidFill>
              </a:rPr>
              <a:t>Matching record is found</a:t>
            </a:r>
          </a:p>
          <a:p>
            <a:r>
              <a:rPr lang="en-GB" sz="1700" dirty="0">
                <a:solidFill>
                  <a:srgbClr val="FF0000"/>
                </a:solidFill>
              </a:rPr>
              <a:t>The membership number is retrieved</a:t>
            </a:r>
          </a:p>
          <a:p>
            <a:r>
              <a:rPr lang="en-GB" sz="1700" dirty="0">
                <a:solidFill>
                  <a:srgbClr val="FF0000"/>
                </a:solidFill>
              </a:rPr>
              <a:t>Record is checked to see if number of books allowed is not exceeded/are fines due?</a:t>
            </a:r>
          </a:p>
          <a:p>
            <a:r>
              <a:rPr lang="en-GB" sz="1700" dirty="0">
                <a:solidFill>
                  <a:srgbClr val="FF0000"/>
                </a:solidFill>
              </a:rPr>
              <a:t>The membership number is written to the file against the accession number in the </a:t>
            </a:r>
            <a:r>
              <a:rPr lang="en-GB" sz="1700" dirty="0" smtClean="0">
                <a:solidFill>
                  <a:srgbClr val="FF0000"/>
                </a:solidFill>
              </a:rPr>
              <a:t>books database</a:t>
            </a:r>
            <a:endParaRPr lang="en-GB" sz="1700" dirty="0">
              <a:solidFill>
                <a:srgbClr val="FF0000"/>
              </a:solidFill>
            </a:endParaRPr>
          </a:p>
          <a:p>
            <a:r>
              <a:rPr lang="en-GB" sz="1700" dirty="0">
                <a:solidFill>
                  <a:srgbClr val="FF0000"/>
                </a:solidFill>
              </a:rPr>
              <a:t>The accession number is written against membership number in the borrower file.</a:t>
            </a:r>
          </a:p>
          <a:p>
            <a:pPr marL="0" indent="0">
              <a:buNone/>
            </a:pPr>
            <a:endParaRPr lang="en-GB" sz="1000" dirty="0"/>
          </a:p>
        </p:txBody>
      </p:sp>
    </p:spTree>
    <p:extLst>
      <p:ext uri="{BB962C8B-B14F-4D97-AF65-F5344CB8AC3E}">
        <p14:creationId xmlns:p14="http://schemas.microsoft.com/office/powerpoint/2010/main" val="435672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school library uses a computer system where there is a book file and a borrower file. Each student has a unique membership number and each book has a unique accession number.</a:t>
            </a:r>
          </a:p>
          <a:p>
            <a:pPr marL="0" indent="0">
              <a:buNone/>
            </a:pPr>
            <a:r>
              <a:rPr lang="en-GB" sz="1050" b="1" dirty="0"/>
              <a:t> </a:t>
            </a:r>
            <a:endParaRPr lang="en-GB" sz="900" b="1" dirty="0"/>
          </a:p>
          <a:p>
            <a:pPr marL="0" indent="0">
              <a:buNone/>
            </a:pPr>
            <a:r>
              <a:rPr lang="en-GB" sz="1800" b="1" dirty="0"/>
              <a:t>The accession number is the number given to a book when it is first bought by the </a:t>
            </a:r>
            <a:r>
              <a:rPr lang="en-GB" sz="1800" b="1" dirty="0" smtClean="0"/>
              <a:t>library. When </a:t>
            </a:r>
            <a:r>
              <a:rPr lang="en-GB" sz="1800" b="1" dirty="0"/>
              <a:t>a book is borrowed, the student has their thumbprint read by a special input device.</a:t>
            </a:r>
          </a:p>
          <a:p>
            <a:pPr marL="0" indent="0">
              <a:buNone/>
            </a:pPr>
            <a:endParaRPr lang="en-GB" sz="1000" b="1" dirty="0"/>
          </a:p>
          <a:p>
            <a:pPr marL="0" indent="0">
              <a:buNone/>
            </a:pPr>
            <a:r>
              <a:rPr lang="en-GB" sz="1800" b="1" dirty="0"/>
              <a:t>Describe the </a:t>
            </a:r>
            <a:r>
              <a:rPr lang="en-GB" sz="1800" b="1" u="sng" dirty="0">
                <a:solidFill>
                  <a:srgbClr val="FF0000"/>
                </a:solidFill>
              </a:rPr>
              <a:t>computer processing </a:t>
            </a:r>
            <a:r>
              <a:rPr lang="en-GB" sz="1800" b="1" dirty="0"/>
              <a:t>involved when a </a:t>
            </a:r>
            <a:r>
              <a:rPr lang="en-GB" sz="1800" b="1" dirty="0">
                <a:solidFill>
                  <a:srgbClr val="FF0000"/>
                </a:solidFill>
              </a:rPr>
              <a:t>book is returned</a:t>
            </a:r>
            <a:r>
              <a:rPr lang="en-GB" sz="1800" b="1" dirty="0"/>
              <a:t>. There is no need for the borrower to have their thumbprint read during this process.</a:t>
            </a:r>
          </a:p>
          <a:p>
            <a:pPr marL="0" indent="0">
              <a:buNone/>
            </a:pPr>
            <a:r>
              <a:rPr lang="en-GB" sz="1800" dirty="0"/>
              <a:t> </a:t>
            </a:r>
          </a:p>
          <a:p>
            <a:r>
              <a:rPr lang="en-GB" sz="1800" dirty="0">
                <a:solidFill>
                  <a:srgbClr val="FF0000"/>
                </a:solidFill>
              </a:rPr>
              <a:t>Accession number is compared with those on book file</a:t>
            </a:r>
          </a:p>
          <a:p>
            <a:r>
              <a:rPr lang="en-GB" sz="1800" dirty="0">
                <a:solidFill>
                  <a:srgbClr val="FF0000"/>
                </a:solidFill>
              </a:rPr>
              <a:t>Matching record is found</a:t>
            </a:r>
          </a:p>
          <a:p>
            <a:r>
              <a:rPr lang="en-GB" sz="1800" dirty="0">
                <a:solidFill>
                  <a:srgbClr val="FF0000"/>
                </a:solidFill>
              </a:rPr>
              <a:t>Record is flagged as returned/changed to returned</a:t>
            </a:r>
          </a:p>
          <a:p>
            <a:r>
              <a:rPr lang="en-GB" sz="1800" dirty="0">
                <a:solidFill>
                  <a:srgbClr val="FF0000"/>
                </a:solidFill>
              </a:rPr>
              <a:t>The accession number is deleted against membership number in the borrower file/borrower</a:t>
            </a:r>
          </a:p>
          <a:p>
            <a:r>
              <a:rPr lang="en-GB" sz="1800" dirty="0">
                <a:solidFill>
                  <a:srgbClr val="FF0000"/>
                </a:solidFill>
              </a:rPr>
              <a:t>is recorded as having borrowed one less book</a:t>
            </a:r>
          </a:p>
          <a:p>
            <a:r>
              <a:rPr lang="en-GB" sz="1800" dirty="0">
                <a:solidFill>
                  <a:srgbClr val="FF0000"/>
                </a:solidFill>
              </a:rPr>
              <a:t>Computer calculates if book has been returned overdue</a:t>
            </a:r>
          </a:p>
        </p:txBody>
      </p:sp>
    </p:spTree>
    <p:extLst>
      <p:ext uri="{BB962C8B-B14F-4D97-AF65-F5344CB8AC3E}">
        <p14:creationId xmlns:p14="http://schemas.microsoft.com/office/powerpoint/2010/main" val="2355154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When customers use phone banking they are connected to an automated system.</a:t>
            </a:r>
          </a:p>
          <a:p>
            <a:pPr marL="0" indent="0">
              <a:buNone/>
            </a:pPr>
            <a:r>
              <a:rPr lang="en-GB" sz="1800" b="1" dirty="0"/>
              <a:t>Give two items of data they are asked to key in to identify themselves to the system.</a:t>
            </a:r>
          </a:p>
          <a:p>
            <a:r>
              <a:rPr lang="en-GB" sz="1600" dirty="0">
                <a:solidFill>
                  <a:srgbClr val="FF0000"/>
                </a:solidFill>
              </a:rPr>
              <a:t>Sort code</a:t>
            </a:r>
          </a:p>
          <a:p>
            <a:r>
              <a:rPr lang="en-GB" sz="1600" dirty="0">
                <a:solidFill>
                  <a:srgbClr val="FF0000"/>
                </a:solidFill>
              </a:rPr>
              <a:t>Account/bank card number</a:t>
            </a:r>
          </a:p>
          <a:p>
            <a:r>
              <a:rPr lang="en-GB" sz="1600" dirty="0">
                <a:solidFill>
                  <a:srgbClr val="FF0000"/>
                </a:solidFill>
              </a:rPr>
              <a:t>3 digits from password/passcode</a:t>
            </a:r>
          </a:p>
          <a:p>
            <a:r>
              <a:rPr lang="en-GB" sz="1600" dirty="0">
                <a:solidFill>
                  <a:srgbClr val="FF0000"/>
                </a:solidFill>
              </a:rPr>
              <a:t>Memorable date/mother’s maiden name/favourite place/answer to security </a:t>
            </a:r>
            <a:r>
              <a:rPr lang="en-GB" sz="1600" dirty="0" smtClean="0">
                <a:solidFill>
                  <a:srgbClr val="FF0000"/>
                </a:solidFill>
              </a:rPr>
              <a:t>question/place born</a:t>
            </a:r>
            <a:endParaRPr lang="en-GB" sz="1600" dirty="0">
              <a:solidFill>
                <a:srgbClr val="FF0000"/>
              </a:solidFill>
            </a:endParaRPr>
          </a:p>
          <a:p>
            <a:r>
              <a:rPr lang="en-GB" sz="1600" dirty="0">
                <a:solidFill>
                  <a:srgbClr val="FF0000"/>
                </a:solidFill>
              </a:rPr>
              <a:t>Date of birth</a:t>
            </a:r>
          </a:p>
          <a:p>
            <a:pPr marL="0" indent="0">
              <a:buNone/>
            </a:pPr>
            <a:r>
              <a:rPr lang="en-GB" sz="1800" b="1" dirty="0"/>
              <a:t>Identify three services that they can use in phone banking.</a:t>
            </a:r>
          </a:p>
          <a:p>
            <a:r>
              <a:rPr lang="en-GB" sz="1700" dirty="0">
                <a:solidFill>
                  <a:srgbClr val="FF0000"/>
                </a:solidFill>
              </a:rPr>
              <a:t>Transfer money to a different </a:t>
            </a:r>
            <a:r>
              <a:rPr lang="en-GB" sz="1700" dirty="0" smtClean="0">
                <a:solidFill>
                  <a:srgbClr val="FF0000"/>
                </a:solidFill>
              </a:rPr>
              <a:t>account or between accounts</a:t>
            </a:r>
            <a:endParaRPr lang="en-GB" sz="1700" dirty="0">
              <a:solidFill>
                <a:srgbClr val="FF0000"/>
              </a:solidFill>
            </a:endParaRPr>
          </a:p>
          <a:p>
            <a:r>
              <a:rPr lang="en-GB" sz="1700" dirty="0">
                <a:solidFill>
                  <a:srgbClr val="FF0000"/>
                </a:solidFill>
              </a:rPr>
              <a:t>Pay </a:t>
            </a:r>
            <a:r>
              <a:rPr lang="en-GB" sz="1700" dirty="0" smtClean="0">
                <a:solidFill>
                  <a:srgbClr val="FF0000"/>
                </a:solidFill>
              </a:rPr>
              <a:t>bills or amend/create </a:t>
            </a:r>
            <a:r>
              <a:rPr lang="en-GB" sz="1700" dirty="0">
                <a:solidFill>
                  <a:srgbClr val="FF0000"/>
                </a:solidFill>
              </a:rPr>
              <a:t>standing orders/direct debits</a:t>
            </a:r>
          </a:p>
          <a:p>
            <a:r>
              <a:rPr lang="en-GB" sz="1700" dirty="0">
                <a:solidFill>
                  <a:srgbClr val="FF0000"/>
                </a:solidFill>
              </a:rPr>
              <a:t>Order a new PIN</a:t>
            </a:r>
          </a:p>
          <a:p>
            <a:r>
              <a:rPr lang="en-GB" sz="1700" dirty="0">
                <a:solidFill>
                  <a:srgbClr val="FF0000"/>
                </a:solidFill>
              </a:rPr>
              <a:t>Stop a cheque</a:t>
            </a:r>
          </a:p>
          <a:p>
            <a:r>
              <a:rPr lang="en-GB" sz="1700" dirty="0">
                <a:solidFill>
                  <a:srgbClr val="FF0000"/>
                </a:solidFill>
              </a:rPr>
              <a:t>Can ask about recent/pending transactions</a:t>
            </a:r>
          </a:p>
          <a:p>
            <a:r>
              <a:rPr lang="en-GB" sz="1700" dirty="0">
                <a:solidFill>
                  <a:srgbClr val="FF0000"/>
                </a:solidFill>
              </a:rPr>
              <a:t>Can apply for a loan</a:t>
            </a:r>
          </a:p>
          <a:p>
            <a:r>
              <a:rPr lang="en-GB" sz="1700" dirty="0">
                <a:solidFill>
                  <a:srgbClr val="FF0000"/>
                </a:solidFill>
              </a:rPr>
              <a:t>Can check account balances</a:t>
            </a:r>
          </a:p>
          <a:p>
            <a:r>
              <a:rPr lang="en-GB" sz="1700" dirty="0" smtClean="0">
                <a:solidFill>
                  <a:srgbClr val="FF0000"/>
                </a:solidFill>
              </a:rPr>
              <a:t>Can </a:t>
            </a:r>
            <a:r>
              <a:rPr lang="en-GB" sz="1700" dirty="0">
                <a:solidFill>
                  <a:srgbClr val="FF0000"/>
                </a:solidFill>
              </a:rPr>
              <a:t>amend personal details</a:t>
            </a:r>
            <a:endParaRPr lang="en-GB" sz="1700" dirty="0">
              <a:solidFill>
                <a:srgbClr val="FF0000"/>
              </a:solidFill>
            </a:endParaRPr>
          </a:p>
        </p:txBody>
      </p:sp>
    </p:spTree>
    <p:extLst>
      <p:ext uri="{BB962C8B-B14F-4D97-AF65-F5344CB8AC3E}">
        <p14:creationId xmlns:p14="http://schemas.microsoft.com/office/powerpoint/2010/main" val="2794393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student exam answer sheet consists of boxes or lozenges which the student shades in to indicate their choice of answer.</a:t>
            </a:r>
          </a:p>
          <a:p>
            <a:pPr marL="0" indent="0">
              <a:buNone/>
            </a:pPr>
            <a:endParaRPr lang="en-GB" sz="1000" b="1" dirty="0"/>
          </a:p>
          <a:p>
            <a:pPr marL="0" indent="0">
              <a:buNone/>
            </a:pPr>
            <a:r>
              <a:rPr lang="en-GB" sz="1800" b="1" dirty="0"/>
              <a:t>Apart from the details of the test and the lozenges, give two items of information, essential to the student, that are pre-printed on the answer sheet.</a:t>
            </a:r>
          </a:p>
          <a:p>
            <a:pPr marL="0" indent="0">
              <a:buNone/>
            </a:pPr>
            <a:endParaRPr lang="en-GB" sz="1000" b="1" dirty="0"/>
          </a:p>
          <a:p>
            <a:r>
              <a:rPr lang="en-GB" sz="1700" dirty="0">
                <a:solidFill>
                  <a:srgbClr val="FF0000"/>
                </a:solidFill>
              </a:rPr>
              <a:t>Student id number/prompts for student number</a:t>
            </a:r>
          </a:p>
          <a:p>
            <a:r>
              <a:rPr lang="en-GB" sz="1700" dirty="0">
                <a:solidFill>
                  <a:srgbClr val="FF0000"/>
                </a:solidFill>
              </a:rPr>
              <a:t>date of birth</a:t>
            </a:r>
          </a:p>
          <a:p>
            <a:r>
              <a:rPr lang="en-GB" sz="1700" dirty="0">
                <a:solidFill>
                  <a:srgbClr val="FF0000"/>
                </a:solidFill>
              </a:rPr>
              <a:t>student name</a:t>
            </a:r>
          </a:p>
          <a:p>
            <a:r>
              <a:rPr lang="en-GB" sz="1700" dirty="0">
                <a:solidFill>
                  <a:srgbClr val="FF0000"/>
                </a:solidFill>
              </a:rPr>
              <a:t>Instructions on how to complete the form</a:t>
            </a:r>
          </a:p>
          <a:p>
            <a:r>
              <a:rPr lang="en-GB" sz="1700" dirty="0">
                <a:solidFill>
                  <a:srgbClr val="FF0000"/>
                </a:solidFill>
              </a:rPr>
              <a:t>Question numbers</a:t>
            </a:r>
          </a:p>
          <a:p>
            <a:r>
              <a:rPr lang="en-GB" sz="1700" dirty="0">
                <a:solidFill>
                  <a:srgbClr val="FF0000"/>
                </a:solidFill>
              </a:rPr>
              <a:t>Centre number</a:t>
            </a:r>
          </a:p>
          <a:p>
            <a:r>
              <a:rPr lang="en-GB" sz="1700" dirty="0">
                <a:solidFill>
                  <a:srgbClr val="FF0000"/>
                </a:solidFill>
              </a:rPr>
              <a:t>Centre </a:t>
            </a:r>
            <a:r>
              <a:rPr lang="en-GB" sz="1700" dirty="0" smtClean="0">
                <a:solidFill>
                  <a:srgbClr val="FF0000"/>
                </a:solidFill>
              </a:rPr>
              <a:t>name</a:t>
            </a:r>
          </a:p>
          <a:p>
            <a:pPr marL="0" indent="0">
              <a:buNone/>
            </a:pPr>
            <a:r>
              <a:rPr lang="en-GB" sz="1800" b="1" dirty="0" smtClean="0"/>
              <a:t>Describe </a:t>
            </a:r>
            <a:r>
              <a:rPr lang="en-GB" sz="1800" b="1" dirty="0"/>
              <a:t>how Optical Mark Recognition is used to process the details from the form.</a:t>
            </a:r>
          </a:p>
          <a:p>
            <a:endParaRPr lang="en-GB" sz="1000" dirty="0"/>
          </a:p>
          <a:p>
            <a:r>
              <a:rPr lang="en-GB" sz="1700" dirty="0" smtClean="0">
                <a:solidFill>
                  <a:srgbClr val="FF0000"/>
                </a:solidFill>
              </a:rPr>
              <a:t>Dedicated </a:t>
            </a:r>
            <a:r>
              <a:rPr lang="en-GB" sz="1700" dirty="0">
                <a:solidFill>
                  <a:srgbClr val="FF0000"/>
                </a:solidFill>
              </a:rPr>
              <a:t>scanner device shines a beam of light onto the form</a:t>
            </a:r>
          </a:p>
          <a:p>
            <a:r>
              <a:rPr lang="en-GB" sz="1700" dirty="0">
                <a:solidFill>
                  <a:srgbClr val="FF0000"/>
                </a:solidFill>
              </a:rPr>
              <a:t>Light is reflected back to sensors</a:t>
            </a:r>
          </a:p>
          <a:p>
            <a:r>
              <a:rPr lang="en-GB" sz="1700" dirty="0">
                <a:solidFill>
                  <a:srgbClr val="FF0000"/>
                </a:solidFill>
              </a:rPr>
              <a:t>Marks reflect less light so sensors used to identify position of marks</a:t>
            </a:r>
          </a:p>
          <a:p>
            <a:r>
              <a:rPr lang="en-GB" sz="1700" dirty="0">
                <a:solidFill>
                  <a:srgbClr val="FF0000"/>
                </a:solidFill>
              </a:rPr>
              <a:t>Computer compares these with correct answer positions</a:t>
            </a:r>
            <a:endParaRPr lang="en-GB" sz="1700" dirty="0">
              <a:solidFill>
                <a:srgbClr val="FF0000"/>
              </a:solidFill>
            </a:endParaRPr>
          </a:p>
        </p:txBody>
      </p:sp>
    </p:spTree>
    <p:extLst>
      <p:ext uri="{BB962C8B-B14F-4D97-AF65-F5344CB8AC3E}">
        <p14:creationId xmlns:p14="http://schemas.microsoft.com/office/powerpoint/2010/main" val="16741801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indent="0">
              <a:buNone/>
            </a:pPr>
            <a:r>
              <a:rPr lang="en-GB" sz="1800" b="1" dirty="0"/>
              <a:t>A student exam answer sheet consists of boxes or lozenges which the student shades in to indicate their choice of answer.</a:t>
            </a:r>
          </a:p>
          <a:p>
            <a:pPr marL="0" indent="0">
              <a:buNone/>
            </a:pPr>
            <a:endParaRPr lang="en-GB" sz="1000" b="1" dirty="0"/>
          </a:p>
          <a:p>
            <a:pPr marL="0" indent="0">
              <a:buNone/>
            </a:pPr>
            <a:r>
              <a:rPr lang="en-GB" sz="1800" b="1" dirty="0"/>
              <a:t>Describe the drawbacks of using Optical Mark </a:t>
            </a:r>
            <a:r>
              <a:rPr lang="en-GB" sz="1800" b="1" dirty="0" smtClean="0"/>
              <a:t>Recognition</a:t>
            </a:r>
          </a:p>
          <a:p>
            <a:pPr marL="0" indent="0">
              <a:buNone/>
            </a:pPr>
            <a:endParaRPr lang="en-GB" sz="1800" b="1" dirty="0"/>
          </a:p>
          <a:p>
            <a:r>
              <a:rPr lang="en-GB" sz="1800" dirty="0">
                <a:solidFill>
                  <a:srgbClr val="FF0000"/>
                </a:solidFill>
              </a:rPr>
              <a:t>If the marks don't fill the space completely they may not be read correctly/overfill </a:t>
            </a:r>
            <a:r>
              <a:rPr lang="en-GB" sz="1800" dirty="0" smtClean="0">
                <a:solidFill>
                  <a:srgbClr val="FF0000"/>
                </a:solidFill>
              </a:rPr>
              <a:t>the space/smudged</a:t>
            </a:r>
            <a:endParaRPr lang="en-GB" sz="1800" dirty="0">
              <a:solidFill>
                <a:srgbClr val="FF0000"/>
              </a:solidFill>
            </a:endParaRPr>
          </a:p>
          <a:p>
            <a:r>
              <a:rPr lang="en-GB" sz="1800" dirty="0">
                <a:solidFill>
                  <a:srgbClr val="FF0000"/>
                </a:solidFill>
              </a:rPr>
              <a:t>If the marks are not in a dark enough pencil they may not be read correctly</a:t>
            </a:r>
          </a:p>
          <a:p>
            <a:r>
              <a:rPr lang="en-GB" sz="1800" dirty="0">
                <a:solidFill>
                  <a:srgbClr val="FF0000"/>
                </a:solidFill>
              </a:rPr>
              <a:t>If more than one lozenge shaded in result is invalidated</a:t>
            </a:r>
          </a:p>
          <a:p>
            <a:r>
              <a:rPr lang="en-GB" sz="1800" dirty="0">
                <a:solidFill>
                  <a:srgbClr val="FF0000"/>
                </a:solidFill>
              </a:rPr>
              <a:t>Only suitable for recording one out of a selection of answers, not suitable for text input</a:t>
            </a:r>
          </a:p>
          <a:p>
            <a:r>
              <a:rPr lang="en-GB" sz="1800" dirty="0">
                <a:solidFill>
                  <a:srgbClr val="FF0000"/>
                </a:solidFill>
              </a:rPr>
              <a:t>Have to use prepared forms which may be expensive</a:t>
            </a:r>
          </a:p>
          <a:p>
            <a:r>
              <a:rPr lang="en-GB" sz="1800" dirty="0">
                <a:solidFill>
                  <a:srgbClr val="FF0000"/>
                </a:solidFill>
              </a:rPr>
              <a:t>Examinations could consist of mainly multiple-choice questions changing the nature of </a:t>
            </a:r>
            <a:r>
              <a:rPr lang="en-GB" sz="1800" dirty="0" smtClean="0">
                <a:solidFill>
                  <a:srgbClr val="FF0000"/>
                </a:solidFill>
              </a:rPr>
              <a:t>what is </a:t>
            </a:r>
            <a:r>
              <a:rPr lang="en-GB" sz="1800" dirty="0">
                <a:solidFill>
                  <a:srgbClr val="FF0000"/>
                </a:solidFill>
              </a:rPr>
              <a:t>being tested</a:t>
            </a:r>
          </a:p>
        </p:txBody>
      </p:sp>
    </p:spTree>
    <p:extLst>
      <p:ext uri="{BB962C8B-B14F-4D97-AF65-F5344CB8AC3E}">
        <p14:creationId xmlns:p14="http://schemas.microsoft.com/office/powerpoint/2010/main" val="3226667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Describe how RFID technology reads the details from the chip.</a:t>
            </a:r>
          </a:p>
          <a:p>
            <a:r>
              <a:rPr lang="en-GB" sz="1800" dirty="0">
                <a:solidFill>
                  <a:srgbClr val="FF0000"/>
                </a:solidFill>
              </a:rPr>
              <a:t>The chip is presented near a computer with a radio-frequency scanner</a:t>
            </a:r>
          </a:p>
          <a:p>
            <a:r>
              <a:rPr lang="en-GB" sz="1800" dirty="0">
                <a:solidFill>
                  <a:srgbClr val="FF0000"/>
                </a:solidFill>
              </a:rPr>
              <a:t>The scanning antenna puts out radio-frequency signals in a relatively short range.</a:t>
            </a:r>
          </a:p>
          <a:p>
            <a:r>
              <a:rPr lang="en-GB" sz="1800" dirty="0">
                <a:solidFill>
                  <a:srgbClr val="FF0000"/>
                </a:solidFill>
              </a:rPr>
              <a:t>It provides a means of communicating with the transponder/the RFID tag</a:t>
            </a:r>
          </a:p>
          <a:p>
            <a:r>
              <a:rPr lang="en-GB" sz="1800" dirty="0">
                <a:solidFill>
                  <a:srgbClr val="FF0000"/>
                </a:solidFill>
              </a:rPr>
              <a:t>The scanning device provides energy…</a:t>
            </a:r>
          </a:p>
          <a:p>
            <a:r>
              <a:rPr lang="en-GB" sz="1800" dirty="0">
                <a:solidFill>
                  <a:srgbClr val="FF0000"/>
                </a:solidFill>
              </a:rPr>
              <a:t>…so that the chips can broadcast the information in them…</a:t>
            </a:r>
          </a:p>
          <a:p>
            <a:r>
              <a:rPr lang="en-GB" sz="1800" dirty="0">
                <a:solidFill>
                  <a:srgbClr val="FF0000"/>
                </a:solidFill>
              </a:rPr>
              <a:t>…for the computer to read.</a:t>
            </a:r>
          </a:p>
          <a:p>
            <a:pPr marL="0" lvl="0" indent="0">
              <a:buNone/>
            </a:pPr>
            <a:endParaRPr lang="en-GB" sz="1800" dirty="0" smtClean="0"/>
          </a:p>
          <a:p>
            <a:pPr marL="0" lvl="0" indent="0">
              <a:buNone/>
            </a:pPr>
            <a:r>
              <a:rPr lang="en-GB" sz="1800" b="1" dirty="0" smtClean="0"/>
              <a:t>Explain </a:t>
            </a:r>
            <a:r>
              <a:rPr lang="en-GB" sz="1800" b="1" dirty="0"/>
              <a:t>why RFID technology is used for reading data from passports.</a:t>
            </a:r>
          </a:p>
          <a:p>
            <a:r>
              <a:rPr lang="en-GB" sz="1800" dirty="0">
                <a:solidFill>
                  <a:srgbClr val="FF0000"/>
                </a:solidFill>
              </a:rPr>
              <a:t>More secure than a traditional passport as biometric measurement data difficult to forge</a:t>
            </a:r>
          </a:p>
          <a:p>
            <a:r>
              <a:rPr lang="en-GB" sz="1800" dirty="0">
                <a:solidFill>
                  <a:srgbClr val="FF0000"/>
                </a:solidFill>
              </a:rPr>
              <a:t>Counterfeits can be more easily identified than non-RFID passports</a:t>
            </a:r>
          </a:p>
          <a:p>
            <a:r>
              <a:rPr lang="en-GB" sz="1800" dirty="0">
                <a:solidFill>
                  <a:srgbClr val="FF0000"/>
                </a:solidFill>
              </a:rPr>
              <a:t>More rapid flow at security check points/quicker than reading it manually</a:t>
            </a:r>
            <a:endParaRPr lang="en-GB" sz="1600" dirty="0">
              <a:solidFill>
                <a:srgbClr val="FF0000"/>
              </a:solidFill>
            </a:endParaRPr>
          </a:p>
        </p:txBody>
      </p:sp>
    </p:spTree>
    <p:extLst>
      <p:ext uri="{BB962C8B-B14F-4D97-AF65-F5344CB8AC3E}">
        <p14:creationId xmlns:p14="http://schemas.microsoft.com/office/powerpoint/2010/main" val="4117212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“Chip and PIN is the </a:t>
            </a:r>
            <a:r>
              <a:rPr lang="en-GB" sz="1800" b="1" dirty="0">
                <a:solidFill>
                  <a:srgbClr val="FF0000"/>
                </a:solidFill>
              </a:rPr>
              <a:t>new, more secure </a:t>
            </a:r>
            <a:r>
              <a:rPr lang="en-GB" sz="1800" b="1" dirty="0"/>
              <a:t>way to pay with credit or debit cards ”.</a:t>
            </a:r>
          </a:p>
          <a:p>
            <a:pPr marL="0" lvl="0" indent="0">
              <a:buNone/>
            </a:pPr>
            <a:r>
              <a:rPr lang="en-GB" sz="1800" b="1" dirty="0"/>
              <a:t>Discuss the accuracy of this statement with regard to developments, since and including the </a:t>
            </a:r>
            <a:r>
              <a:rPr lang="en-GB" sz="1800" b="1" dirty="0">
                <a:solidFill>
                  <a:srgbClr val="FF0000"/>
                </a:solidFill>
              </a:rPr>
              <a:t>use of magnetic stripe cards at EFTPOS terminals and ATMs</a:t>
            </a:r>
            <a:r>
              <a:rPr lang="en-GB" sz="1800" b="1" dirty="0" smtClean="0"/>
              <a:t>.</a:t>
            </a:r>
          </a:p>
          <a:p>
            <a:pPr marL="0" lvl="0" indent="0">
              <a:buNone/>
            </a:pPr>
            <a:endParaRPr lang="en-GB" sz="1800" b="1" dirty="0"/>
          </a:p>
          <a:p>
            <a:pPr marL="0" indent="0">
              <a:buNone/>
            </a:pPr>
            <a:r>
              <a:rPr lang="en-GB" sz="1800" b="1" dirty="0">
                <a:solidFill>
                  <a:srgbClr val="FF0000"/>
                </a:solidFill>
              </a:rPr>
              <a:t>Examples of more secure</a:t>
            </a:r>
            <a:r>
              <a:rPr lang="en-GB" sz="1800" b="1" dirty="0" smtClean="0">
                <a:solidFill>
                  <a:srgbClr val="FF0000"/>
                </a:solidFill>
              </a:rPr>
              <a:t>:</a:t>
            </a:r>
          </a:p>
          <a:p>
            <a:r>
              <a:rPr lang="en-GB" sz="1800" dirty="0">
                <a:solidFill>
                  <a:srgbClr val="FF0000"/>
                </a:solidFill>
              </a:rPr>
              <a:t>Even when the card is stolen, the thief still needs the PIN, so it is much </a:t>
            </a:r>
            <a:r>
              <a:rPr lang="en-GB" sz="1800" dirty="0" smtClean="0">
                <a:solidFill>
                  <a:srgbClr val="FF0000"/>
                </a:solidFill>
              </a:rPr>
              <a:t>safer</a:t>
            </a:r>
            <a:endParaRPr lang="en-GB" sz="1800" dirty="0">
              <a:solidFill>
                <a:srgbClr val="FF0000"/>
              </a:solidFill>
            </a:endParaRPr>
          </a:p>
          <a:p>
            <a:r>
              <a:rPr lang="en-GB" sz="1800" dirty="0">
                <a:solidFill>
                  <a:srgbClr val="FF0000"/>
                </a:solidFill>
              </a:rPr>
              <a:t>Data more difficult to copy</a:t>
            </a:r>
          </a:p>
          <a:p>
            <a:r>
              <a:rPr lang="en-GB" sz="1800" dirty="0">
                <a:solidFill>
                  <a:srgbClr val="FF0000"/>
                </a:solidFill>
              </a:rPr>
              <a:t>Larger amount of information can be stored</a:t>
            </a:r>
          </a:p>
          <a:p>
            <a:r>
              <a:rPr lang="en-GB" sz="1800" dirty="0">
                <a:solidFill>
                  <a:srgbClr val="FF0000"/>
                </a:solidFill>
              </a:rPr>
              <a:t>Disabled people find it easier than signing</a:t>
            </a:r>
          </a:p>
          <a:p>
            <a:r>
              <a:rPr lang="en-GB" sz="1800" dirty="0">
                <a:solidFill>
                  <a:srgbClr val="FF0000"/>
                </a:solidFill>
              </a:rPr>
              <a:t>Reduces disputes at checkouts over validity of signature/Saves time at checkouts</a:t>
            </a:r>
          </a:p>
          <a:p>
            <a:r>
              <a:rPr lang="en-GB" sz="1800" dirty="0">
                <a:solidFill>
                  <a:srgbClr val="FF0000"/>
                </a:solidFill>
              </a:rPr>
              <a:t>Not affected by magnetic fields</a:t>
            </a:r>
          </a:p>
          <a:p>
            <a:r>
              <a:rPr lang="en-GB" sz="1800" dirty="0" smtClean="0">
                <a:solidFill>
                  <a:srgbClr val="FF0000"/>
                </a:solidFill>
              </a:rPr>
              <a:t>If </a:t>
            </a:r>
            <a:r>
              <a:rPr lang="en-GB" sz="1800" dirty="0">
                <a:solidFill>
                  <a:srgbClr val="FF0000"/>
                </a:solidFill>
              </a:rPr>
              <a:t>the transaction did not take place near a terminal (in a restaurant, for example) the card had to be taken away from the customer to the card machine.</a:t>
            </a:r>
          </a:p>
          <a:p>
            <a:r>
              <a:rPr lang="en-GB" sz="1800" dirty="0" smtClean="0">
                <a:solidFill>
                  <a:srgbClr val="FF0000"/>
                </a:solidFill>
              </a:rPr>
              <a:t>Even </a:t>
            </a:r>
            <a:r>
              <a:rPr lang="en-GB" sz="1800" dirty="0">
                <a:solidFill>
                  <a:srgbClr val="FF0000"/>
                </a:solidFill>
              </a:rPr>
              <a:t>at the terminal, the criminal could bend down in front of the customer and swipe the card on a hidden reader.</a:t>
            </a:r>
          </a:p>
          <a:p>
            <a:r>
              <a:rPr lang="en-GB" sz="1800" dirty="0">
                <a:solidFill>
                  <a:srgbClr val="FF0000"/>
                </a:solidFill>
              </a:rPr>
              <a:t>Illegal cloning of cards easy, and a common occurrence.</a:t>
            </a:r>
          </a:p>
          <a:p>
            <a:pPr marL="0" indent="0">
              <a:buNone/>
            </a:pPr>
            <a:r>
              <a:rPr lang="en-GB" sz="1800" dirty="0"/>
              <a:t> </a:t>
            </a:r>
          </a:p>
          <a:p>
            <a:pPr marL="0" lvl="0" indent="0">
              <a:buNone/>
            </a:pPr>
            <a:endParaRPr lang="en-GB" sz="1800" b="1" dirty="0"/>
          </a:p>
        </p:txBody>
      </p:sp>
    </p:spTree>
    <p:extLst>
      <p:ext uri="{BB962C8B-B14F-4D97-AF65-F5344CB8AC3E}">
        <p14:creationId xmlns:p14="http://schemas.microsoft.com/office/powerpoint/2010/main" val="3546987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“Chip and PIN is the </a:t>
            </a:r>
            <a:r>
              <a:rPr lang="en-GB" sz="1800" b="1" dirty="0">
                <a:solidFill>
                  <a:srgbClr val="FF0000"/>
                </a:solidFill>
              </a:rPr>
              <a:t>new, more secure </a:t>
            </a:r>
            <a:r>
              <a:rPr lang="en-GB" sz="1800" b="1" dirty="0"/>
              <a:t>way to pay with credit or debit cards ”.</a:t>
            </a:r>
          </a:p>
          <a:p>
            <a:pPr marL="0" lvl="0" indent="0">
              <a:buNone/>
            </a:pPr>
            <a:r>
              <a:rPr lang="en-GB" sz="1800" b="1" dirty="0"/>
              <a:t>Discuss the accuracy of this statement with regard to developments, since and including the </a:t>
            </a:r>
            <a:r>
              <a:rPr lang="en-GB" sz="1800" b="1" dirty="0">
                <a:solidFill>
                  <a:srgbClr val="FF0000"/>
                </a:solidFill>
              </a:rPr>
              <a:t>use of magnetic stripe cards at EFTPOS terminals and ATMs</a:t>
            </a:r>
            <a:r>
              <a:rPr lang="en-GB" sz="1800" b="1" dirty="0" smtClean="0"/>
              <a:t>.</a:t>
            </a:r>
          </a:p>
          <a:p>
            <a:pPr marL="0" lvl="0" indent="0">
              <a:buNone/>
            </a:pPr>
            <a:endParaRPr lang="en-GB" sz="1800" b="1" dirty="0"/>
          </a:p>
          <a:p>
            <a:pPr marL="0" indent="0">
              <a:buNone/>
            </a:pPr>
            <a:r>
              <a:rPr lang="en-GB" sz="1800" b="1" dirty="0">
                <a:solidFill>
                  <a:srgbClr val="FF0000"/>
                </a:solidFill>
              </a:rPr>
              <a:t>Examples of not always secure because</a:t>
            </a:r>
            <a:r>
              <a:rPr lang="en-GB" sz="1800" b="1" dirty="0" smtClean="0">
                <a:solidFill>
                  <a:srgbClr val="FF0000"/>
                </a:solidFill>
              </a:rPr>
              <a:t>:</a:t>
            </a:r>
          </a:p>
          <a:p>
            <a:r>
              <a:rPr lang="en-GB" sz="1800" dirty="0" smtClean="0">
                <a:solidFill>
                  <a:srgbClr val="FF0000"/>
                </a:solidFill>
              </a:rPr>
              <a:t>Cards </a:t>
            </a:r>
            <a:r>
              <a:rPr lang="en-GB" sz="1800" dirty="0">
                <a:solidFill>
                  <a:srgbClr val="FF0000"/>
                </a:solidFill>
              </a:rPr>
              <a:t>can still be cloned</a:t>
            </a:r>
          </a:p>
          <a:p>
            <a:r>
              <a:rPr lang="en-GB" sz="1800" dirty="0">
                <a:solidFill>
                  <a:srgbClr val="FF0000"/>
                </a:solidFill>
              </a:rPr>
              <a:t>People can be careless when using their PIN.</a:t>
            </a:r>
          </a:p>
          <a:p>
            <a:r>
              <a:rPr lang="en-GB" sz="1800" dirty="0">
                <a:solidFill>
                  <a:srgbClr val="FF0000"/>
                </a:solidFill>
              </a:rPr>
              <a:t>Credit and debit card fraud has gone down with chip and pin</a:t>
            </a:r>
          </a:p>
          <a:p>
            <a:r>
              <a:rPr lang="en-GB" sz="1800" dirty="0">
                <a:solidFill>
                  <a:srgbClr val="FF0000"/>
                </a:solidFill>
              </a:rPr>
              <a:t>ATM fraud has gone up.</a:t>
            </a:r>
          </a:p>
          <a:p>
            <a:r>
              <a:rPr lang="en-GB" sz="1800" dirty="0">
                <a:solidFill>
                  <a:srgbClr val="FF0000"/>
                </a:solidFill>
              </a:rPr>
              <a:t>Hidden cameras sometimes are used to see which keys are pressed for the PIN.</a:t>
            </a:r>
          </a:p>
          <a:p>
            <a:r>
              <a:rPr lang="en-GB" sz="1800" dirty="0">
                <a:solidFill>
                  <a:srgbClr val="FF0000"/>
                </a:solidFill>
              </a:rPr>
              <a:t>The advent of chip and pin has also generated a rise in phishing</a:t>
            </a:r>
          </a:p>
          <a:p>
            <a:pPr marL="0" indent="0">
              <a:buNone/>
            </a:pPr>
            <a:r>
              <a:rPr lang="en-GB" sz="1800" dirty="0"/>
              <a:t> </a:t>
            </a:r>
          </a:p>
          <a:p>
            <a:pPr marL="0" lvl="0" indent="0">
              <a:buNone/>
            </a:pPr>
            <a:endParaRPr lang="en-GB" sz="1800" b="1" dirty="0"/>
          </a:p>
        </p:txBody>
      </p:sp>
    </p:spTree>
    <p:extLst>
      <p:ext uri="{BB962C8B-B14F-4D97-AF65-F5344CB8AC3E}">
        <p14:creationId xmlns:p14="http://schemas.microsoft.com/office/powerpoint/2010/main" val="424945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A school has introduced a system so that parents of its students can access data about </a:t>
            </a:r>
            <a:r>
              <a:rPr lang="en-GB" sz="1800" b="1" dirty="0" smtClean="0"/>
              <a:t>their children</a:t>
            </a:r>
            <a:r>
              <a:rPr lang="en-GB" sz="1800" b="1" dirty="0"/>
              <a:t>.</a:t>
            </a:r>
          </a:p>
          <a:p>
            <a:pPr marL="0" lvl="0" indent="0">
              <a:buNone/>
            </a:pPr>
            <a:endParaRPr lang="en-GB" sz="1800" b="1" dirty="0"/>
          </a:p>
          <a:p>
            <a:pPr marL="0" lvl="0" indent="0">
              <a:buNone/>
            </a:pPr>
            <a:r>
              <a:rPr lang="en-GB" sz="1800" b="1" dirty="0" smtClean="0"/>
              <a:t>Give </a:t>
            </a:r>
            <a:r>
              <a:rPr lang="en-GB" sz="1800" b="1" dirty="0"/>
              <a:t>three reasons why the school has introduced this system.</a:t>
            </a:r>
          </a:p>
          <a:p>
            <a:pPr marL="0" lvl="0" indent="0">
              <a:buNone/>
            </a:pPr>
            <a:endParaRPr lang="en-GB" sz="1800" b="1" dirty="0"/>
          </a:p>
          <a:p>
            <a:r>
              <a:rPr lang="en-GB" sz="1800" dirty="0">
                <a:solidFill>
                  <a:srgbClr val="FF0000"/>
                </a:solidFill>
              </a:rPr>
              <a:t>To save printing costs of reports</a:t>
            </a:r>
          </a:p>
          <a:p>
            <a:r>
              <a:rPr lang="en-GB" sz="1800" dirty="0">
                <a:solidFill>
                  <a:srgbClr val="FF0000"/>
                </a:solidFill>
              </a:rPr>
              <a:t>To ensure test results, etc. are received by parents</a:t>
            </a:r>
          </a:p>
          <a:p>
            <a:r>
              <a:rPr lang="en-GB" sz="1800" dirty="0">
                <a:solidFill>
                  <a:srgbClr val="FF0000"/>
                </a:solidFill>
              </a:rPr>
              <a:t>To allow immediate feedback to parents after tests/exams</a:t>
            </a:r>
          </a:p>
          <a:p>
            <a:r>
              <a:rPr lang="en-GB" sz="1800" dirty="0">
                <a:solidFill>
                  <a:srgbClr val="FF0000"/>
                </a:solidFill>
              </a:rPr>
              <a:t>To keep parents up to date with child’s progress/targets</a:t>
            </a:r>
          </a:p>
          <a:p>
            <a:endParaRPr lang="en-GB" sz="1800" dirty="0">
              <a:solidFill>
                <a:srgbClr val="FF0000"/>
              </a:solidFill>
            </a:endParaRPr>
          </a:p>
          <a:p>
            <a:pPr marL="0" lvl="0" indent="0">
              <a:buNone/>
            </a:pPr>
            <a:endParaRPr lang="en-GB" sz="1800" b="1" dirty="0"/>
          </a:p>
        </p:txBody>
      </p:sp>
    </p:spTree>
    <p:extLst>
      <p:ext uri="{BB962C8B-B14F-4D97-AF65-F5344CB8AC3E}">
        <p14:creationId xmlns:p14="http://schemas.microsoft.com/office/powerpoint/2010/main" val="38878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Give three specific examples of work that are carried out by a robot in the car industry.</a:t>
            </a:r>
          </a:p>
          <a:p>
            <a:pPr marL="0" lvl="0" indent="0">
              <a:buNone/>
            </a:pPr>
            <a:endParaRPr lang="en-GB" sz="1800" b="1" dirty="0"/>
          </a:p>
          <a:p>
            <a:r>
              <a:rPr lang="en-GB" sz="1800" dirty="0">
                <a:solidFill>
                  <a:srgbClr val="FF0000"/>
                </a:solidFill>
              </a:rPr>
              <a:t>Putting wheels on cars</a:t>
            </a:r>
          </a:p>
          <a:p>
            <a:r>
              <a:rPr lang="en-GB" sz="1800" dirty="0">
                <a:solidFill>
                  <a:srgbClr val="FF0000"/>
                </a:solidFill>
              </a:rPr>
              <a:t>Painting car bodies</a:t>
            </a:r>
          </a:p>
          <a:p>
            <a:r>
              <a:rPr lang="en-GB" sz="1800" dirty="0">
                <a:solidFill>
                  <a:srgbClr val="FF0000"/>
                </a:solidFill>
              </a:rPr>
              <a:t>Welding parts on a car body</a:t>
            </a:r>
          </a:p>
          <a:p>
            <a:r>
              <a:rPr lang="en-GB" sz="1800" dirty="0">
                <a:solidFill>
                  <a:srgbClr val="FF0000"/>
                </a:solidFill>
              </a:rPr>
              <a:t>Carrying car windscreens/doors</a:t>
            </a:r>
          </a:p>
          <a:p>
            <a:r>
              <a:rPr lang="en-GB" sz="1800" dirty="0">
                <a:solidFill>
                  <a:srgbClr val="FF0000"/>
                </a:solidFill>
              </a:rPr>
              <a:t>Moving goods in an automatic warehouse</a:t>
            </a:r>
          </a:p>
          <a:p>
            <a:r>
              <a:rPr lang="en-GB" sz="1800" dirty="0">
                <a:solidFill>
                  <a:srgbClr val="FF0000"/>
                </a:solidFill>
              </a:rPr>
              <a:t>Placing engine block into body</a:t>
            </a:r>
          </a:p>
          <a:p>
            <a:r>
              <a:rPr lang="en-GB" sz="1800" dirty="0">
                <a:solidFill>
                  <a:srgbClr val="FF0000"/>
                </a:solidFill>
              </a:rPr>
              <a:t>Installing transmission system</a:t>
            </a:r>
          </a:p>
          <a:p>
            <a:endParaRPr lang="en-GB" sz="1800" dirty="0">
              <a:solidFill>
                <a:srgbClr val="FF0000"/>
              </a:solidFill>
            </a:endParaRPr>
          </a:p>
        </p:txBody>
      </p:sp>
    </p:spTree>
    <p:extLst>
      <p:ext uri="{BB962C8B-B14F-4D97-AF65-F5344CB8AC3E}">
        <p14:creationId xmlns:p14="http://schemas.microsoft.com/office/powerpoint/2010/main" val="2960134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Give three reasons why it would not be sensible to use batch processing in an online theatre booking system.</a:t>
            </a:r>
          </a:p>
          <a:p>
            <a:pPr marL="0" lvl="0" indent="0">
              <a:buNone/>
            </a:pPr>
            <a:endParaRPr lang="en-GB" sz="1800" b="1" dirty="0"/>
          </a:p>
          <a:p>
            <a:r>
              <a:rPr lang="en-GB" sz="1800" dirty="0">
                <a:solidFill>
                  <a:srgbClr val="FF0000"/>
                </a:solidFill>
              </a:rPr>
              <a:t>It might lead to double booking</a:t>
            </a:r>
          </a:p>
          <a:p>
            <a:r>
              <a:rPr lang="en-GB" sz="1800" dirty="0">
                <a:solidFill>
                  <a:srgbClr val="FF0000"/>
                </a:solidFill>
              </a:rPr>
              <a:t>Customer would not be sure booking has been successful</a:t>
            </a:r>
          </a:p>
          <a:p>
            <a:r>
              <a:rPr lang="en-GB" sz="1800" dirty="0">
                <a:solidFill>
                  <a:srgbClr val="FF0000"/>
                </a:solidFill>
              </a:rPr>
              <a:t>Would take a long time to receive confirmation/ticket</a:t>
            </a:r>
          </a:p>
          <a:p>
            <a:r>
              <a:rPr lang="en-GB" sz="1800" dirty="0">
                <a:solidFill>
                  <a:srgbClr val="FF0000"/>
                </a:solidFill>
              </a:rPr>
              <a:t>Processing would take a long time which would cost company money</a:t>
            </a:r>
          </a:p>
          <a:p>
            <a:endParaRPr lang="en-GB" sz="1800" dirty="0">
              <a:solidFill>
                <a:srgbClr val="FF0000"/>
              </a:solidFill>
            </a:endParaRPr>
          </a:p>
        </p:txBody>
      </p:sp>
    </p:spTree>
    <p:extLst>
      <p:ext uri="{BB962C8B-B14F-4D97-AF65-F5344CB8AC3E}">
        <p14:creationId xmlns:p14="http://schemas.microsoft.com/office/powerpoint/2010/main" val="23520767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1"/>
          <p:cNvSpPr txBox="1">
            <a:spLocks noChangeArrowheads="1"/>
          </p:cNvSpPr>
          <p:nvPr/>
        </p:nvSpPr>
        <p:spPr bwMode="auto">
          <a:xfrm>
            <a:off x="6011863" y="2420938"/>
            <a:ext cx="2736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endParaRPr lang="en-US" altLang="en-US" sz="1800">
              <a:latin typeface="Arial" pitchFamily="34" charset="0"/>
            </a:endParaRPr>
          </a:p>
        </p:txBody>
      </p:sp>
      <p:sp>
        <p:nvSpPr>
          <p:cNvPr id="3" name="Content Placeholder 2"/>
          <p:cNvSpPr>
            <a:spLocks noGrp="1"/>
          </p:cNvSpPr>
          <p:nvPr>
            <p:ph idx="1"/>
          </p:nvPr>
        </p:nvSpPr>
        <p:spPr>
          <a:xfrm>
            <a:off x="755576" y="1196752"/>
            <a:ext cx="8136904" cy="5573018"/>
          </a:xfrm>
        </p:spPr>
        <p:txBody>
          <a:bodyPr/>
          <a:lstStyle/>
          <a:p>
            <a:pPr marL="0" lvl="0" indent="0">
              <a:buNone/>
            </a:pPr>
            <a:r>
              <a:rPr lang="en-GB" sz="1800" b="1" dirty="0"/>
              <a:t>A chemistry student wants to measure how quickly a liquid cools after it has boiled. She will use a sensor connected to a computer to do this.</a:t>
            </a:r>
          </a:p>
          <a:p>
            <a:pPr marL="0" lvl="0" indent="0">
              <a:buNone/>
            </a:pPr>
            <a:endParaRPr lang="en-GB" sz="1800" b="1" dirty="0"/>
          </a:p>
          <a:p>
            <a:pPr marL="0" lvl="0" indent="0">
              <a:buNone/>
            </a:pPr>
            <a:r>
              <a:rPr lang="en-GB" sz="1800" b="1" dirty="0"/>
              <a:t>Identify two variables which will need to be recorded.</a:t>
            </a:r>
          </a:p>
          <a:p>
            <a:pPr marL="0" lvl="0" indent="0">
              <a:buNone/>
            </a:pPr>
            <a:r>
              <a:rPr lang="en-GB" sz="1800" dirty="0">
                <a:solidFill>
                  <a:srgbClr val="FF0000"/>
                </a:solidFill>
              </a:rPr>
              <a:t>Temperature &amp; Time</a:t>
            </a:r>
          </a:p>
          <a:p>
            <a:pPr marL="0" lvl="0" indent="0">
              <a:buNone/>
            </a:pPr>
            <a:endParaRPr lang="en-GB" sz="1800" b="1" dirty="0"/>
          </a:p>
          <a:p>
            <a:pPr marL="0" lvl="0" indent="0">
              <a:buNone/>
            </a:pPr>
            <a:r>
              <a:rPr lang="en-GB" sz="1800" b="1" dirty="0"/>
              <a:t>Describe how the computer would process the data into a form the student could use </a:t>
            </a:r>
            <a:r>
              <a:rPr lang="en-GB" sz="1800" b="1" dirty="0" smtClean="0"/>
              <a:t>to analyse </a:t>
            </a:r>
            <a:r>
              <a:rPr lang="en-GB" sz="1800" b="1" dirty="0"/>
              <a:t>the results.</a:t>
            </a:r>
          </a:p>
          <a:p>
            <a:r>
              <a:rPr lang="en-GB" sz="1800" dirty="0">
                <a:solidFill>
                  <a:srgbClr val="FF0000"/>
                </a:solidFill>
              </a:rPr>
              <a:t>The sensor feeds back data to computer</a:t>
            </a:r>
          </a:p>
          <a:p>
            <a:r>
              <a:rPr lang="en-GB" sz="1800" dirty="0">
                <a:solidFill>
                  <a:srgbClr val="FF0000"/>
                </a:solidFill>
              </a:rPr>
              <a:t>Data is converted from Analogue to Digital</a:t>
            </a:r>
          </a:p>
          <a:p>
            <a:r>
              <a:rPr lang="en-GB" sz="1800" dirty="0">
                <a:solidFill>
                  <a:srgbClr val="FF0000"/>
                </a:solidFill>
              </a:rPr>
              <a:t>Readings are stored in a spreadsheet/software package</a:t>
            </a:r>
          </a:p>
          <a:p>
            <a:r>
              <a:rPr lang="en-GB" sz="1800" dirty="0">
                <a:solidFill>
                  <a:srgbClr val="FF0000"/>
                </a:solidFill>
              </a:rPr>
              <a:t>Graphs are automatically produced by computer…</a:t>
            </a:r>
          </a:p>
          <a:p>
            <a:r>
              <a:rPr lang="en-GB" sz="1800" dirty="0">
                <a:solidFill>
                  <a:srgbClr val="FF0000"/>
                </a:solidFill>
              </a:rPr>
              <a:t>...plotted against time</a:t>
            </a:r>
          </a:p>
          <a:p>
            <a:r>
              <a:rPr lang="en-GB" sz="1800" dirty="0">
                <a:solidFill>
                  <a:srgbClr val="FF0000"/>
                </a:solidFill>
              </a:rPr>
              <a:t>Calculations performed on spreadsheet to show rate of cooling</a:t>
            </a:r>
          </a:p>
          <a:p>
            <a:r>
              <a:rPr lang="en-GB" sz="1800" dirty="0">
                <a:solidFill>
                  <a:srgbClr val="FF0000"/>
                </a:solidFill>
              </a:rPr>
              <a:t>Graphs examined to see general overview of rate of cooling</a:t>
            </a:r>
          </a:p>
          <a:p>
            <a:endParaRPr lang="en-GB" sz="1800" dirty="0">
              <a:solidFill>
                <a:srgbClr val="FF0000"/>
              </a:solidFill>
            </a:endParaRPr>
          </a:p>
        </p:txBody>
      </p:sp>
    </p:spTree>
    <p:extLst>
      <p:ext uri="{BB962C8B-B14F-4D97-AF65-F5344CB8AC3E}">
        <p14:creationId xmlns:p14="http://schemas.microsoft.com/office/powerpoint/2010/main" val="2763015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3425</TotalTime>
  <Words>1841</Words>
  <Application>Microsoft Office PowerPoint</Application>
  <PresentationFormat>On-screen Show (4:3)</PresentationFormat>
  <Paragraphs>295</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All Saints Catholic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yahmad</dc:creator>
  <cp:lastModifiedBy>yahmad</cp:lastModifiedBy>
  <cp:revision>269</cp:revision>
  <cp:lastPrinted>2015-05-03T06:34:28Z</cp:lastPrinted>
  <dcterms:created xsi:type="dcterms:W3CDTF">2012-07-13T15:47:49Z</dcterms:created>
  <dcterms:modified xsi:type="dcterms:W3CDTF">2016-12-31T18:23:29Z</dcterms:modified>
</cp:coreProperties>
</file>