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7" r:id="rId3"/>
    <p:sldId id="263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485" autoAdjust="0"/>
    <p:restoredTop sz="93606" autoAdjust="0"/>
  </p:normalViewPr>
  <p:slideViewPr>
    <p:cSldViewPr>
      <p:cViewPr>
        <p:scale>
          <a:sx n="70" d="100"/>
          <a:sy n="70" d="100"/>
        </p:scale>
        <p:origin x="-114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9EB8E75-B9B6-4DBF-A830-B11A779E2017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620207D-ACA3-4593-9A1A-0C51590549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996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8B66E0F-0819-42AF-9113-8EA66BEDDF43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7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2F2BB31-BD87-4D17-B33E-086AEAEC29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9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A66E1-22D8-4B4C-895E-99B12BEF16E7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36FC6-85D6-4C66-86C8-59A4C13BDB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17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0BD19-87DD-477D-B16E-178A24F50968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461AD-3BBC-4CBD-8683-04CB683157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6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0225A-B917-42E3-A270-504F3247FB05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A207C-ABA9-48BA-AD9D-1D3BC76F5E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44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452596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568" y="6356350"/>
            <a:ext cx="190723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3B00C-E21F-494F-B89E-3AFF08DBF186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7F76F-1A8D-4CA7-BDD4-CB55C8510A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3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71A92-8759-46D8-B804-D70A66127910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23EF0-A19A-476D-A9DB-ED0E3212D4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80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F8E57-F09A-4131-A33E-C72D4F8E2A7A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6E6DE-190F-440A-9258-163E671A58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10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54943-BF60-411F-930F-81CB8D4F6D47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65F53-C286-4919-8E7D-CAE89196CC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6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6DB08-971E-4C9A-BCC0-41D1E7BC6E38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B12C1-512C-4EC8-9AA6-BB4F862D32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31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345B3-D44A-47B5-B369-F1AE51134AFB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32125-1522-4CF8-94B7-80BB5438BA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68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0C57C-D574-4B6E-BEED-BCA13D20A937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8BF7D-225C-443A-BA09-E3E7989B45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00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D0930-E5B2-41EE-93C8-FAA29D9EE4C1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CF47C-7A6F-44E0-B6C8-5D0C993705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80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55576" y="1052736"/>
            <a:ext cx="8136904" cy="507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7584" y="6356350"/>
            <a:ext cx="17632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E7C9BB2-BC14-489D-B8E0-AFE11CB9A80E}" type="datetimeFigureOut">
              <a:rPr lang="en-GB"/>
              <a:pPr>
                <a:defRPr/>
              </a:pPr>
              <a:t>01/01/2017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C060BE9-7ABA-4459-B055-EB17FE388A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7593606"/>
              </p:ext>
            </p:extLst>
          </p:nvPr>
        </p:nvGraphicFramePr>
        <p:xfrm>
          <a:off x="685800" y="162560"/>
          <a:ext cx="8229600" cy="767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r>
                        <a:rPr lang="en-GB" sz="2000" baseline="0" dirty="0" smtClean="0"/>
                        <a:t> Theory – Revision Presentation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 – 2016 Questions (New Syllabus)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GB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7 - Systems Life Cycle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052736"/>
            <a:ext cx="8136904" cy="5431334"/>
          </a:xfrm>
        </p:spPr>
        <p:txBody>
          <a:bodyPr/>
          <a:lstStyle/>
          <a:p>
            <a:pPr marL="0" indent="0">
              <a:buNone/>
            </a:pPr>
            <a:r>
              <a:rPr lang="en-GB" sz="1700" b="1" dirty="0"/>
              <a:t>Tick the most appropriate method of implementing a new system for each company</a:t>
            </a:r>
            <a:r>
              <a:rPr lang="en-GB" sz="1700" b="1" dirty="0" smtClean="0"/>
              <a:t>.</a:t>
            </a:r>
          </a:p>
          <a:p>
            <a:pPr marL="0" indent="0">
              <a:buNone/>
            </a:pPr>
            <a:endParaRPr lang="en-GB" sz="17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17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9776" t="19383" r="29327" b="29305"/>
          <a:stretch/>
        </p:blipFill>
        <p:spPr bwMode="auto">
          <a:xfrm>
            <a:off x="899592" y="1735137"/>
            <a:ext cx="7056784" cy="34940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0628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998144"/>
            <a:ext cx="8136903" cy="5688632"/>
          </a:xfrm>
        </p:spPr>
        <p:txBody>
          <a:bodyPr/>
          <a:lstStyle/>
          <a:p>
            <a:pPr marL="0" indent="0">
              <a:buNone/>
            </a:pPr>
            <a:r>
              <a:rPr lang="en-GB" sz="1600" b="1" dirty="0"/>
              <a:t>Name and describe three methods of implementing a new computer system. For each one describe the type of situation where each method might be used.</a:t>
            </a:r>
          </a:p>
          <a:p>
            <a:pPr marL="0" indent="0">
              <a:buNone/>
            </a:pPr>
            <a:endParaRPr lang="en-GB" sz="3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FF0000"/>
                </a:solidFill>
              </a:rPr>
              <a:t>Direct changeover </a:t>
            </a:r>
          </a:p>
          <a:p>
            <a:r>
              <a:rPr lang="en-GB" sz="1600" dirty="0">
                <a:solidFill>
                  <a:srgbClr val="FF0000"/>
                </a:solidFill>
              </a:rPr>
              <a:t>New system replaces existing system immediately/overnight </a:t>
            </a:r>
          </a:p>
          <a:p>
            <a:r>
              <a:rPr lang="en-GB" sz="1600" dirty="0">
                <a:solidFill>
                  <a:srgbClr val="FF0000"/>
                </a:solidFill>
              </a:rPr>
              <a:t>A small organisation which can afford to lose data/where system needs to be up and </a:t>
            </a:r>
            <a:r>
              <a:rPr lang="en-GB" sz="1600" dirty="0" smtClean="0">
                <a:solidFill>
                  <a:srgbClr val="FF0000"/>
                </a:solidFill>
              </a:rPr>
              <a:t>running very </a:t>
            </a:r>
            <a:r>
              <a:rPr lang="en-GB" sz="1600" dirty="0">
                <a:solidFill>
                  <a:srgbClr val="FF0000"/>
                </a:solidFill>
              </a:rPr>
              <a:t>quickly/where the new system has been thoroughly tested </a:t>
            </a:r>
          </a:p>
          <a:p>
            <a:pPr marL="0" indent="0">
              <a:buNone/>
            </a:pPr>
            <a:endParaRPr lang="en-GB" sz="3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FF0000"/>
                </a:solidFill>
              </a:rPr>
              <a:t>Parallel running </a:t>
            </a:r>
          </a:p>
          <a:p>
            <a:r>
              <a:rPr lang="en-GB" sz="1600" dirty="0">
                <a:solidFill>
                  <a:srgbClr val="FF0000"/>
                </a:solidFill>
              </a:rPr>
              <a:t>New system runs alongside/together with existing system </a:t>
            </a:r>
          </a:p>
          <a:p>
            <a:r>
              <a:rPr lang="en-GB" sz="1600" dirty="0">
                <a:solidFill>
                  <a:srgbClr val="FF0000"/>
                </a:solidFill>
              </a:rPr>
              <a:t>An organisation with large amounts of data which would take too long to re-enter / cannot</a:t>
            </a:r>
          </a:p>
          <a:p>
            <a:r>
              <a:rPr lang="en-GB" sz="1600" dirty="0">
                <a:solidFill>
                  <a:srgbClr val="FF0000"/>
                </a:solidFill>
              </a:rPr>
              <a:t>afford to lose data/where time taken/cost to implement is not an issue/where the new </a:t>
            </a:r>
            <a:r>
              <a:rPr lang="en-GB" sz="1600" dirty="0" smtClean="0">
                <a:solidFill>
                  <a:srgbClr val="FF0000"/>
                </a:solidFill>
              </a:rPr>
              <a:t>system needs </a:t>
            </a:r>
            <a:r>
              <a:rPr lang="en-GB" sz="1600" dirty="0">
                <a:solidFill>
                  <a:srgbClr val="FF0000"/>
                </a:solidFill>
              </a:rPr>
              <a:t>to be thoroughly tested </a:t>
            </a:r>
          </a:p>
          <a:p>
            <a:pPr marL="0" indent="0">
              <a:buNone/>
            </a:pPr>
            <a:endParaRPr lang="en-GB" sz="3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FF0000"/>
                </a:solidFill>
              </a:rPr>
              <a:t>Phased implementation </a:t>
            </a:r>
          </a:p>
          <a:p>
            <a:r>
              <a:rPr lang="en-GB" sz="1600" dirty="0">
                <a:solidFill>
                  <a:srgbClr val="FF0000"/>
                </a:solidFill>
              </a:rPr>
              <a:t>New system is implemented part by part </a:t>
            </a:r>
          </a:p>
          <a:p>
            <a:r>
              <a:rPr lang="en-GB" sz="1600" dirty="0" smtClean="0">
                <a:solidFill>
                  <a:srgbClr val="FF0000"/>
                </a:solidFill>
              </a:rPr>
              <a:t>An </a:t>
            </a:r>
            <a:r>
              <a:rPr lang="en-GB" sz="1600" dirty="0">
                <a:solidFill>
                  <a:srgbClr val="FF0000"/>
                </a:solidFill>
              </a:rPr>
              <a:t>organisation where there are clearly defined separate processes/where the new </a:t>
            </a:r>
            <a:r>
              <a:rPr lang="en-GB" sz="1600" dirty="0" smtClean="0">
                <a:solidFill>
                  <a:srgbClr val="FF0000"/>
                </a:solidFill>
              </a:rPr>
              <a:t>system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FF0000"/>
                </a:solidFill>
              </a:rPr>
              <a:t>needs </a:t>
            </a:r>
            <a:r>
              <a:rPr lang="en-GB" sz="1600" dirty="0">
                <a:solidFill>
                  <a:srgbClr val="FF0000"/>
                </a:solidFill>
              </a:rPr>
              <a:t>to be thoroughly tested </a:t>
            </a:r>
          </a:p>
          <a:p>
            <a:pPr marL="0" indent="0">
              <a:buNone/>
            </a:pPr>
            <a:endParaRPr lang="en-GB" sz="3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FF0000"/>
                </a:solidFill>
              </a:rPr>
              <a:t>Pilot running </a:t>
            </a:r>
          </a:p>
          <a:p>
            <a:r>
              <a:rPr lang="en-GB" sz="1600" dirty="0">
                <a:solidFill>
                  <a:srgbClr val="FF0000"/>
                </a:solidFill>
              </a:rPr>
              <a:t>(Whole) system is implemented in one branch/one office (at a time) [1]</a:t>
            </a:r>
          </a:p>
          <a:p>
            <a:r>
              <a:rPr lang="en-GB" sz="1600" dirty="0">
                <a:solidFill>
                  <a:srgbClr val="FF0000"/>
                </a:solidFill>
              </a:rPr>
              <a:t>An organisation where there are several branches all doing the same work)/where the new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0000"/>
                </a:solidFill>
              </a:rPr>
              <a:t>system needs to be thoroughly tested</a:t>
            </a:r>
          </a:p>
          <a:p>
            <a:pPr marL="0" indent="0">
              <a:buNone/>
            </a:pP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87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998144"/>
            <a:ext cx="8136903" cy="5688632"/>
          </a:xfrm>
        </p:spPr>
        <p:txBody>
          <a:bodyPr/>
          <a:lstStyle/>
          <a:p>
            <a:pPr marL="0" indent="0">
              <a:buNone/>
            </a:pPr>
            <a:r>
              <a:rPr lang="en-GB" sz="1600" b="1" dirty="0"/>
              <a:t>Maria is the principal of the International Municipal school. She has employed Paulo, a systems analyst, to create a new database system to store records of her final year IGCSE students.</a:t>
            </a:r>
          </a:p>
          <a:p>
            <a:pPr marL="0" indent="0">
              <a:buNone/>
            </a:pPr>
            <a:endParaRPr lang="en-GB" sz="1000" b="1" dirty="0"/>
          </a:p>
          <a:p>
            <a:pPr marL="0" indent="0">
              <a:buNone/>
            </a:pPr>
            <a:r>
              <a:rPr lang="en-GB" sz="1600" b="1" dirty="0"/>
              <a:t>Examples of the details of the students which will be stored are:</a:t>
            </a:r>
          </a:p>
          <a:p>
            <a:pPr marL="0" indent="0">
              <a:buNone/>
            </a:pPr>
            <a:endParaRPr lang="en-GB" sz="1000" b="1" dirty="0"/>
          </a:p>
          <a:p>
            <a:pPr marL="0" indent="0">
              <a:buNone/>
            </a:pPr>
            <a:r>
              <a:rPr lang="en-GB" sz="1600" b="1" dirty="0"/>
              <a:t>Velia </a:t>
            </a:r>
            <a:r>
              <a:rPr lang="en-GB" sz="1600" b="1" dirty="0" err="1"/>
              <a:t>Grimaldi</a:t>
            </a:r>
            <a:r>
              <a:rPr lang="en-GB" sz="1600" b="1" dirty="0"/>
              <a:t>, A3058, Female, 161, Leaving</a:t>
            </a:r>
          </a:p>
          <a:p>
            <a:pPr marL="0" indent="0">
              <a:buNone/>
            </a:pPr>
            <a:r>
              <a:rPr lang="en-GB" sz="1600" b="1" dirty="0"/>
              <a:t>Giuseppe Campo, A3072 , Male, 177, Staying on to 6th form</a:t>
            </a:r>
          </a:p>
          <a:p>
            <a:pPr marL="0" indent="0">
              <a:buNone/>
            </a:pPr>
            <a:r>
              <a:rPr lang="en-GB" sz="1600" b="1" dirty="0"/>
              <a:t>Nicola </a:t>
            </a:r>
            <a:r>
              <a:rPr lang="en-GB" sz="1600" b="1" dirty="0" err="1"/>
              <a:t>Donati</a:t>
            </a:r>
            <a:r>
              <a:rPr lang="en-GB" sz="1600" b="1" dirty="0"/>
              <a:t>, B3085, Female, 173, Staying on to 6th form</a:t>
            </a:r>
          </a:p>
          <a:p>
            <a:pPr marL="0" indent="0">
              <a:buNone/>
            </a:pPr>
            <a:r>
              <a:rPr lang="en-GB" sz="1600" b="1" dirty="0"/>
              <a:t>Giovanni </a:t>
            </a:r>
            <a:r>
              <a:rPr lang="en-GB" sz="1600" b="1" dirty="0" err="1"/>
              <a:t>Agnelli</a:t>
            </a:r>
            <a:r>
              <a:rPr lang="en-GB" sz="1600" b="1" dirty="0"/>
              <a:t>, C3102, Male, 172, Leaving</a:t>
            </a:r>
          </a:p>
          <a:p>
            <a:pPr marL="0" indent="0">
              <a:buNone/>
            </a:pPr>
            <a:endParaRPr lang="en-GB" sz="1000" b="1" dirty="0"/>
          </a:p>
          <a:p>
            <a:pPr marL="0" indent="0">
              <a:buNone/>
            </a:pPr>
            <a:r>
              <a:rPr lang="en-GB" sz="1600" b="1" dirty="0"/>
              <a:t>Complete the following table by entering the field names and most appropriate data type for each field.</a:t>
            </a:r>
          </a:p>
          <a:p>
            <a:pPr marL="0" indent="0">
              <a:buNone/>
            </a:pP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09120"/>
            <a:ext cx="5280025" cy="198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21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998144"/>
            <a:ext cx="8136903" cy="5688632"/>
          </a:xfrm>
        </p:spPr>
        <p:txBody>
          <a:bodyPr/>
          <a:lstStyle/>
          <a:p>
            <a:pPr marL="0" indent="0">
              <a:buNone/>
            </a:pPr>
            <a:endParaRPr lang="en-GB" sz="1600" b="1" dirty="0" smtClean="0"/>
          </a:p>
          <a:p>
            <a:pPr marL="0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1600" b="1" dirty="0" smtClean="0"/>
          </a:p>
          <a:p>
            <a:pPr marL="0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1600" b="1" dirty="0" smtClean="0"/>
          </a:p>
          <a:p>
            <a:pPr marL="0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1600" b="1" dirty="0" smtClean="0"/>
          </a:p>
          <a:p>
            <a:pPr marL="0" indent="0">
              <a:buNone/>
            </a:pPr>
            <a:endParaRPr lang="en-GB" sz="1600" b="1" dirty="0"/>
          </a:p>
          <a:p>
            <a:pPr marL="0" indent="0">
              <a:buNone/>
            </a:pPr>
            <a:r>
              <a:rPr lang="en-GB" sz="1600" b="1" dirty="0" smtClean="0"/>
              <a:t>Paulo </a:t>
            </a:r>
            <a:r>
              <a:rPr lang="en-GB" sz="1600" b="1" dirty="0"/>
              <a:t>wishes to save storage space. He does not change the Name field, but decides that two other fields could have their data shortened</a:t>
            </a:r>
            <a:r>
              <a:rPr lang="en-GB" sz="1600" b="1" dirty="0" smtClean="0"/>
              <a:t>.</a:t>
            </a:r>
          </a:p>
          <a:p>
            <a:pPr marL="0" indent="0">
              <a:buNone/>
            </a:pPr>
            <a:endParaRPr lang="en-GB" sz="1000" b="1" dirty="0"/>
          </a:p>
          <a:p>
            <a:pPr marL="0" indent="0">
              <a:buNone/>
            </a:pPr>
            <a:r>
              <a:rPr lang="en-GB" sz="1600" b="1" dirty="0"/>
              <a:t>Apart from the Name field, identify the two other fields and describe how the contents will be</a:t>
            </a:r>
          </a:p>
          <a:p>
            <a:pPr marL="0" indent="0">
              <a:buNone/>
            </a:pPr>
            <a:r>
              <a:rPr lang="en-GB" sz="1600" b="1" dirty="0"/>
              <a:t>shortened.</a:t>
            </a:r>
          </a:p>
          <a:p>
            <a:pPr marL="0" indent="0">
              <a:buNone/>
            </a:pPr>
            <a:endParaRPr lang="en-GB" sz="1600" b="1" dirty="0"/>
          </a:p>
          <a:p>
            <a:pPr marL="0" indent="0">
              <a:buNone/>
            </a:pPr>
            <a:r>
              <a:rPr lang="en-GB" sz="1600" b="1" dirty="0">
                <a:solidFill>
                  <a:srgbClr val="FF0000"/>
                </a:solidFill>
              </a:rPr>
              <a:t>Field 1: Gender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0000"/>
                </a:solidFill>
              </a:rPr>
              <a:t>Shortened form 1 M for male, F for </a:t>
            </a:r>
            <a:r>
              <a:rPr lang="en-GB" sz="1600" dirty="0" smtClean="0">
                <a:solidFill>
                  <a:srgbClr val="FF0000"/>
                </a:solidFill>
              </a:rPr>
              <a:t>female</a:t>
            </a:r>
          </a:p>
          <a:p>
            <a:pPr marL="0" indent="0">
              <a:buNone/>
            </a:pPr>
            <a:endParaRPr lang="en-GB" sz="1600" b="1" dirty="0"/>
          </a:p>
          <a:p>
            <a:pPr marL="0" indent="0">
              <a:buNone/>
            </a:pPr>
            <a:r>
              <a:rPr lang="en-GB" sz="1600" b="1" dirty="0">
                <a:solidFill>
                  <a:srgbClr val="FF0000"/>
                </a:solidFill>
              </a:rPr>
              <a:t>Field 2 Staying on to 6th form /Leaving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0000"/>
                </a:solidFill>
              </a:rPr>
              <a:t>Shortened form 2 S/6 for Staying on to 6th form, L for Leaving</a:t>
            </a:r>
          </a:p>
          <a:p>
            <a:pPr marL="0" indent="0">
              <a:buNone/>
            </a:pP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5280025" cy="198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5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998144"/>
            <a:ext cx="8136903" cy="5383184"/>
          </a:xfrm>
        </p:spPr>
        <p:txBody>
          <a:bodyPr/>
          <a:lstStyle/>
          <a:p>
            <a:pPr marL="0" indent="0">
              <a:buNone/>
            </a:pPr>
            <a:r>
              <a:rPr lang="en-GB" sz="1600" b="1" dirty="0"/>
              <a:t>Different types of test data are used to test a newly developed system.</a:t>
            </a:r>
          </a:p>
          <a:p>
            <a:pPr marL="0" indent="0">
              <a:buNone/>
            </a:pPr>
            <a:r>
              <a:rPr lang="en-GB" sz="1600" b="1" dirty="0"/>
              <a:t>Complete the following sentences</a:t>
            </a:r>
            <a:r>
              <a:rPr lang="en-GB" sz="1600" b="1" dirty="0" smtClean="0"/>
              <a:t>.</a:t>
            </a:r>
          </a:p>
          <a:p>
            <a:pPr marL="0" indent="0">
              <a:buNone/>
            </a:pPr>
            <a:endParaRPr lang="en-GB" sz="1600" b="1" dirty="0"/>
          </a:p>
          <a:p>
            <a:pPr marL="0" indent="0">
              <a:buNone/>
            </a:pPr>
            <a:r>
              <a:rPr lang="en-GB" sz="1600" b="1" dirty="0"/>
              <a:t>(a) Data which is of the correct type is called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FF0000"/>
                </a:solidFill>
              </a:rPr>
              <a:t>Normal data </a:t>
            </a:r>
            <a:endParaRPr lang="en-GB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1600" b="1" dirty="0"/>
          </a:p>
          <a:p>
            <a:pPr marL="0" indent="0">
              <a:buNone/>
            </a:pPr>
            <a:r>
              <a:rPr lang="en-GB" sz="1600" b="1" dirty="0"/>
              <a:t>(b) Data which is outside a given range is called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FF0000"/>
                </a:solidFill>
              </a:rPr>
              <a:t>Abnormal data </a:t>
            </a:r>
            <a:endParaRPr lang="en-GB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1600" b="1" dirty="0"/>
          </a:p>
          <a:p>
            <a:pPr marL="0" indent="0">
              <a:buNone/>
            </a:pPr>
            <a:r>
              <a:rPr lang="en-GB" sz="1600" b="1" dirty="0"/>
              <a:t>(c) Data which is at the boundaries of a given range is called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FF0000"/>
                </a:solidFill>
              </a:rPr>
              <a:t>Extreme </a:t>
            </a:r>
            <a:r>
              <a:rPr lang="en-GB" sz="1600" b="1" dirty="0" smtClean="0">
                <a:solidFill>
                  <a:srgbClr val="FF0000"/>
                </a:solidFill>
              </a:rPr>
              <a:t>data</a:t>
            </a:r>
          </a:p>
          <a:p>
            <a:pPr marL="0" indent="0">
              <a:buNone/>
            </a:pPr>
            <a:endParaRPr lang="en-GB" sz="1600" b="1" dirty="0"/>
          </a:p>
          <a:p>
            <a:pPr marL="0" indent="0">
              <a:buNone/>
            </a:pPr>
            <a:r>
              <a:rPr lang="en-GB" sz="1600" b="1" dirty="0"/>
              <a:t>(d) Data which has been used with the current system and the results are known is called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FF0000"/>
                </a:solidFill>
              </a:rPr>
              <a:t>Live data</a:t>
            </a:r>
          </a:p>
          <a:p>
            <a:pPr marL="0" indent="0">
              <a:buNone/>
            </a:pPr>
            <a:endParaRPr lang="en-GB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33508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052736"/>
            <a:ext cx="8136904" cy="5431334"/>
          </a:xfrm>
        </p:spPr>
        <p:txBody>
          <a:bodyPr/>
          <a:lstStyle/>
          <a:p>
            <a:pPr marL="0" indent="0">
              <a:buNone/>
            </a:pPr>
            <a:r>
              <a:rPr lang="en-GB" sz="1700" b="1" dirty="0"/>
              <a:t>When creating a database, it is important to assign the correct data type to each field.</a:t>
            </a:r>
          </a:p>
          <a:p>
            <a:pPr marL="0" indent="0">
              <a:buNone/>
            </a:pPr>
            <a:r>
              <a:rPr lang="en-GB" sz="1700" b="1" dirty="0"/>
              <a:t>Tick the most appropriate data type for each of the following items of data</a:t>
            </a:r>
            <a:r>
              <a:rPr lang="en-GB" sz="1700" b="1" dirty="0" smtClean="0"/>
              <a:t>.</a:t>
            </a:r>
          </a:p>
          <a:p>
            <a:pPr marL="0" indent="0">
              <a:buNone/>
            </a:pPr>
            <a:endParaRPr lang="en-GB" sz="1700" b="1" dirty="0"/>
          </a:p>
          <a:p>
            <a:pPr marL="0" indent="0">
              <a:buNone/>
            </a:pPr>
            <a:endParaRPr lang="en-GB" sz="1700" b="1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9295" t="39909" r="32852" b="11916"/>
          <a:stretch/>
        </p:blipFill>
        <p:spPr bwMode="auto">
          <a:xfrm>
            <a:off x="827584" y="1988840"/>
            <a:ext cx="7776864" cy="36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0584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052736"/>
            <a:ext cx="8136904" cy="5431334"/>
          </a:xfrm>
        </p:spPr>
        <p:txBody>
          <a:bodyPr/>
          <a:lstStyle/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r>
              <a:rPr lang="en-GB" sz="1700" dirty="0">
                <a:solidFill>
                  <a:srgbClr val="FF0000"/>
                </a:solidFill>
              </a:rPr>
              <a:t>Appropriate spacing for each field (1 mark)</a:t>
            </a:r>
          </a:p>
          <a:p>
            <a:r>
              <a:rPr lang="en-GB" sz="1700" dirty="0">
                <a:solidFill>
                  <a:srgbClr val="FF0000"/>
                </a:solidFill>
              </a:rPr>
              <a:t>Forward/backward buttons/save (submit) - must have at least two navigation aids. (1 mark)</a:t>
            </a:r>
          </a:p>
          <a:p>
            <a:r>
              <a:rPr lang="en-GB" sz="1700" dirty="0">
                <a:solidFill>
                  <a:srgbClr val="FF0000"/>
                </a:solidFill>
              </a:rPr>
              <a:t>Candidate attempts for information to fill the page AND is clearly a screen form (1 mark)</a:t>
            </a:r>
          </a:p>
          <a:p>
            <a:r>
              <a:rPr lang="en-GB" sz="1700" dirty="0">
                <a:solidFill>
                  <a:srgbClr val="FF0000"/>
                </a:solidFill>
              </a:rPr>
              <a:t>All six of the given fields – 3 marks</a:t>
            </a:r>
          </a:p>
          <a:p>
            <a:r>
              <a:rPr lang="en-GB" sz="1700" dirty="0">
                <a:solidFill>
                  <a:srgbClr val="FF0000"/>
                </a:solidFill>
              </a:rPr>
              <a:t>Five of the given fields – 2 marks</a:t>
            </a:r>
          </a:p>
          <a:p>
            <a:r>
              <a:rPr lang="en-GB" sz="1700" dirty="0">
                <a:solidFill>
                  <a:srgbClr val="FF0000"/>
                </a:solidFill>
              </a:rPr>
              <a:t>Four of the given fields – 1 mark</a:t>
            </a:r>
            <a:endParaRPr lang="en-GB" sz="17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32"/>
          <a:stretch/>
        </p:blipFill>
        <p:spPr bwMode="auto">
          <a:xfrm>
            <a:off x="827584" y="1052736"/>
            <a:ext cx="6840760" cy="2982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052736"/>
            <a:ext cx="8136904" cy="5431334"/>
          </a:xfrm>
        </p:spPr>
        <p:txBody>
          <a:bodyPr/>
          <a:lstStyle/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700" b="1" dirty="0"/>
              <a:t>For each of the following fields, name and describe the most appropriate validation </a:t>
            </a:r>
            <a:r>
              <a:rPr lang="en-GB" sz="1700" b="1" dirty="0" smtClean="0"/>
              <a:t>check. Assume </a:t>
            </a:r>
            <a:r>
              <a:rPr lang="en-GB" sz="1700" b="1" dirty="0"/>
              <a:t>that the values given in the numeric fields include the minimum and maximum values for those fields</a:t>
            </a:r>
            <a:r>
              <a:rPr lang="en-GB" sz="1700" b="1" dirty="0" smtClean="0"/>
              <a:t>.</a:t>
            </a:r>
          </a:p>
          <a:p>
            <a:pPr marL="0" indent="0">
              <a:buNone/>
            </a:pPr>
            <a:endParaRPr lang="en-GB" sz="1050" b="1" dirty="0"/>
          </a:p>
          <a:p>
            <a:pPr marL="0" indent="0">
              <a:buNone/>
            </a:pPr>
            <a:r>
              <a:rPr lang="en-GB" sz="1700" b="1" dirty="0" err="1" smtClean="0">
                <a:solidFill>
                  <a:srgbClr val="FF0000"/>
                </a:solidFill>
              </a:rPr>
              <a:t>Registration_number</a:t>
            </a:r>
            <a:endParaRPr lang="en-GB" sz="1700" b="1" dirty="0">
              <a:solidFill>
                <a:srgbClr val="FF0000"/>
              </a:solidFill>
            </a:endParaRPr>
          </a:p>
          <a:p>
            <a:r>
              <a:rPr lang="en-GB" sz="1700" dirty="0">
                <a:solidFill>
                  <a:srgbClr val="FF0000"/>
                </a:solidFill>
              </a:rPr>
              <a:t>format/picture check</a:t>
            </a:r>
          </a:p>
          <a:p>
            <a:r>
              <a:rPr lang="en-GB" sz="1700" dirty="0">
                <a:solidFill>
                  <a:srgbClr val="FF0000"/>
                </a:solidFill>
              </a:rPr>
              <a:t>must consist of one letter, three digits, space, three letters</a:t>
            </a:r>
          </a:p>
          <a:p>
            <a:pPr marL="0" indent="0">
              <a:buNone/>
            </a:pPr>
            <a:r>
              <a:rPr lang="en-GB" sz="1700" b="1" dirty="0" err="1" smtClean="0">
                <a:solidFill>
                  <a:srgbClr val="FF0000"/>
                </a:solidFill>
              </a:rPr>
              <a:t>Maximum_speed</a:t>
            </a:r>
            <a:r>
              <a:rPr lang="en-GB" sz="1700" b="1" dirty="0" smtClean="0">
                <a:solidFill>
                  <a:srgbClr val="FF0000"/>
                </a:solidFill>
              </a:rPr>
              <a:t> </a:t>
            </a:r>
            <a:endParaRPr lang="en-GB" sz="1700" b="1" dirty="0">
              <a:solidFill>
                <a:srgbClr val="FF0000"/>
              </a:solidFill>
            </a:endParaRPr>
          </a:p>
          <a:p>
            <a:r>
              <a:rPr lang="en-GB" sz="1700" dirty="0">
                <a:solidFill>
                  <a:srgbClr val="FF0000"/>
                </a:solidFill>
              </a:rPr>
              <a:t>range check</a:t>
            </a:r>
          </a:p>
          <a:p>
            <a:r>
              <a:rPr lang="en-GB" sz="1700" dirty="0">
                <a:solidFill>
                  <a:srgbClr val="FF0000"/>
                </a:solidFill>
              </a:rPr>
              <a:t>must be &gt;=140 and &lt;=180</a:t>
            </a:r>
            <a:endParaRPr lang="en-GB" sz="17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33" b="19654"/>
          <a:stretch/>
        </p:blipFill>
        <p:spPr bwMode="auto">
          <a:xfrm>
            <a:off x="827584" y="1052736"/>
            <a:ext cx="6840760" cy="2209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148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052736"/>
            <a:ext cx="8136904" cy="5431334"/>
          </a:xfrm>
        </p:spPr>
        <p:txBody>
          <a:bodyPr/>
          <a:lstStyle/>
          <a:p>
            <a:pPr marL="0" indent="0">
              <a:buNone/>
            </a:pPr>
            <a:r>
              <a:rPr lang="en-GB" sz="1700" b="1" dirty="0"/>
              <a:t>A large company has asked a systems analyst to research the current system.</a:t>
            </a:r>
          </a:p>
          <a:p>
            <a:pPr marL="0" indent="0">
              <a:buNone/>
            </a:pPr>
            <a:r>
              <a:rPr lang="en-GB" sz="1700" b="1" dirty="0"/>
              <a:t>Describe how this will take place.</a:t>
            </a:r>
          </a:p>
          <a:p>
            <a:pPr marL="0" indent="0">
              <a:buNone/>
            </a:pPr>
            <a:endParaRPr lang="en-GB" sz="1050" b="1" dirty="0"/>
          </a:p>
          <a:p>
            <a:r>
              <a:rPr lang="en-GB" sz="1700" dirty="0">
                <a:solidFill>
                  <a:srgbClr val="FF0000"/>
                </a:solidFill>
              </a:rPr>
              <a:t>Users of the current system will be interviewed</a:t>
            </a:r>
          </a:p>
          <a:p>
            <a:r>
              <a:rPr lang="en-GB" sz="1700" dirty="0">
                <a:solidFill>
                  <a:srgbClr val="FF0000"/>
                </a:solidFill>
              </a:rPr>
              <a:t>Users of the current system will be asked to complete questionnaires</a:t>
            </a:r>
          </a:p>
          <a:p>
            <a:r>
              <a:rPr lang="en-GB" sz="1700" dirty="0">
                <a:solidFill>
                  <a:srgbClr val="FF0000"/>
                </a:solidFill>
              </a:rPr>
              <a:t>Users of the current system will be observed using the system</a:t>
            </a:r>
          </a:p>
          <a:p>
            <a:r>
              <a:rPr lang="en-GB" sz="1700" dirty="0">
                <a:solidFill>
                  <a:srgbClr val="FF0000"/>
                </a:solidFill>
              </a:rPr>
              <a:t>Existing documents will be examined</a:t>
            </a:r>
          </a:p>
          <a:p>
            <a:r>
              <a:rPr lang="en-GB" sz="1700" dirty="0">
                <a:solidFill>
                  <a:srgbClr val="FF0000"/>
                </a:solidFill>
              </a:rPr>
              <a:t>Management will be interviewed</a:t>
            </a:r>
          </a:p>
          <a:p>
            <a:r>
              <a:rPr lang="en-GB" sz="1700" dirty="0">
                <a:solidFill>
                  <a:srgbClr val="FF0000"/>
                </a:solidFill>
              </a:rPr>
              <a:t>Management will be asked to complete questionnaires</a:t>
            </a:r>
          </a:p>
          <a:p>
            <a:pPr marL="0" indent="0">
              <a:buNone/>
            </a:pPr>
            <a:endParaRPr lang="en-GB" sz="1000" b="1" dirty="0"/>
          </a:p>
          <a:p>
            <a:pPr marL="0" indent="0">
              <a:buNone/>
            </a:pPr>
            <a:r>
              <a:rPr lang="en-GB" sz="1700" b="1" dirty="0"/>
              <a:t>Describe what information will be identified as a result of this research.</a:t>
            </a:r>
          </a:p>
          <a:p>
            <a:pPr marL="0" indent="0">
              <a:buNone/>
            </a:pPr>
            <a:endParaRPr lang="en-GB" sz="1050" b="1" dirty="0"/>
          </a:p>
          <a:p>
            <a:r>
              <a:rPr lang="en-GB" sz="1700" dirty="0">
                <a:solidFill>
                  <a:srgbClr val="FF0000"/>
                </a:solidFill>
              </a:rPr>
              <a:t>Inputs of the current system</a:t>
            </a:r>
          </a:p>
          <a:p>
            <a:r>
              <a:rPr lang="en-GB" sz="1700" dirty="0">
                <a:solidFill>
                  <a:srgbClr val="FF0000"/>
                </a:solidFill>
              </a:rPr>
              <a:t>Outputs from the current system</a:t>
            </a:r>
          </a:p>
          <a:p>
            <a:r>
              <a:rPr lang="en-GB" sz="1700" dirty="0">
                <a:solidFill>
                  <a:srgbClr val="FF0000"/>
                </a:solidFill>
              </a:rPr>
              <a:t>Processing in the current system</a:t>
            </a:r>
          </a:p>
          <a:p>
            <a:r>
              <a:rPr lang="en-GB" sz="1700" dirty="0">
                <a:solidFill>
                  <a:srgbClr val="FF0000"/>
                </a:solidFill>
              </a:rPr>
              <a:t>Problems/limitations with the existing system/improvements required</a:t>
            </a:r>
          </a:p>
          <a:p>
            <a:r>
              <a:rPr lang="en-GB" sz="1700" dirty="0">
                <a:solidFill>
                  <a:srgbClr val="FF0000"/>
                </a:solidFill>
              </a:rPr>
              <a:t>The user requirements</a:t>
            </a:r>
          </a:p>
          <a:p>
            <a:r>
              <a:rPr lang="en-GB" sz="1700" dirty="0">
                <a:solidFill>
                  <a:srgbClr val="FF0000"/>
                </a:solidFill>
              </a:rPr>
              <a:t>The information requirements</a:t>
            </a:r>
          </a:p>
        </p:txBody>
      </p:sp>
    </p:spTree>
    <p:extLst>
      <p:ext uri="{BB962C8B-B14F-4D97-AF65-F5344CB8AC3E}">
        <p14:creationId xmlns:p14="http://schemas.microsoft.com/office/powerpoint/2010/main" val="29153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052736"/>
            <a:ext cx="8136904" cy="5431334"/>
          </a:xfrm>
        </p:spPr>
        <p:txBody>
          <a:bodyPr/>
          <a:lstStyle/>
          <a:p>
            <a:pPr marL="0" indent="0">
              <a:buNone/>
            </a:pPr>
            <a:r>
              <a:rPr lang="en-GB" sz="1700" b="1" dirty="0"/>
              <a:t>A company is going to introduce a new computer system</a:t>
            </a:r>
            <a:r>
              <a:rPr lang="en-GB" sz="1700" b="1" dirty="0" smtClean="0"/>
              <a:t>.</a:t>
            </a:r>
          </a:p>
          <a:p>
            <a:pPr marL="0" indent="0">
              <a:buNone/>
            </a:pPr>
            <a:endParaRPr lang="en-GB" sz="800" b="1" dirty="0"/>
          </a:p>
          <a:p>
            <a:pPr marL="0" indent="0">
              <a:buNone/>
            </a:pPr>
            <a:r>
              <a:rPr lang="en-GB" sz="1700" b="1" dirty="0"/>
              <a:t>The company employs drivers to deliver orders and they are rarely in the office for more than a few minutes. The office secretaries process the orders and dislike being interrupted. A manager is in charge of the current system and appointments can be made to see her.</a:t>
            </a:r>
          </a:p>
          <a:p>
            <a:pPr marL="0" indent="0">
              <a:buNone/>
            </a:pPr>
            <a:endParaRPr lang="en-GB" sz="1050" b="1" dirty="0"/>
          </a:p>
          <a:p>
            <a:pPr marL="0" indent="0">
              <a:buNone/>
            </a:pPr>
            <a:r>
              <a:rPr lang="en-GB" sz="1700" b="1" dirty="0"/>
              <a:t>Name three methods of researching the current system other than from examining documents. Identify the workers that each method would be most suitable for. Each method will be used with a different type of worker</a:t>
            </a:r>
            <a:r>
              <a:rPr lang="en-GB" sz="1700" b="1" dirty="0" smtClean="0"/>
              <a:t>.</a:t>
            </a:r>
          </a:p>
          <a:p>
            <a:pPr marL="0" indent="0">
              <a:buNone/>
            </a:pPr>
            <a:endParaRPr lang="en-GB" sz="1200" b="1" dirty="0"/>
          </a:p>
          <a:p>
            <a:r>
              <a:rPr lang="en-GB" sz="1700" dirty="0">
                <a:solidFill>
                  <a:srgbClr val="FF0000"/>
                </a:solidFill>
              </a:rPr>
              <a:t>Interview</a:t>
            </a:r>
          </a:p>
          <a:p>
            <a:r>
              <a:rPr lang="en-GB" sz="1700" dirty="0">
                <a:solidFill>
                  <a:srgbClr val="FF0000"/>
                </a:solidFill>
              </a:rPr>
              <a:t>Manager</a:t>
            </a:r>
          </a:p>
          <a:p>
            <a:r>
              <a:rPr lang="en-GB" sz="1700" dirty="0">
                <a:solidFill>
                  <a:srgbClr val="FF0000"/>
                </a:solidFill>
              </a:rPr>
              <a:t>Questionnaire</a:t>
            </a:r>
          </a:p>
          <a:p>
            <a:r>
              <a:rPr lang="en-GB" sz="1700" dirty="0">
                <a:solidFill>
                  <a:srgbClr val="FF0000"/>
                </a:solidFill>
              </a:rPr>
              <a:t>Drivers</a:t>
            </a:r>
          </a:p>
          <a:p>
            <a:r>
              <a:rPr lang="en-GB" sz="1700" dirty="0">
                <a:solidFill>
                  <a:srgbClr val="FF0000"/>
                </a:solidFill>
              </a:rPr>
              <a:t>Observation</a:t>
            </a:r>
          </a:p>
          <a:p>
            <a:r>
              <a:rPr lang="en-GB" sz="1700" dirty="0">
                <a:solidFill>
                  <a:srgbClr val="FF0000"/>
                </a:solidFill>
              </a:rPr>
              <a:t>Secretaries</a:t>
            </a:r>
          </a:p>
          <a:p>
            <a:pPr marL="0" indent="0">
              <a:buNone/>
            </a:pPr>
            <a:endParaRPr lang="en-GB" sz="1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052736"/>
            <a:ext cx="8136904" cy="5431334"/>
          </a:xfrm>
        </p:spPr>
        <p:txBody>
          <a:bodyPr/>
          <a:lstStyle/>
          <a:p>
            <a:pPr marL="0" indent="0">
              <a:buNone/>
            </a:pPr>
            <a:r>
              <a:rPr lang="en-GB" sz="1700" b="1" dirty="0"/>
              <a:t>A company is going to introduce a new computer system</a:t>
            </a:r>
            <a:r>
              <a:rPr lang="en-GB" sz="1700" b="1" dirty="0" smtClean="0"/>
              <a:t>.</a:t>
            </a:r>
          </a:p>
          <a:p>
            <a:pPr marL="0" indent="0">
              <a:buNone/>
            </a:pPr>
            <a:endParaRPr lang="en-GB" sz="1050" b="1" dirty="0"/>
          </a:p>
          <a:p>
            <a:pPr marL="0" indent="0">
              <a:buNone/>
            </a:pPr>
            <a:r>
              <a:rPr lang="en-GB" sz="1700" b="1" dirty="0"/>
              <a:t>The company employs drivers to deliver orders and they are rarely in the office for more than a few minutes. The office secretaries process the orders and dislike being interrupted. A manager is in charge of the current system and appointments can be made to see her.</a:t>
            </a:r>
          </a:p>
          <a:p>
            <a:pPr marL="0" indent="0">
              <a:buNone/>
            </a:pPr>
            <a:endParaRPr lang="en-GB" sz="1050" b="1" dirty="0"/>
          </a:p>
          <a:p>
            <a:pPr marL="0" indent="0">
              <a:buNone/>
            </a:pPr>
            <a:r>
              <a:rPr lang="en-GB" sz="1700" b="1" dirty="0"/>
              <a:t>After the current system has been researched, the new system will be designed. This </a:t>
            </a:r>
            <a:r>
              <a:rPr lang="en-GB" sz="1700" b="1" dirty="0" smtClean="0"/>
              <a:t>means that </a:t>
            </a:r>
            <a:r>
              <a:rPr lang="en-GB" sz="1700" b="1" dirty="0"/>
              <a:t>the file structure will be designed</a:t>
            </a:r>
            <a:r>
              <a:rPr lang="en-GB" sz="1700" b="1" dirty="0" smtClean="0"/>
              <a:t>.</a:t>
            </a:r>
          </a:p>
          <a:p>
            <a:pPr marL="0" indent="0">
              <a:buNone/>
            </a:pPr>
            <a:endParaRPr lang="en-GB" sz="1050" b="1" dirty="0"/>
          </a:p>
          <a:p>
            <a:pPr marL="0" indent="0">
              <a:buNone/>
            </a:pPr>
            <a:r>
              <a:rPr lang="en-GB" sz="1700" b="1" dirty="0"/>
              <a:t>Identify three items of a flat file structure which will form part of this activity.</a:t>
            </a:r>
          </a:p>
          <a:p>
            <a:pPr marL="0" indent="0">
              <a:buNone/>
            </a:pPr>
            <a:endParaRPr lang="en-GB" sz="17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1700" dirty="0">
                <a:solidFill>
                  <a:srgbClr val="FF0000"/>
                </a:solidFill>
              </a:rPr>
              <a:t>Data type for each field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FF0000"/>
                </a:solidFill>
              </a:rPr>
              <a:t>Appropriate field names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FF0000"/>
                </a:solidFill>
              </a:rPr>
              <a:t>Validation rules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FF0000"/>
                </a:solidFill>
              </a:rPr>
              <a:t>Field lengths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FF0000"/>
                </a:solidFill>
              </a:rPr>
              <a:t>Field descriptions</a:t>
            </a:r>
          </a:p>
          <a:p>
            <a:pPr marL="0" indent="0">
              <a:buNone/>
            </a:pPr>
            <a:endParaRPr lang="en-GB" sz="1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51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7" y="1052736"/>
            <a:ext cx="5040560" cy="5431334"/>
          </a:xfrm>
        </p:spPr>
        <p:txBody>
          <a:bodyPr/>
          <a:lstStyle/>
          <a:p>
            <a:pPr marL="0" indent="0">
              <a:buNone/>
            </a:pPr>
            <a:r>
              <a:rPr lang="en-GB" sz="1600" b="1" dirty="0"/>
              <a:t>An airline company allows customers to book flights </a:t>
            </a:r>
            <a:r>
              <a:rPr lang="en-GB" sz="1600" b="1" dirty="0" smtClean="0"/>
              <a:t>online. Here </a:t>
            </a:r>
            <a:r>
              <a:rPr lang="en-GB" sz="1600" b="1" dirty="0"/>
              <a:t>is an example of the data a customer is asked to type in when they search for a suitable flight, together with a typical entry. There are three types of class: Economy, Business and First.</a:t>
            </a:r>
          </a:p>
          <a:p>
            <a:pPr marL="0" indent="0">
              <a:buNone/>
            </a:pPr>
            <a:endParaRPr lang="en-GB" sz="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1600" b="1" dirty="0"/>
              <a:t>Evaluate this form regarding the ease of entering </a:t>
            </a:r>
            <a:r>
              <a:rPr lang="en-GB" sz="1600" b="1" dirty="0" smtClean="0"/>
              <a:t>data</a:t>
            </a:r>
          </a:p>
          <a:p>
            <a:pPr marL="0" indent="0">
              <a:buNone/>
            </a:pPr>
            <a:endParaRPr lang="en-GB" sz="1050" dirty="0">
              <a:solidFill>
                <a:srgbClr val="FF0000"/>
              </a:solidFill>
            </a:endParaRPr>
          </a:p>
          <a:p>
            <a:r>
              <a:rPr lang="en-GB" sz="1400" dirty="0">
                <a:solidFill>
                  <a:srgbClr val="FF0000"/>
                </a:solidFill>
              </a:rPr>
              <a:t>The fields which require completion are all included.</a:t>
            </a:r>
          </a:p>
          <a:p>
            <a:r>
              <a:rPr lang="en-GB" sz="1400" dirty="0">
                <a:solidFill>
                  <a:srgbClr val="FF0000"/>
                </a:solidFill>
              </a:rPr>
              <a:t>Fields are clearly labelled</a:t>
            </a:r>
          </a:p>
          <a:p>
            <a:r>
              <a:rPr lang="en-GB" sz="1400" dirty="0">
                <a:solidFill>
                  <a:srgbClr val="FF0000"/>
                </a:solidFill>
              </a:rPr>
              <a:t>The space allowed for data entry is more than </a:t>
            </a:r>
            <a:r>
              <a:rPr lang="en-GB" sz="1400" dirty="0" smtClean="0">
                <a:solidFill>
                  <a:srgbClr val="FF0000"/>
                </a:solidFill>
              </a:rPr>
              <a:t>adequate</a:t>
            </a:r>
            <a:r>
              <a:rPr lang="en-GB" sz="1400" dirty="0">
                <a:solidFill>
                  <a:srgbClr val="FF0000"/>
                </a:solidFill>
              </a:rPr>
              <a:t> </a:t>
            </a:r>
          </a:p>
          <a:p>
            <a:r>
              <a:rPr lang="en-GB" sz="1400" dirty="0">
                <a:solidFill>
                  <a:srgbClr val="FF0000"/>
                </a:solidFill>
              </a:rPr>
              <a:t>On the other hand the form could be improved by having:</a:t>
            </a:r>
          </a:p>
          <a:p>
            <a:r>
              <a:rPr lang="en-GB" sz="1400" dirty="0">
                <a:solidFill>
                  <a:srgbClr val="FF0000"/>
                </a:solidFill>
              </a:rPr>
              <a:t>Appropriate space for each field</a:t>
            </a:r>
          </a:p>
          <a:p>
            <a:r>
              <a:rPr lang="en-GB" sz="1400" dirty="0">
                <a:solidFill>
                  <a:srgbClr val="FF0000"/>
                </a:solidFill>
              </a:rPr>
              <a:t>Screen more spread out</a:t>
            </a:r>
          </a:p>
          <a:p>
            <a:r>
              <a:rPr lang="en-GB" sz="1400" dirty="0">
                <a:solidFill>
                  <a:srgbClr val="FF0000"/>
                </a:solidFill>
              </a:rPr>
              <a:t>Larger font for field names</a:t>
            </a:r>
          </a:p>
          <a:p>
            <a:r>
              <a:rPr lang="en-GB" sz="1400" dirty="0">
                <a:solidFill>
                  <a:srgbClr val="FF0000"/>
                </a:solidFill>
              </a:rPr>
              <a:t>Drop down list for Number of adults, Number of children, Number of infants </a:t>
            </a:r>
            <a:r>
              <a:rPr lang="en-GB" sz="1400" dirty="0" smtClean="0">
                <a:solidFill>
                  <a:srgbClr val="FF0000"/>
                </a:solidFill>
              </a:rPr>
              <a:t>date </a:t>
            </a:r>
            <a:r>
              <a:rPr lang="en-GB" sz="1400" dirty="0">
                <a:solidFill>
                  <a:srgbClr val="FF0000"/>
                </a:solidFill>
              </a:rPr>
              <a:t>of return/date of </a:t>
            </a:r>
            <a:r>
              <a:rPr lang="en-GB" sz="1400" dirty="0" smtClean="0">
                <a:solidFill>
                  <a:srgbClr val="FF0000"/>
                </a:solidFill>
              </a:rPr>
              <a:t>departure &amp; Class</a:t>
            </a:r>
            <a:endParaRPr lang="en-GB" sz="1400" dirty="0">
              <a:solidFill>
                <a:srgbClr val="FF0000"/>
              </a:solidFill>
            </a:endParaRPr>
          </a:p>
          <a:p>
            <a:r>
              <a:rPr lang="en-GB" sz="1400" dirty="0">
                <a:solidFill>
                  <a:srgbClr val="FF0000"/>
                </a:solidFill>
              </a:rPr>
              <a:t>Separate drop down lists for </a:t>
            </a:r>
            <a:r>
              <a:rPr lang="en-GB" sz="1400" dirty="0" err="1">
                <a:solidFill>
                  <a:srgbClr val="FF0000"/>
                </a:solidFill>
              </a:rPr>
              <a:t>dd</a:t>
            </a:r>
            <a:r>
              <a:rPr lang="en-GB" sz="1400" dirty="0">
                <a:solidFill>
                  <a:srgbClr val="FF0000"/>
                </a:solidFill>
              </a:rPr>
              <a:t>/mm/</a:t>
            </a:r>
            <a:r>
              <a:rPr lang="en-GB" sz="1400" dirty="0" err="1">
                <a:solidFill>
                  <a:srgbClr val="FF0000"/>
                </a:solidFill>
              </a:rPr>
              <a:t>yyyy</a:t>
            </a:r>
            <a:endParaRPr lang="en-GB" sz="1400" dirty="0">
              <a:solidFill>
                <a:srgbClr val="FF0000"/>
              </a:solidFill>
            </a:endParaRPr>
          </a:p>
          <a:p>
            <a:r>
              <a:rPr lang="en-GB" sz="1400" dirty="0">
                <a:solidFill>
                  <a:srgbClr val="FF0000"/>
                </a:solidFill>
              </a:rPr>
              <a:t>Navigation buttons could be included to move between records</a:t>
            </a:r>
          </a:p>
          <a:p>
            <a:r>
              <a:rPr lang="en-GB" sz="1400" dirty="0">
                <a:solidFill>
                  <a:srgbClr val="FF0000"/>
                </a:solidFill>
              </a:rPr>
              <a:t>Drop down list for Number of adults, Number of children, Number of </a:t>
            </a:r>
            <a:r>
              <a:rPr lang="en-GB" sz="1400" dirty="0" smtClean="0">
                <a:solidFill>
                  <a:srgbClr val="FF0000"/>
                </a:solidFill>
              </a:rPr>
              <a:t>infants</a:t>
            </a:r>
            <a:endParaRPr lang="en-GB" sz="1700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031" y="980728"/>
            <a:ext cx="3207697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239" y="3988325"/>
            <a:ext cx="322037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0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7" y="1052736"/>
            <a:ext cx="5040560" cy="5431334"/>
          </a:xfrm>
        </p:spPr>
        <p:txBody>
          <a:bodyPr/>
          <a:lstStyle/>
          <a:p>
            <a:pPr marL="0" indent="0">
              <a:buNone/>
            </a:pPr>
            <a:r>
              <a:rPr lang="en-GB" sz="1600" b="1" dirty="0"/>
              <a:t>An airline company allows customers to book flights </a:t>
            </a:r>
            <a:r>
              <a:rPr lang="en-GB" sz="1600" b="1" dirty="0" smtClean="0"/>
              <a:t>online. Here </a:t>
            </a:r>
            <a:r>
              <a:rPr lang="en-GB" sz="1600" b="1" dirty="0"/>
              <a:t>is an example of the data a customer is asked to type in when they search for a suitable flight, together with a typical entry. There are three types of class: Economy, Business and First.</a:t>
            </a:r>
          </a:p>
          <a:p>
            <a:pPr marL="0" indent="0">
              <a:buNone/>
            </a:pPr>
            <a:endParaRPr lang="en-GB" sz="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1600" b="1" dirty="0"/>
              <a:t>Explain why it would not be appropriate for a format check to be used on the dates as </a:t>
            </a:r>
            <a:r>
              <a:rPr lang="en-GB" sz="1600" b="1" dirty="0" smtClean="0"/>
              <a:t>given in </a:t>
            </a:r>
            <a:r>
              <a:rPr lang="en-GB" sz="1600" b="1" dirty="0"/>
              <a:t>the example data.</a:t>
            </a:r>
          </a:p>
          <a:p>
            <a:pPr marL="0" indent="0">
              <a:buNone/>
            </a:pPr>
            <a:endParaRPr lang="en-GB" sz="1600" b="1" dirty="0"/>
          </a:p>
          <a:p>
            <a:r>
              <a:rPr lang="en-GB" sz="1600" dirty="0">
                <a:solidFill>
                  <a:srgbClr val="FF0000"/>
                </a:solidFill>
              </a:rPr>
              <a:t>A format check ensures that data is in a specific format…</a:t>
            </a:r>
          </a:p>
          <a:p>
            <a:r>
              <a:rPr lang="en-GB" sz="1600" dirty="0">
                <a:solidFill>
                  <a:srgbClr val="FF0000"/>
                </a:solidFill>
              </a:rPr>
              <a:t>…such as two digits for day, two digits for month and four digits for year</a:t>
            </a:r>
          </a:p>
          <a:p>
            <a:r>
              <a:rPr lang="en-GB" sz="1600" dirty="0">
                <a:solidFill>
                  <a:srgbClr val="FF0000"/>
                </a:solidFill>
              </a:rPr>
              <a:t>In the table above the date would be rejected by this check as it has one digit for the </a:t>
            </a:r>
            <a:r>
              <a:rPr lang="en-GB" sz="1600" dirty="0" smtClean="0">
                <a:solidFill>
                  <a:srgbClr val="FF0000"/>
                </a:solidFill>
              </a:rPr>
              <a:t>month in </a:t>
            </a:r>
            <a:r>
              <a:rPr lang="en-GB" sz="1600" dirty="0">
                <a:solidFill>
                  <a:srgbClr val="FF0000"/>
                </a:solidFill>
              </a:rPr>
              <a:t>one example two in the other</a:t>
            </a:r>
          </a:p>
          <a:p>
            <a:r>
              <a:rPr lang="en-GB" sz="1600" dirty="0">
                <a:solidFill>
                  <a:srgbClr val="FF0000"/>
                </a:solidFill>
              </a:rPr>
              <a:t>In the table above the date would be rejected by this check as it has two digits for the day </a:t>
            </a:r>
            <a:r>
              <a:rPr lang="en-GB" sz="1600" dirty="0" smtClean="0">
                <a:solidFill>
                  <a:srgbClr val="FF0000"/>
                </a:solidFill>
              </a:rPr>
              <a:t>in one </a:t>
            </a:r>
            <a:r>
              <a:rPr lang="en-GB" sz="1600" dirty="0">
                <a:solidFill>
                  <a:srgbClr val="FF0000"/>
                </a:solidFill>
              </a:rPr>
              <a:t>example and one in the other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031" y="980728"/>
            <a:ext cx="3207697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8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3433</TotalTime>
  <Words>1204</Words>
  <Application>Microsoft Office PowerPoint</Application>
  <PresentationFormat>On-screen Show (4:3)</PresentationFormat>
  <Paragraphs>161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267</cp:revision>
  <cp:lastPrinted>2015-05-03T06:34:28Z</cp:lastPrinted>
  <dcterms:created xsi:type="dcterms:W3CDTF">2012-07-13T15:47:49Z</dcterms:created>
  <dcterms:modified xsi:type="dcterms:W3CDTF">2017-01-01T12:43:43Z</dcterms:modified>
</cp:coreProperties>
</file>