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9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9955456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/>
                        <a:t>ICT IGCSE</a:t>
                      </a:r>
                      <a:r>
                        <a:rPr lang="en-GB" sz="2000" baseline="0" dirty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 The Main Components of Computer Systems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1: Types and components of computer systems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WWW.YAHMAD.CO.UK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738219"/>
              </p:ext>
            </p:extLst>
          </p:nvPr>
        </p:nvGraphicFramePr>
        <p:xfrm>
          <a:off x="720434" y="1066800"/>
          <a:ext cx="81949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Describe the central processing unit including its role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Describe internal memory, i.e. ROM and RAM and the differences between them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input and output devices and describe the difference between them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secondary/backing storage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08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06538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CPU:</a:t>
                      </a:r>
                      <a:r>
                        <a:rPr lang="en-GB" sz="16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Fill in the blanks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62000" y="1524000"/>
            <a:ext cx="63367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CPU is the ________ of the computer.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is where all the searching, sorting, _________ and _________ making takes place.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speed of the CPU is measured in _________ (GHz). 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1 GHz CPU can carry out 1 ________ _________ per second!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Intel and AMD are the most popular CPU brands. </a:t>
            </a:r>
            <a:endParaRPr lang="en-GB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08" y="1676400"/>
            <a:ext cx="1930447" cy="395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08013" y="5786734"/>
            <a:ext cx="99478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brain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80" y="5786734"/>
            <a:ext cx="99478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Calculating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5786734"/>
            <a:ext cx="99478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Decision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6600" y="5786734"/>
            <a:ext cx="99478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Gigahertz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5786734"/>
            <a:ext cx="99478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Billion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1944" y="5786733"/>
            <a:ext cx="109352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262062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35"/>
              </p:ext>
            </p:extLst>
          </p:nvPr>
        </p:nvGraphicFramePr>
        <p:xfrm>
          <a:off x="685800" y="1143000"/>
          <a:ext cx="6174884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5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94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29400" y="1066800"/>
            <a:ext cx="25061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Down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Portable storage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Device passes data into PC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Takes place in CPU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Devices connected to PC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Instructions  found in ROM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Fastest Memory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Permanent Memory</a:t>
            </a:r>
          </a:p>
          <a:p>
            <a:pPr marL="342900" indent="-342900">
              <a:buAutoNum type="arabicParenR"/>
            </a:pPr>
            <a:endParaRPr lang="en-GB" sz="1400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13764" y="3352800"/>
            <a:ext cx="23374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Across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Used to store extra copies of data.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Holds temporary data also know as RAM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Devices which passes data out of PC.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Can be changed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Random Access Memory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Carries out calculations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An example is hard drive. </a:t>
            </a:r>
          </a:p>
          <a:p>
            <a:pPr marL="228600" indent="-228600">
              <a:buFontTx/>
              <a:buAutoNum type="arabicParenR"/>
            </a:pPr>
            <a:endParaRPr lang="en-US" sz="1200" dirty="0">
              <a:solidFill>
                <a:srgbClr val="7030A0"/>
              </a:solidFill>
            </a:endParaRPr>
          </a:p>
          <a:p>
            <a:pPr marL="228600" indent="-228600">
              <a:buAutoNum type="arabicParenR"/>
            </a:pPr>
            <a:endParaRPr lang="en-US" sz="1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73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29796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 Memory – Place into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correct sequence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09731" y="2330674"/>
            <a:ext cx="4800601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The CPU will again </a:t>
            </a:r>
            <a:r>
              <a:rPr lang="en-GB" sz="1600" b="1" dirty="0">
                <a:solidFill>
                  <a:srgbClr val="FF0000"/>
                </a:solidFill>
              </a:rPr>
              <a:t>check the Cache</a:t>
            </a:r>
            <a:r>
              <a:rPr lang="en-GB" sz="1600" dirty="0"/>
              <a:t> for the next piece of data. </a:t>
            </a:r>
            <a:r>
              <a:rPr lang="en-GB" sz="1600" dirty="0">
                <a:solidFill>
                  <a:srgbClr val="FF0000"/>
                </a:solidFill>
              </a:rPr>
              <a:t>This time the CPU will be able to get the data from the Cache Memory</a:t>
            </a:r>
            <a:r>
              <a:rPr lang="en-GB" sz="16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09731" y="3352800"/>
            <a:ext cx="4800601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Temporary  data from Applications in use are held in the </a:t>
            </a:r>
            <a:r>
              <a:rPr lang="en-GB" sz="1600" b="1" dirty="0">
                <a:solidFill>
                  <a:srgbClr val="FF0000"/>
                </a:solidFill>
              </a:rPr>
              <a:t>Main Memory.</a:t>
            </a:r>
            <a:endParaRPr lang="en-GB" sz="1600" dirty="0"/>
          </a:p>
        </p:txBody>
      </p:sp>
      <p:sp>
        <p:nvSpPr>
          <p:cNvPr id="12" name="Rectangle 11"/>
          <p:cNvSpPr/>
          <p:nvPr/>
        </p:nvSpPr>
        <p:spPr>
          <a:xfrm>
            <a:off x="2409731" y="4876800"/>
            <a:ext cx="4800601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Applications are installed in the </a:t>
            </a:r>
            <a:r>
              <a:rPr lang="en-GB" sz="1600" b="1" dirty="0">
                <a:solidFill>
                  <a:srgbClr val="FF0000"/>
                </a:solidFill>
              </a:rPr>
              <a:t>Secondary Storage (Hard drive)</a:t>
            </a:r>
            <a:r>
              <a:rPr lang="en-GB" sz="1600" dirty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09730" y="4114800"/>
            <a:ext cx="480060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The CPU will </a:t>
            </a:r>
            <a:r>
              <a:rPr lang="en-GB" sz="1600" b="1" dirty="0">
                <a:solidFill>
                  <a:srgbClr val="FF0000"/>
                </a:solidFill>
              </a:rPr>
              <a:t>first check the Cache </a:t>
            </a:r>
            <a:r>
              <a:rPr lang="en-GB" sz="1600" dirty="0"/>
              <a:t>for the </a:t>
            </a:r>
            <a:r>
              <a:rPr lang="en-GB" sz="1600" b="1" dirty="0">
                <a:solidFill>
                  <a:srgbClr val="FF0000"/>
                </a:solidFill>
              </a:rPr>
              <a:t>required piece of the data so that it can be processed.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09731" y="1568448"/>
            <a:ext cx="4800601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GB" sz="1600" dirty="0"/>
              <a:t>If the data is not in the cache then the</a:t>
            </a:r>
            <a:r>
              <a:rPr lang="en-GB" sz="1600" b="1" dirty="0">
                <a:solidFill>
                  <a:srgbClr val="FF0000"/>
                </a:solidFill>
              </a:rPr>
              <a:t> CPU will check the RAM</a:t>
            </a:r>
            <a:r>
              <a:rPr lang="en-GB" sz="1600" dirty="0"/>
              <a:t> and </a:t>
            </a:r>
            <a:r>
              <a:rPr lang="en-GB" sz="1600" b="1" dirty="0">
                <a:solidFill>
                  <a:srgbClr val="FF0000"/>
                </a:solidFill>
              </a:rPr>
              <a:t>transfer data to the CPU</a:t>
            </a:r>
            <a:r>
              <a:rPr lang="en-GB" sz="1600" dirty="0"/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09730" y="5587425"/>
            <a:ext cx="480060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The Cache will then </a:t>
            </a:r>
            <a:r>
              <a:rPr lang="en-GB" sz="1600" b="1" dirty="0">
                <a:solidFill>
                  <a:srgbClr val="FF0000"/>
                </a:solidFill>
              </a:rPr>
              <a:t>transfer the next piece of data from the RAM into Cache</a:t>
            </a:r>
            <a:r>
              <a:rPr lang="en-GB" sz="16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568448"/>
            <a:ext cx="533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2330674"/>
            <a:ext cx="533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3161671"/>
            <a:ext cx="533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0" y="3996108"/>
            <a:ext cx="533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8200" y="4818266"/>
            <a:ext cx="533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200" y="5695146"/>
            <a:ext cx="533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9038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55759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 correct definitions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the appropriate category. 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201504" y="5655733"/>
            <a:ext cx="236220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Stores the instructions </a:t>
            </a:r>
            <a:r>
              <a:rPr lang="en-US" sz="1600" b="1" dirty="0">
                <a:solidFill>
                  <a:srgbClr val="FF0000"/>
                </a:solidFill>
              </a:rPr>
              <a:t>temporarily </a:t>
            </a:r>
            <a:r>
              <a:rPr lang="en-US" sz="1600" dirty="0"/>
              <a:t>whilst data is process by the CPU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0074" y="3789655"/>
            <a:ext cx="254210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just"/>
            <a:r>
              <a:rPr lang="en-GB" b="1" dirty="0">
                <a:solidFill>
                  <a:srgbClr val="FF0000"/>
                </a:solidFill>
              </a:rPr>
              <a:t>Random Access 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373294" y="1676400"/>
            <a:ext cx="2542106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Volatile which means that when the computer is </a:t>
            </a:r>
            <a:r>
              <a:rPr lang="en-US" sz="1600" b="1" dirty="0">
                <a:solidFill>
                  <a:srgbClr val="FF0000"/>
                </a:solidFill>
              </a:rPr>
              <a:t>turned off all data is lost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763418" y="5471067"/>
            <a:ext cx="203376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just"/>
            <a:r>
              <a:rPr lang="en-GB" b="1" dirty="0">
                <a:solidFill>
                  <a:srgbClr val="FF0000"/>
                </a:solidFill>
              </a:rPr>
              <a:t>Read Only Memory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418" y="2215009"/>
            <a:ext cx="23622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Memory that </a:t>
            </a:r>
            <a:r>
              <a:rPr lang="en-GB" sz="1600" b="1" dirty="0">
                <a:solidFill>
                  <a:srgbClr val="FF0000"/>
                </a:solidFill>
              </a:rPr>
              <a:t>can not be changed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3394800" y="5070901"/>
            <a:ext cx="2692623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Holds the ‘</a:t>
            </a:r>
            <a:r>
              <a:rPr lang="en-GB" sz="1600" b="1" dirty="0">
                <a:solidFill>
                  <a:srgbClr val="FF0000"/>
                </a:solidFill>
              </a:rPr>
              <a:t>boot up</a:t>
            </a:r>
            <a:r>
              <a:rPr lang="en-GB" sz="1600" dirty="0"/>
              <a:t>’ instructions to start the computer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94800" y="1677566"/>
            <a:ext cx="2678768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GB" sz="1600" b="1" dirty="0">
                <a:solidFill>
                  <a:srgbClr val="FF0000"/>
                </a:solidFill>
              </a:rPr>
              <a:t>Non-volatile</a:t>
            </a:r>
            <a:r>
              <a:rPr lang="en-GB" sz="1600" dirty="0"/>
              <a:t> memory which means that memory is </a:t>
            </a:r>
            <a:r>
              <a:rPr lang="en-GB" sz="1600" b="1" dirty="0">
                <a:solidFill>
                  <a:srgbClr val="FF0000"/>
                </a:solidFill>
              </a:rPr>
              <a:t>not lost when computer is turned off</a:t>
            </a:r>
            <a:r>
              <a:rPr lang="en-GB" sz="16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1676400"/>
            <a:ext cx="76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RAM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829" y="3196418"/>
            <a:ext cx="7583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R0M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4822319"/>
            <a:ext cx="18832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Backing Storage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41829" y="3124200"/>
            <a:ext cx="807357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8200" y="4692603"/>
            <a:ext cx="807357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30358" y="3327990"/>
            <a:ext cx="2827977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Is used to </a:t>
            </a:r>
            <a:r>
              <a:rPr lang="en-GB" sz="1600" b="1" dirty="0">
                <a:solidFill>
                  <a:srgbClr val="FF0000"/>
                </a:solidFill>
              </a:rPr>
              <a:t>store data for a long time </a:t>
            </a:r>
            <a:r>
              <a:rPr lang="en-GB" sz="1600" dirty="0"/>
              <a:t>(data can be read from and written to).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01504" y="5003756"/>
            <a:ext cx="259981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Users tend to </a:t>
            </a:r>
            <a:r>
              <a:rPr lang="en-GB" sz="1600" b="1" dirty="0">
                <a:solidFill>
                  <a:srgbClr val="FF0000"/>
                </a:solidFill>
              </a:rPr>
              <a:t>make copies of original files </a:t>
            </a:r>
            <a:endParaRPr lang="en-GB" sz="1600" dirty="0"/>
          </a:p>
        </p:txBody>
      </p:sp>
      <p:sp>
        <p:nvSpPr>
          <p:cNvPr id="21" name="Rectangle 20"/>
          <p:cNvSpPr/>
          <p:nvPr/>
        </p:nvSpPr>
        <p:spPr>
          <a:xfrm>
            <a:off x="3394800" y="3381084"/>
            <a:ext cx="2678768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GB" sz="1600" b="1" dirty="0">
                <a:solidFill>
                  <a:srgbClr val="FF0000"/>
                </a:solidFill>
              </a:rPr>
              <a:t>Non-volatile</a:t>
            </a:r>
            <a:r>
              <a:rPr lang="en-GB" sz="1600" dirty="0"/>
              <a:t> memory which means that memory is </a:t>
            </a:r>
            <a:r>
              <a:rPr lang="en-GB" sz="1600" b="1" dirty="0">
                <a:solidFill>
                  <a:srgbClr val="FF0000"/>
                </a:solidFill>
              </a:rPr>
              <a:t>not lost when computer is turned off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005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432</Words>
  <Application>Microsoft Office PowerPoint</Application>
  <PresentationFormat>On-screen Show (4:3)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40</cp:revision>
  <dcterms:created xsi:type="dcterms:W3CDTF">2006-08-16T00:00:00Z</dcterms:created>
  <dcterms:modified xsi:type="dcterms:W3CDTF">2018-10-21T12:44:46Z</dcterms:modified>
</cp:coreProperties>
</file>