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6" r:id="rId4"/>
    <p:sldId id="272" r:id="rId5"/>
    <p:sldId id="267" r:id="rId6"/>
    <p:sldId id="268" r:id="rId7"/>
    <p:sldId id="269" r:id="rId8"/>
    <p:sldId id="270" r:id="rId9"/>
    <p:sldId id="27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1066800"/>
            <a:ext cx="6172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82925647"/>
              </p:ext>
            </p:extLst>
          </p:nvPr>
        </p:nvGraphicFramePr>
        <p:xfrm>
          <a:off x="685800" y="162560"/>
          <a:ext cx="8229600" cy="792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GB" sz="2000" dirty="0"/>
                        <a:t>ICT IGCSE</a:t>
                      </a:r>
                      <a:r>
                        <a:rPr lang="en-GB" sz="2000" baseline="0" dirty="0"/>
                        <a:t> Theory – Revision Presentation</a:t>
                      </a:r>
                      <a:endParaRPr lang="en-GB" sz="2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 Direct data entry and associated devices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 userDrawn="1"/>
        </p:nvSpPr>
        <p:spPr>
          <a:xfrm>
            <a:off x="152400" y="0"/>
            <a:ext cx="381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9835" y="0"/>
            <a:ext cx="461665" cy="68580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GB" sz="1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Chapter 2: Input and output devices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477000"/>
            <a:ext cx="3810000" cy="2286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WWW.YAHMAD.CO.UK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830328"/>
              </p:ext>
            </p:extLst>
          </p:nvPr>
        </p:nvGraphicFramePr>
        <p:xfrm>
          <a:off x="720434" y="1066800"/>
          <a:ext cx="819496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Describe direct data entry and associated devices, e.g. magnetic stripe readers, chip and PIN readers, Radio Frequency Identification (RFID) readers, Magnetic Ink Character Reader (</a:t>
                      </a:r>
                      <a:r>
                        <a:rPr lang="en-GB" sz="16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MICR</a:t>
                      </a:r>
                      <a:r>
                        <a:rPr lang="en-GB" sz="16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), Optical Mark Reader (OMR), Optical Character Reader (OCR), bar code reader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Identify the advantages and disadvantages of any of the above devices in comparison with others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084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720437" y="1066800"/>
            <a:ext cx="8153400" cy="762000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b="1" dirty="0">
                <a:solidFill>
                  <a:srgbClr val="FF0000"/>
                </a:solidFill>
              </a:rPr>
              <a:t>Magnetic Strip Readers </a:t>
            </a:r>
            <a:r>
              <a:rPr lang="en-GB" sz="2000" b="1" dirty="0">
                <a:solidFill>
                  <a:schemeClr val="tx1"/>
                </a:solidFill>
              </a:rPr>
              <a:t>are used to read data found on magnetic stripes found on the back of cards.</a:t>
            </a:r>
          </a:p>
          <a:p>
            <a:pPr algn="l"/>
            <a:endParaRPr lang="en-GB" sz="2400" b="1" dirty="0">
              <a:solidFill>
                <a:schemeClr val="tx1"/>
              </a:solidFill>
            </a:endParaRPr>
          </a:p>
          <a:p>
            <a:pPr algn="l"/>
            <a:endParaRPr lang="en-GB" sz="2400" b="1" dirty="0">
              <a:solidFill>
                <a:schemeClr val="tx1"/>
              </a:solidFill>
            </a:endParaRPr>
          </a:p>
          <a:p>
            <a:pPr algn="l"/>
            <a:endParaRPr lang="en-GB" sz="2400" b="1" dirty="0">
              <a:solidFill>
                <a:schemeClr val="tx1"/>
              </a:solidFill>
            </a:endParaRPr>
          </a:p>
          <a:p>
            <a:pPr algn="l"/>
            <a:endParaRPr lang="en-GB" sz="2400" b="1" dirty="0">
              <a:solidFill>
                <a:schemeClr val="tx1"/>
              </a:solidFill>
            </a:endParaRPr>
          </a:p>
          <a:p>
            <a:pPr algn="l"/>
            <a:endParaRPr lang="en-GB" sz="2400" b="1" dirty="0">
              <a:solidFill>
                <a:schemeClr val="tx1"/>
              </a:solidFill>
            </a:endParaRPr>
          </a:p>
          <a:p>
            <a:pPr algn="l"/>
            <a:endParaRPr lang="en-GB" sz="2400" b="1" dirty="0">
              <a:solidFill>
                <a:schemeClr val="tx1"/>
              </a:solidFill>
            </a:endParaRPr>
          </a:p>
          <a:p>
            <a:pPr algn="l"/>
            <a:endParaRPr lang="en-GB" sz="2400" b="1" dirty="0">
              <a:solidFill>
                <a:schemeClr val="tx1"/>
              </a:solidFill>
            </a:endParaRPr>
          </a:p>
          <a:p>
            <a:pPr algn="l"/>
            <a:endParaRPr lang="en-GB" sz="2400" b="1" dirty="0">
              <a:solidFill>
                <a:schemeClr val="tx1"/>
              </a:solidFill>
            </a:endParaRPr>
          </a:p>
          <a:p>
            <a:pPr algn="l"/>
            <a:endParaRPr lang="en-GB" sz="2400" b="1" dirty="0">
              <a:solidFill>
                <a:schemeClr val="tx1"/>
              </a:solidFill>
            </a:endParaRPr>
          </a:p>
          <a:p>
            <a:pPr algn="l"/>
            <a:endParaRPr lang="en-GB" sz="24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600334"/>
              </p:ext>
            </p:extLst>
          </p:nvPr>
        </p:nvGraphicFramePr>
        <p:xfrm>
          <a:off x="706582" y="1997213"/>
          <a:ext cx="5638800" cy="4216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GB" dirty="0"/>
                        <a:t>USE: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Bank</a:t>
                      </a:r>
                      <a:r>
                        <a:rPr lang="en-GB" b="1" baseline="0" dirty="0">
                          <a:solidFill>
                            <a:srgbClr val="FF0000"/>
                          </a:solidFill>
                        </a:rPr>
                        <a:t> Cards: </a:t>
                      </a:r>
                      <a:r>
                        <a:rPr lang="en-GB" baseline="0" dirty="0"/>
                        <a:t>Contains Account details</a:t>
                      </a:r>
                      <a:endParaRPr lang="en-GB" dirty="0"/>
                    </a:p>
                    <a:p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Arcade</a:t>
                      </a:r>
                      <a:r>
                        <a:rPr lang="en-GB" b="1" baseline="0" dirty="0">
                          <a:solidFill>
                            <a:srgbClr val="FF0000"/>
                          </a:solidFill>
                        </a:rPr>
                        <a:t>: </a:t>
                      </a:r>
                      <a:r>
                        <a:rPr lang="en-GB" baseline="0" dirty="0"/>
                        <a:t>Contains balance</a:t>
                      </a:r>
                    </a:p>
                    <a:p>
                      <a:r>
                        <a:rPr lang="en-GB" b="1" baseline="0" dirty="0">
                          <a:solidFill>
                            <a:srgbClr val="FF0000"/>
                          </a:solidFill>
                        </a:rPr>
                        <a:t>Security/Hotel Rooms: </a:t>
                      </a:r>
                      <a:r>
                        <a:rPr lang="en-GB" baseline="0" dirty="0"/>
                        <a:t>Allows entry to specific room.</a:t>
                      </a:r>
                    </a:p>
                    <a:p>
                      <a:r>
                        <a:rPr lang="en-GB" b="1" baseline="0" dirty="0">
                          <a:solidFill>
                            <a:srgbClr val="FF0000"/>
                          </a:solidFill>
                        </a:rPr>
                        <a:t>Gift Cards (Vouchers) </a:t>
                      </a:r>
                      <a:r>
                        <a:rPr lang="en-GB" b="1" baseline="0" dirty="0"/>
                        <a:t>– </a:t>
                      </a:r>
                      <a:r>
                        <a:rPr lang="en-GB" b="0" baseline="0" dirty="0"/>
                        <a:t>amount of vouchers</a:t>
                      </a:r>
                    </a:p>
                    <a:p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Advantages: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Disadvantages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Fast</a:t>
                      </a:r>
                      <a:r>
                        <a:rPr lang="en-GB" baseline="0" dirty="0"/>
                        <a:t> data entry compared to keyboard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dirty="0"/>
                        <a:t>Secure/Error Free – No Typing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dirty="0"/>
                        <a:t>Not effected by water and robust if dropped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dirty="0"/>
                        <a:t>Easily Updated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Stripe</a:t>
                      </a:r>
                      <a:r>
                        <a:rPr lang="en-GB" baseline="0" dirty="0"/>
                        <a:t> could become unreadable - scratched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dirty="0"/>
                        <a:t>Does not work at a distance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dirty="0"/>
                        <a:t>Easily Lost/misplaced</a:t>
                      </a:r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26" name="Picture 2" descr="http://tse1.mm.bing.net/th?&amp;id=OIP.M10c250290a18412771e240b94fae4075o0&amp;w=300&amp;h=300&amp;c=0&amp;pid=1.9&amp;rs=0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980" y="2133601"/>
            <a:ext cx="2267857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271" y="4191000"/>
            <a:ext cx="1845274" cy="1845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91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727364" y="1066800"/>
            <a:ext cx="8153400" cy="762000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b="1" dirty="0">
                <a:solidFill>
                  <a:srgbClr val="FF0000"/>
                </a:solidFill>
              </a:rPr>
              <a:t>Chip and Pin Readers </a:t>
            </a:r>
            <a:r>
              <a:rPr lang="en-GB" sz="2000" b="1" dirty="0">
                <a:solidFill>
                  <a:schemeClr val="tx1"/>
                </a:solidFill>
              </a:rPr>
              <a:t>are used POS terminals to make a secure payment using a debit or credit card.</a:t>
            </a:r>
          </a:p>
          <a:p>
            <a:pPr algn="l"/>
            <a:endParaRPr lang="en-GB" sz="2400" b="1" dirty="0">
              <a:solidFill>
                <a:schemeClr val="tx1"/>
              </a:solidFill>
            </a:endParaRPr>
          </a:p>
          <a:p>
            <a:pPr algn="l"/>
            <a:endParaRPr lang="en-GB" sz="2400" b="1" dirty="0">
              <a:solidFill>
                <a:schemeClr val="tx1"/>
              </a:solidFill>
            </a:endParaRPr>
          </a:p>
          <a:p>
            <a:pPr algn="l"/>
            <a:endParaRPr lang="en-GB" sz="2400" b="1" dirty="0">
              <a:solidFill>
                <a:schemeClr val="tx1"/>
              </a:solidFill>
            </a:endParaRPr>
          </a:p>
          <a:p>
            <a:pPr algn="l"/>
            <a:endParaRPr lang="en-GB" sz="2400" b="1" dirty="0">
              <a:solidFill>
                <a:schemeClr val="tx1"/>
              </a:solidFill>
            </a:endParaRPr>
          </a:p>
          <a:p>
            <a:pPr algn="l"/>
            <a:endParaRPr lang="en-GB" sz="2400" b="1" dirty="0">
              <a:solidFill>
                <a:schemeClr val="tx1"/>
              </a:solidFill>
            </a:endParaRPr>
          </a:p>
          <a:p>
            <a:pPr algn="l"/>
            <a:endParaRPr lang="en-GB" sz="2400" b="1" dirty="0">
              <a:solidFill>
                <a:schemeClr val="tx1"/>
              </a:solidFill>
            </a:endParaRPr>
          </a:p>
          <a:p>
            <a:pPr algn="l"/>
            <a:endParaRPr lang="en-GB" sz="2400" b="1" dirty="0">
              <a:solidFill>
                <a:schemeClr val="tx1"/>
              </a:solidFill>
            </a:endParaRPr>
          </a:p>
          <a:p>
            <a:pPr algn="l"/>
            <a:endParaRPr lang="en-GB" sz="2400" b="1" dirty="0">
              <a:solidFill>
                <a:schemeClr val="tx1"/>
              </a:solidFill>
            </a:endParaRPr>
          </a:p>
          <a:p>
            <a:pPr algn="l"/>
            <a:endParaRPr lang="en-GB" sz="2400" b="1" dirty="0">
              <a:solidFill>
                <a:schemeClr val="tx1"/>
              </a:solidFill>
            </a:endParaRPr>
          </a:p>
          <a:p>
            <a:pPr algn="l"/>
            <a:endParaRPr lang="en-GB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240900"/>
              </p:ext>
            </p:extLst>
          </p:nvPr>
        </p:nvGraphicFramePr>
        <p:xfrm>
          <a:off x="727364" y="2001520"/>
          <a:ext cx="5902036" cy="4216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2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GB" dirty="0"/>
                        <a:t>USE: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/>
                        <a:t>Users can make payment at shops,</a:t>
                      </a:r>
                      <a:r>
                        <a:rPr lang="en-GB" b="0" baseline="0" dirty="0"/>
                        <a:t> restaurants by simply inserting their </a:t>
                      </a:r>
                      <a:r>
                        <a:rPr lang="en-GB" b="1" baseline="0" dirty="0">
                          <a:solidFill>
                            <a:srgbClr val="FF0000"/>
                          </a:solidFill>
                        </a:rPr>
                        <a:t>credit/debit card into the chip and pin reader </a:t>
                      </a:r>
                      <a:r>
                        <a:rPr lang="en-GB" b="0" baseline="0" dirty="0"/>
                        <a:t>and typing in their </a:t>
                      </a:r>
                      <a:r>
                        <a:rPr lang="en-GB" b="1" baseline="0" dirty="0">
                          <a:solidFill>
                            <a:srgbClr val="FF0000"/>
                          </a:solidFill>
                        </a:rPr>
                        <a:t>pin</a:t>
                      </a:r>
                      <a:r>
                        <a:rPr lang="en-GB" b="0" baseline="0" dirty="0"/>
                        <a:t>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Advantages: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Disadvantages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Secure method of payment compared to swipe and contactless method.</a:t>
                      </a:r>
                      <a:r>
                        <a:rPr lang="en-GB" baseline="0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Chip is</a:t>
                      </a:r>
                      <a:r>
                        <a:rPr lang="en-GB" baseline="0" dirty="0"/>
                        <a:t> less likely to be damaged compared to a magnetic swipe. 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The pin could be read by some one watching</a:t>
                      </a:r>
                      <a:r>
                        <a:rPr lang="en-GB" baseline="0" dirty="0"/>
                        <a:t> or use of mirrors.</a:t>
                      </a:r>
                      <a:endParaRPr lang="en-GB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Fraudulent machines can copy card details. </a:t>
                      </a:r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739" y="2327564"/>
            <a:ext cx="2183170" cy="1224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666"/>
          <a:stretch/>
        </p:blipFill>
        <p:spPr bwMode="auto">
          <a:xfrm>
            <a:off x="6873255" y="3962400"/>
            <a:ext cx="2085654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2772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727364" y="1079434"/>
            <a:ext cx="8115927" cy="990600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GB" sz="2000" b="1" dirty="0">
                <a:solidFill>
                  <a:srgbClr val="FF0000"/>
                </a:solidFill>
              </a:rPr>
              <a:t>Contactless Cards </a:t>
            </a:r>
            <a:r>
              <a:rPr lang="en-GB" sz="2000" dirty="0">
                <a:solidFill>
                  <a:schemeClr val="tx1"/>
                </a:solidFill>
              </a:rPr>
              <a:t>Readers are used by customers to pay for products at the POS without the need to enter a PIN Number using </a:t>
            </a:r>
            <a:r>
              <a:rPr lang="en-GB" sz="2000" b="1" dirty="0">
                <a:solidFill>
                  <a:srgbClr val="FF0000"/>
                </a:solidFill>
              </a:rPr>
              <a:t>RFID technology</a:t>
            </a:r>
            <a:r>
              <a:rPr lang="en-GB" sz="2000" dirty="0">
                <a:solidFill>
                  <a:schemeClr val="tx1"/>
                </a:solidFill>
              </a:rPr>
              <a:t>. Transactions are normally restricted to a small amount (up to £20)</a:t>
            </a:r>
          </a:p>
          <a:p>
            <a:pPr algn="l"/>
            <a:endParaRPr lang="en-GB" sz="2400" b="1" dirty="0">
              <a:solidFill>
                <a:schemeClr val="tx1"/>
              </a:solidFill>
            </a:endParaRPr>
          </a:p>
          <a:p>
            <a:pPr algn="l"/>
            <a:endParaRPr lang="en-GB" sz="2400" b="1" dirty="0">
              <a:solidFill>
                <a:schemeClr val="tx1"/>
              </a:solidFill>
            </a:endParaRPr>
          </a:p>
          <a:p>
            <a:pPr algn="l"/>
            <a:endParaRPr lang="en-GB" sz="2400" b="1" dirty="0">
              <a:solidFill>
                <a:schemeClr val="tx1"/>
              </a:solidFill>
            </a:endParaRPr>
          </a:p>
          <a:p>
            <a:pPr algn="l"/>
            <a:endParaRPr lang="en-GB" sz="2400" b="1" dirty="0">
              <a:solidFill>
                <a:schemeClr val="tx1"/>
              </a:solidFill>
            </a:endParaRPr>
          </a:p>
          <a:p>
            <a:pPr algn="l"/>
            <a:endParaRPr lang="en-GB" sz="2400" b="1" dirty="0">
              <a:solidFill>
                <a:schemeClr val="tx1"/>
              </a:solidFill>
            </a:endParaRPr>
          </a:p>
          <a:p>
            <a:pPr algn="l"/>
            <a:endParaRPr lang="en-GB" sz="2400" b="1" dirty="0">
              <a:solidFill>
                <a:schemeClr val="tx1"/>
              </a:solidFill>
            </a:endParaRPr>
          </a:p>
          <a:p>
            <a:pPr algn="l"/>
            <a:endParaRPr lang="en-GB" sz="2400" b="1" dirty="0">
              <a:solidFill>
                <a:schemeClr val="tx1"/>
              </a:solidFill>
            </a:endParaRPr>
          </a:p>
          <a:p>
            <a:pPr algn="l"/>
            <a:endParaRPr lang="en-GB" sz="2400" b="1" dirty="0">
              <a:solidFill>
                <a:schemeClr val="tx1"/>
              </a:solidFill>
            </a:endParaRPr>
          </a:p>
          <a:p>
            <a:pPr algn="l"/>
            <a:endParaRPr lang="en-GB" sz="2400" b="1" dirty="0">
              <a:solidFill>
                <a:schemeClr val="tx1"/>
              </a:solidFill>
            </a:endParaRPr>
          </a:p>
          <a:p>
            <a:pPr algn="l"/>
            <a:endParaRPr lang="en-GB" sz="24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664726"/>
              </p:ext>
            </p:extLst>
          </p:nvPr>
        </p:nvGraphicFramePr>
        <p:xfrm>
          <a:off x="741219" y="2240280"/>
          <a:ext cx="5888181" cy="3942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40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GB" dirty="0"/>
                        <a:t>How it works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dirty="0"/>
                        <a:t>The payment terminal picks up a </a:t>
                      </a:r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signal from</a:t>
                      </a:r>
                      <a:r>
                        <a:rPr lang="en-GB" b="1" baseline="0" dirty="0">
                          <a:solidFill>
                            <a:srgbClr val="FF0000"/>
                          </a:solidFill>
                        </a:rPr>
                        <a:t> the chip </a:t>
                      </a:r>
                      <a:r>
                        <a:rPr lang="en-GB" baseline="0" dirty="0"/>
                        <a:t>to process and </a:t>
                      </a:r>
                      <a:r>
                        <a:rPr lang="en-GB" b="1" baseline="0" dirty="0">
                          <a:solidFill>
                            <a:srgbClr val="FF0000"/>
                          </a:solidFill>
                        </a:rPr>
                        <a:t>complete the transaction </a:t>
                      </a:r>
                      <a:r>
                        <a:rPr lang="en-GB" baseline="0" dirty="0"/>
                        <a:t>when the card is </a:t>
                      </a:r>
                      <a:r>
                        <a:rPr lang="en-GB" b="1" baseline="0" dirty="0">
                          <a:solidFill>
                            <a:srgbClr val="FF0000"/>
                          </a:solidFill>
                        </a:rPr>
                        <a:t>within a few centimetres distance</a:t>
                      </a:r>
                      <a:r>
                        <a:rPr lang="en-GB" baseline="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Advantages: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Disadvantages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Quicker Transaction meaning less</a:t>
                      </a:r>
                      <a:r>
                        <a:rPr lang="en-GB" baseline="0" dirty="0"/>
                        <a:t> time spent at POS.</a:t>
                      </a:r>
                      <a:endParaRPr lang="en-GB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Don’t have to</a:t>
                      </a:r>
                      <a:r>
                        <a:rPr lang="en-GB" baseline="0" dirty="0"/>
                        <a:t> use PIN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dirty="0"/>
                        <a:t>Transaction data (account details) is encrypted. 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dirty="0"/>
                        <a:t>Less secure than chip and pin method.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dirty="0"/>
                        <a:t>Anyone could use card if lost.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dirty="0"/>
                        <a:t>It is easer for thieves to copy details of the card.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dirty="0"/>
                        <a:t>Only small payments can be made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098" name="Picture 2" descr="http://tse3.mm.bing.net/th?id=OIP.Md0a2df3c6ceb02a3e13a75171d257407H0&amp;w=220&amp;h=142&amp;c=7&amp;rs=1&amp;qlt=90&amp;o=4&amp;url=http%3a%2f%2fwww.ghacks.net%2f2012%2f08%2f21%2fhow-to-protect-your-credit-card-with-rfid-chip-from-unauthorized-scans%2f&amp;pid=1.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718" y="2286000"/>
            <a:ext cx="209550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897" y="3886200"/>
            <a:ext cx="2061321" cy="1710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9" t="22946" r="56569" b="34467"/>
          <a:stretch/>
        </p:blipFill>
        <p:spPr bwMode="auto">
          <a:xfrm>
            <a:off x="6089698" y="2962275"/>
            <a:ext cx="463502" cy="401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2555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12995"/>
              </p:ext>
            </p:extLst>
          </p:nvPr>
        </p:nvGraphicFramePr>
        <p:xfrm>
          <a:off x="720434" y="1066800"/>
          <a:ext cx="81949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kumimoji="0" lang="en-GB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adio</a:t>
                      </a:r>
                      <a:r>
                        <a:rPr kumimoji="0" lang="en-GB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F</a:t>
                      </a:r>
                      <a:r>
                        <a:rPr kumimoji="0" lang="en-GB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requency</a:t>
                      </a:r>
                      <a:r>
                        <a:rPr kumimoji="0" lang="en-GB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Id</a:t>
                      </a:r>
                      <a:r>
                        <a:rPr kumimoji="0" lang="en-GB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entification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6156176" y="116632"/>
            <a:ext cx="2880320" cy="15121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600" b="1" dirty="0">
                <a:solidFill>
                  <a:srgbClr val="FF0000"/>
                </a:solidFill>
              </a:rPr>
              <a:t>RFID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27364" y="1524000"/>
            <a:ext cx="8309132" cy="990600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b="1" dirty="0">
                <a:solidFill>
                  <a:srgbClr val="FF0000"/>
                </a:solidFill>
              </a:rPr>
              <a:t>RFID</a:t>
            </a:r>
            <a:r>
              <a:rPr lang="en-GB" sz="2000" b="1" dirty="0">
                <a:solidFill>
                  <a:schemeClr val="tx1"/>
                </a:solidFill>
              </a:rPr>
              <a:t> reads information stored on tags (small silicon chip that can be placed on a  sticker) using radio waves. RFID tags can be attached to objects or animals/people.</a:t>
            </a:r>
          </a:p>
          <a:p>
            <a:pPr algn="l"/>
            <a:endParaRPr lang="en-GB" sz="2400" b="1" dirty="0">
              <a:solidFill>
                <a:schemeClr val="tx1"/>
              </a:solidFill>
            </a:endParaRPr>
          </a:p>
          <a:p>
            <a:pPr algn="l"/>
            <a:endParaRPr lang="en-GB" sz="2400" b="1" dirty="0">
              <a:solidFill>
                <a:schemeClr val="tx1"/>
              </a:solidFill>
            </a:endParaRPr>
          </a:p>
          <a:p>
            <a:pPr algn="l"/>
            <a:endParaRPr lang="en-GB" sz="2400" b="1" dirty="0">
              <a:solidFill>
                <a:schemeClr val="tx1"/>
              </a:solidFill>
            </a:endParaRPr>
          </a:p>
          <a:p>
            <a:pPr algn="l"/>
            <a:endParaRPr lang="en-GB" sz="2400" b="1" dirty="0">
              <a:solidFill>
                <a:schemeClr val="tx1"/>
              </a:solidFill>
            </a:endParaRPr>
          </a:p>
          <a:p>
            <a:pPr algn="l"/>
            <a:endParaRPr lang="en-GB" sz="2400" b="1" dirty="0">
              <a:solidFill>
                <a:schemeClr val="tx1"/>
              </a:solidFill>
            </a:endParaRPr>
          </a:p>
          <a:p>
            <a:pPr algn="l"/>
            <a:endParaRPr lang="en-GB" sz="2400" b="1" dirty="0">
              <a:solidFill>
                <a:schemeClr val="tx1"/>
              </a:solidFill>
            </a:endParaRPr>
          </a:p>
          <a:p>
            <a:pPr algn="l"/>
            <a:endParaRPr lang="en-GB" sz="2400" b="1" dirty="0">
              <a:solidFill>
                <a:schemeClr val="tx1"/>
              </a:solidFill>
            </a:endParaRPr>
          </a:p>
          <a:p>
            <a:pPr algn="l"/>
            <a:endParaRPr lang="en-GB" sz="2400" b="1" dirty="0">
              <a:solidFill>
                <a:schemeClr val="tx1"/>
              </a:solidFill>
            </a:endParaRPr>
          </a:p>
          <a:p>
            <a:pPr algn="l"/>
            <a:endParaRPr lang="en-GB" sz="2400" b="1" dirty="0">
              <a:solidFill>
                <a:schemeClr val="tx1"/>
              </a:solidFill>
            </a:endParaRPr>
          </a:p>
          <a:p>
            <a:pPr algn="l"/>
            <a:endParaRPr lang="en-GB" sz="24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15744"/>
              </p:ext>
            </p:extLst>
          </p:nvPr>
        </p:nvGraphicFramePr>
        <p:xfrm>
          <a:off x="727364" y="2611585"/>
          <a:ext cx="6435436" cy="3667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692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GB" dirty="0"/>
                        <a:t>USE: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Track movement </a:t>
                      </a:r>
                      <a:r>
                        <a:rPr lang="en-GB" dirty="0"/>
                        <a:t>of animals</a:t>
                      </a:r>
                      <a:r>
                        <a:rPr lang="en-GB" baseline="0" dirty="0"/>
                        <a:t> (livestock) or people</a:t>
                      </a:r>
                      <a:endParaRPr lang="en-GB" dirty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Stock Control: </a:t>
                      </a:r>
                      <a:r>
                        <a:rPr lang="en-GB" dirty="0"/>
                        <a:t>Scan stock items for quantity </a:t>
                      </a:r>
                      <a:endParaRPr lang="en-GB" baseline="0" dirty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b="1" baseline="0" dirty="0">
                          <a:solidFill>
                            <a:srgbClr val="FF0000"/>
                          </a:solidFill>
                        </a:rPr>
                        <a:t>Airports: Track Luggage </a:t>
                      </a:r>
                      <a:r>
                        <a:rPr lang="en-GB" baseline="0" dirty="0"/>
                        <a:t>to make sure nothing is lost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b="1" baseline="0" dirty="0">
                          <a:solidFill>
                            <a:srgbClr val="FF0000"/>
                          </a:solidFill>
                        </a:rPr>
                        <a:t>Contactless cards </a:t>
                      </a:r>
                      <a:r>
                        <a:rPr lang="en-GB" baseline="0" dirty="0"/>
                        <a:t>to make a payment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Advantages: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Disadvantages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Can read</a:t>
                      </a:r>
                      <a:r>
                        <a:rPr lang="en-GB" baseline="0" dirty="0"/>
                        <a:t> objects from a distance.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dirty="0"/>
                        <a:t>Can read in bulk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dirty="0"/>
                        <a:t>Very fast reading – quick response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dirty="0"/>
                        <a:t>Allows read/write operations to take place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dirty="0"/>
                        <a:t>Can read biometric readings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Radio symbols</a:t>
                      </a:r>
                      <a:r>
                        <a:rPr lang="en-GB" baseline="0" dirty="0"/>
                        <a:t> can be jammed or hacked.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dirty="0"/>
                        <a:t>More expensive than a barcode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dirty="0"/>
                        <a:t>Tags could interfere with each  other.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5" y="2258612"/>
            <a:ext cx="1246955" cy="1220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947" y="3561837"/>
            <a:ext cx="1652693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038" y="4876800"/>
            <a:ext cx="1648602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934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213033"/>
              </p:ext>
            </p:extLst>
          </p:nvPr>
        </p:nvGraphicFramePr>
        <p:xfrm>
          <a:off x="720434" y="1066800"/>
          <a:ext cx="81949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GB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agnetic </a:t>
                      </a:r>
                      <a:r>
                        <a:rPr kumimoji="0" lang="en-GB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GB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nk </a:t>
                      </a:r>
                      <a:r>
                        <a:rPr kumimoji="0" lang="en-GB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GB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haracter </a:t>
                      </a:r>
                      <a:r>
                        <a:rPr kumimoji="0" lang="en-GB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kumimoji="0" lang="en-GB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eader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6156176" y="116632"/>
            <a:ext cx="2880320" cy="15121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600" b="1" dirty="0" err="1">
                <a:solidFill>
                  <a:srgbClr val="FF0000"/>
                </a:solidFill>
              </a:rPr>
              <a:t>MICR</a:t>
            </a:r>
            <a:endParaRPr lang="en-GB" sz="6600" b="1" dirty="0">
              <a:solidFill>
                <a:srgbClr val="FF000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3" y="4419600"/>
            <a:ext cx="2635696" cy="83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767" y="2514600"/>
            <a:ext cx="2962729" cy="1540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534669"/>
              </p:ext>
            </p:extLst>
          </p:nvPr>
        </p:nvGraphicFramePr>
        <p:xfrm>
          <a:off x="727364" y="2355934"/>
          <a:ext cx="5216236" cy="3942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77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GB" dirty="0"/>
                        <a:t>USE: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dirty="0"/>
                        <a:t>Used to </a:t>
                      </a:r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process bank cheques</a:t>
                      </a:r>
                      <a:r>
                        <a:rPr lang="en-GB" dirty="0"/>
                        <a:t>.</a:t>
                      </a:r>
                      <a:r>
                        <a:rPr lang="en-GB" baseline="0" dirty="0"/>
                        <a:t> The characters at the bottom of cheque which are printed in a special ink are read by the </a:t>
                      </a:r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agnetic </a:t>
                      </a:r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nk </a:t>
                      </a:r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haracter </a:t>
                      </a:r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eader.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Advantages: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Disadvantages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No</a:t>
                      </a:r>
                      <a:r>
                        <a:rPr lang="en-GB" baseline="0" dirty="0"/>
                        <a:t> need to manually enter text – less chance of human error.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dirty="0"/>
                        <a:t>Characters can not be altered.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dirty="0"/>
                        <a:t>Characters can be read even if they have been written over. 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dirty="0"/>
                        <a:t>More expensive than using a keyboard to type manual data.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dirty="0"/>
                        <a:t>Limited amount of characters can be read.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>
          <a:xfrm>
            <a:off x="727364" y="1524000"/>
            <a:ext cx="8309132" cy="762000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b="1" dirty="0" err="1">
                <a:solidFill>
                  <a:srgbClr val="FF0000"/>
                </a:solidFill>
              </a:rPr>
              <a:t>MICR</a:t>
            </a:r>
            <a:r>
              <a:rPr lang="en-GB" sz="2000" b="1" dirty="0">
                <a:solidFill>
                  <a:schemeClr val="tx1"/>
                </a:solidFill>
              </a:rPr>
              <a:t> is able to read characters printed in a special ink. These characters are then converted into a form which could be understood by the computer</a:t>
            </a:r>
            <a:endParaRPr lang="en-GB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788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294936"/>
              </p:ext>
            </p:extLst>
          </p:nvPr>
        </p:nvGraphicFramePr>
        <p:xfrm>
          <a:off x="720434" y="1066800"/>
          <a:ext cx="81949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kumimoji="0" lang="en-GB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ptical</a:t>
                      </a:r>
                      <a:r>
                        <a:rPr kumimoji="0" lang="en-GB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M</a:t>
                      </a:r>
                      <a:r>
                        <a:rPr kumimoji="0" lang="en-GB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ark</a:t>
                      </a:r>
                      <a:r>
                        <a:rPr kumimoji="0" lang="en-GB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R</a:t>
                      </a:r>
                      <a:r>
                        <a:rPr kumimoji="0" lang="en-GB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eader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6156176" y="116632"/>
            <a:ext cx="2880320" cy="15121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600" b="1" dirty="0">
                <a:solidFill>
                  <a:srgbClr val="FF0000"/>
                </a:solidFill>
              </a:rPr>
              <a:t>OMR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102130"/>
              </p:ext>
            </p:extLst>
          </p:nvPr>
        </p:nvGraphicFramePr>
        <p:xfrm>
          <a:off x="727364" y="2438400"/>
          <a:ext cx="5825836" cy="33934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77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GB" dirty="0"/>
                        <a:t>USE: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Used to</a:t>
                      </a:r>
                      <a:r>
                        <a:rPr lang="en-GB" baseline="0" dirty="0">
                          <a:solidFill>
                            <a:schemeClr val="tx1"/>
                          </a:solidFill>
                        </a:rPr>
                        <a:t> scan in marks from </a:t>
                      </a:r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multiple choice exams, surveys,</a:t>
                      </a:r>
                      <a:r>
                        <a:rPr lang="en-GB" b="1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and </a:t>
                      </a:r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lottery tickets</a:t>
                      </a:r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GB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Advantages: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Disadvantages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Very fast method of inputting</a:t>
                      </a:r>
                      <a:r>
                        <a:rPr lang="en-GB" baseline="0" dirty="0"/>
                        <a:t> data as no user has to manually enter results.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dirty="0"/>
                        <a:t>More accurate than OCR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dirty="0"/>
                        <a:t>Less chance of errors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dirty="0"/>
                        <a:t>Forms have to be completed correctly to avoid manual checks which would waste time.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727364" y="1524000"/>
            <a:ext cx="8309132" cy="76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01964" y="1524000"/>
            <a:ext cx="8309132" cy="762000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b="1" dirty="0">
                <a:solidFill>
                  <a:srgbClr val="FF0000"/>
                </a:solidFill>
              </a:rPr>
              <a:t>OMR</a:t>
            </a:r>
            <a:r>
              <a:rPr lang="en-GB" sz="2000" b="1" dirty="0">
                <a:solidFill>
                  <a:schemeClr val="tx1"/>
                </a:solidFill>
              </a:rPr>
              <a:t> is able to read marks written in pen or pencil. The position of the mark is stored in the computers memory. </a:t>
            </a:r>
          </a:p>
        </p:txBody>
      </p:sp>
      <p:pic>
        <p:nvPicPr>
          <p:cNvPr id="3074" name="Picture 2" descr="http://tse1.mm.bing.net/th?&amp;id=OIP.Mc6219eec509f533585f698d3bdb0a656H0&amp;w=300&amp;h=300&amp;c=0&amp;pid=1.9&amp;rs=0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291651"/>
            <a:ext cx="1900896" cy="180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371" y="2325905"/>
            <a:ext cx="1853725" cy="185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3025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10466"/>
              </p:ext>
            </p:extLst>
          </p:nvPr>
        </p:nvGraphicFramePr>
        <p:xfrm>
          <a:off x="720434" y="1066800"/>
          <a:ext cx="81949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kumimoji="0" lang="en-GB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ptical</a:t>
                      </a:r>
                      <a:r>
                        <a:rPr kumimoji="0" lang="en-GB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</a:t>
                      </a:r>
                      <a:r>
                        <a:rPr kumimoji="0" lang="en-GB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haracter</a:t>
                      </a:r>
                      <a:r>
                        <a:rPr kumimoji="0" lang="en-GB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R</a:t>
                      </a:r>
                      <a:r>
                        <a:rPr kumimoji="0" lang="en-GB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eader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6156176" y="116632"/>
            <a:ext cx="2880320" cy="15121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600" b="1" dirty="0">
                <a:solidFill>
                  <a:srgbClr val="FF0000"/>
                </a:solidFill>
              </a:rPr>
              <a:t>OCR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546" y="2550331"/>
            <a:ext cx="2359529" cy="1564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348588"/>
              </p:ext>
            </p:extLst>
          </p:nvPr>
        </p:nvGraphicFramePr>
        <p:xfrm>
          <a:off x="727364" y="2514600"/>
          <a:ext cx="5216236" cy="33934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77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GB" dirty="0"/>
                        <a:t>USE: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Used in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Self-Immigration System 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at Airports.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Identity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 Cards</a:t>
                      </a:r>
                      <a:endParaRPr lang="en-GB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Students </a:t>
                      </a:r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scanning text from books </a:t>
                      </a: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which can be edited.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Advantages: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Disadvantages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Faster</a:t>
                      </a:r>
                      <a:r>
                        <a:rPr lang="en-GB" baseline="0" dirty="0"/>
                        <a:t> method of data entry compared to manually typing the data.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dirty="0"/>
                        <a:t>Less  chance of errors.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dirty="0"/>
                        <a:t>Not as accurate as the OMR reader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dirty="0"/>
                        <a:t>Unable to read handwriting.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727364" y="1524000"/>
            <a:ext cx="8309132" cy="762000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b="1" dirty="0">
                <a:solidFill>
                  <a:srgbClr val="FF0000"/>
                </a:solidFill>
              </a:rPr>
              <a:t>OCR</a:t>
            </a:r>
            <a:r>
              <a:rPr lang="en-GB" sz="2000" b="1" dirty="0">
                <a:solidFill>
                  <a:schemeClr val="tx1"/>
                </a:solidFill>
              </a:rPr>
              <a:t> scans text from hardcopies and converts it into an editable form which can be used and edited in a range of software including word processors. </a:t>
            </a:r>
            <a:endParaRPr lang="en-GB" sz="2400" b="1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109" y="4285343"/>
            <a:ext cx="2366966" cy="157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8330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981200"/>
            <a:ext cx="2854804" cy="210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727364" y="1055115"/>
            <a:ext cx="8188036" cy="762000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b="1" dirty="0">
                <a:solidFill>
                  <a:srgbClr val="FF0000"/>
                </a:solidFill>
              </a:rPr>
              <a:t>Barcode Scanners </a:t>
            </a:r>
            <a:r>
              <a:rPr lang="en-GB" sz="2000" dirty="0">
                <a:solidFill>
                  <a:schemeClr val="tx1"/>
                </a:solidFill>
              </a:rPr>
              <a:t>are used to scan bar codes which contains unique information about a product including price. </a:t>
            </a:r>
            <a:endParaRPr lang="en-GB" sz="2400" b="1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876844"/>
              </p:ext>
            </p:extLst>
          </p:nvPr>
        </p:nvGraphicFramePr>
        <p:xfrm>
          <a:off x="727364" y="2001982"/>
          <a:ext cx="5216236" cy="4216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77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GB" dirty="0"/>
                        <a:t>USE: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GB" dirty="0"/>
                        <a:t>Barcode readers are typically used at </a:t>
                      </a:r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point-of-sale (POS) </a:t>
                      </a:r>
                      <a:r>
                        <a:rPr lang="en-GB" dirty="0"/>
                        <a:t>in shops when customers</a:t>
                      </a:r>
                      <a:r>
                        <a:rPr lang="en-GB" baseline="0" dirty="0"/>
                        <a:t> are purchased goods.</a:t>
                      </a:r>
                    </a:p>
                    <a:p>
                      <a:endParaRPr lang="en-GB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Advantages: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Disadvantages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Far quicker and more accurate </a:t>
                      </a:r>
                      <a:r>
                        <a:rPr lang="en-GB" dirty="0"/>
                        <a:t>than typing in codes using a keypad.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dirty="0"/>
                        <a:t>Stock database</a:t>
                      </a:r>
                      <a:r>
                        <a:rPr lang="en-GB" baseline="0" dirty="0"/>
                        <a:t> can easily be updated with new prices – barcodes would not need to be replaced.</a:t>
                      </a:r>
                      <a:endParaRPr lang="en-GB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GB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dirty="0"/>
                        <a:t>Barcode could be unreadable or missing.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dirty="0"/>
                        <a:t>Barcode could be swapped.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dirty="0"/>
                        <a:t>Can be an expensive system.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996" y="4343400"/>
            <a:ext cx="285750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8483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887</Words>
  <Application>Microsoft Office PowerPoint</Application>
  <PresentationFormat>On-screen Show (4:3)</PresentationFormat>
  <Paragraphs>135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yahmad</dc:creator>
  <cp:lastModifiedBy>yahmad</cp:lastModifiedBy>
  <cp:revision>49</cp:revision>
  <dcterms:created xsi:type="dcterms:W3CDTF">2006-08-16T00:00:00Z</dcterms:created>
  <dcterms:modified xsi:type="dcterms:W3CDTF">2018-10-21T12:45:31Z</dcterms:modified>
</cp:coreProperties>
</file>