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04" autoAdjust="0"/>
  </p:normalViewPr>
  <p:slideViewPr>
    <p:cSldViewPr>
      <p:cViewPr>
        <p:scale>
          <a:sx n="70" d="100"/>
          <a:sy n="70" d="100"/>
        </p:scale>
        <p:origin x="-1074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C4D09-B81A-4E50-B526-081E042C83AB}" type="datetimeFigureOut">
              <a:rPr lang="en-GB" smtClean="0"/>
              <a:t>12/05/2016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B338A-0C86-4E6F-957E-3569927EB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407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6328427"/>
            <a:ext cx="482869" cy="49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066800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91511109"/>
              </p:ext>
            </p:extLst>
          </p:nvPr>
        </p:nvGraphicFramePr>
        <p:xfrm>
          <a:off x="685800" y="162560"/>
          <a:ext cx="8229600" cy="767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ICT IGCSE</a:t>
                      </a:r>
                      <a:r>
                        <a:rPr lang="en-GB" sz="2000" baseline="0" dirty="0" smtClean="0"/>
                        <a:t> Theory – Revision Presentation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Chapter 6</a:t>
                      </a:r>
                      <a:endParaRPr lang="en-GB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 userDrawn="1"/>
        </p:nvSpPr>
        <p:spPr>
          <a:xfrm>
            <a:off x="152400" y="0"/>
            <a:ext cx="381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GB" sz="1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 Theory Exam</a:t>
            </a:r>
            <a:r>
              <a:rPr lang="en-GB" sz="18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Questions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477000"/>
            <a:ext cx="3810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WWW.YAHMAD.CO.UK</a:t>
            </a:r>
            <a:endParaRPr lang="en-GB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eg"/><Relationship Id="rId4" Type="http://schemas.openxmlformats.org/officeDocument/2006/relationships/hyperlink" Target="https://www.bing.com/images/search?q=Artificial+blood+vessels+3d+printer++&amp;view=detailv2&amp;&amp;id=AEC822CACBF64C28233139E57E4C95A18593A30C&amp;selectedIndex=7&amp;ccid=yNc1WvNx&amp;simid=608011479972184493&amp;thid=OIP.Mc8d7355af3718aca1bce61b17514f6a0o0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12351"/>
              </p:ext>
            </p:extLst>
          </p:nvPr>
        </p:nvGraphicFramePr>
        <p:xfrm>
          <a:off x="720434" y="1066800"/>
          <a:ext cx="81949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/>
              </a:tblGrid>
              <a:tr h="381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Nov 2015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Sum 2015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Specimen Paper 2016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08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231214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2015 Nov 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8" t="24179" r="23405" b="13343"/>
          <a:stretch/>
        </p:blipFill>
        <p:spPr bwMode="auto">
          <a:xfrm>
            <a:off x="685800" y="1524000"/>
            <a:ext cx="6324600" cy="4814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1" t="37239" r="51679" b="36702"/>
          <a:stretch/>
        </p:blipFill>
        <p:spPr bwMode="auto">
          <a:xfrm>
            <a:off x="3852989" y="2819400"/>
            <a:ext cx="4258560" cy="2971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43676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0468" y="1524000"/>
            <a:ext cx="5898932" cy="47705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A chemistry student wants to measure how quickly a liquid cools after it has boiled. She will use a sensor connected to a computer to do this. </a:t>
            </a:r>
            <a:endParaRPr lang="en-US" sz="1600" b="1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/>
              <a:t>Identify </a:t>
            </a:r>
            <a:r>
              <a:rPr lang="en-US" sz="1600" b="1" dirty="0"/>
              <a:t>two variables which will need to be recorded</a:t>
            </a:r>
            <a:r>
              <a:rPr lang="en-US" sz="1600" b="1" dirty="0" smtClean="0"/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Temperature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Time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600" b="1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/>
              <a:t>Describe </a:t>
            </a:r>
            <a:r>
              <a:rPr lang="en-US" sz="1600" b="1" dirty="0"/>
              <a:t>how the computer would process the data into a form the student could use to </a:t>
            </a:r>
            <a:r>
              <a:rPr lang="en-US" sz="1600" b="1" dirty="0" err="1"/>
              <a:t>analyse</a:t>
            </a:r>
            <a:r>
              <a:rPr lang="en-US" sz="1600" b="1" dirty="0"/>
              <a:t> the </a:t>
            </a:r>
            <a:r>
              <a:rPr lang="en-US" sz="1600" b="1" dirty="0" smtClean="0"/>
              <a:t>results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</a:rPr>
              <a:t>The sensor feeds back data to computer  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Data </a:t>
            </a:r>
            <a:r>
              <a:rPr lang="en-US" sz="1600" b="1" dirty="0">
                <a:solidFill>
                  <a:srgbClr val="FF0000"/>
                </a:solidFill>
              </a:rPr>
              <a:t>is converted from Analogue to Digital  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Readings </a:t>
            </a:r>
            <a:r>
              <a:rPr lang="en-US" sz="1600" b="1" dirty="0">
                <a:solidFill>
                  <a:srgbClr val="FF0000"/>
                </a:solidFill>
              </a:rPr>
              <a:t>are stored in a spreadsheet/software package  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Graphs </a:t>
            </a:r>
            <a:r>
              <a:rPr lang="en-US" sz="1600" b="1" dirty="0">
                <a:solidFill>
                  <a:srgbClr val="FF0000"/>
                </a:solidFill>
              </a:rPr>
              <a:t>are automatically produced by computer…   ...plotted against time  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Calculations </a:t>
            </a:r>
            <a:r>
              <a:rPr lang="en-US" sz="1600" b="1" dirty="0">
                <a:solidFill>
                  <a:srgbClr val="FF0000"/>
                </a:solidFill>
              </a:rPr>
              <a:t>performed on spreadsheet to show rate of cooling  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Graphs </a:t>
            </a:r>
            <a:r>
              <a:rPr lang="en-US" sz="1600" b="1" dirty="0">
                <a:solidFill>
                  <a:srgbClr val="FF0000"/>
                </a:solidFill>
              </a:rPr>
              <a:t>examined to see general overview of rate of cooling </a:t>
            </a:r>
            <a:endParaRPr lang="en-US" sz="1600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454040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2015 Nov 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256" y="1872347"/>
            <a:ext cx="1828800" cy="137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501" y="3781965"/>
            <a:ext cx="220027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774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0468" y="1524000"/>
            <a:ext cx="6051332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Most supermarkets now operate online shopping. </a:t>
            </a:r>
            <a:endParaRPr lang="en-US" sz="1600" b="1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/>
              <a:t>Discuss </a:t>
            </a:r>
            <a:r>
              <a:rPr lang="en-US" sz="1600" b="1" dirty="0"/>
              <a:t>the advantages and disadvantages to supermarkets of this development.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 </a:t>
            </a:r>
            <a:endParaRPr lang="en-US" sz="1600" b="1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</a:rPr>
              <a:t>Initial cost of hardware/software is expensive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Fewer </a:t>
            </a:r>
            <a:r>
              <a:rPr lang="en-US" sz="1600" b="1" dirty="0">
                <a:solidFill>
                  <a:srgbClr val="FF0000"/>
                </a:solidFill>
              </a:rPr>
              <a:t>staff needed – less spent on wages 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Fewer </a:t>
            </a:r>
            <a:r>
              <a:rPr lang="en-US" sz="1600" b="1" dirty="0">
                <a:solidFill>
                  <a:srgbClr val="FF0000"/>
                </a:solidFill>
              </a:rPr>
              <a:t>shops needed – less spent on rates/rent/utilities 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Potentially </a:t>
            </a:r>
            <a:r>
              <a:rPr lang="en-US" sz="1600" b="1" dirty="0">
                <a:solidFill>
                  <a:srgbClr val="FF0000"/>
                </a:solidFill>
              </a:rPr>
              <a:t>larger customer base 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Need </a:t>
            </a:r>
            <a:r>
              <a:rPr lang="en-US" sz="1600" b="1" dirty="0">
                <a:solidFill>
                  <a:srgbClr val="FF0000"/>
                </a:solidFill>
              </a:rPr>
              <a:t>to retrain staff  Less customer loyalty/loss of customers/more difficult to sell other services/products due to lack of personal touch  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Costs </a:t>
            </a:r>
            <a:r>
              <a:rPr lang="en-US" sz="1600" b="1" dirty="0">
                <a:solidFill>
                  <a:srgbClr val="FF0000"/>
                </a:solidFill>
              </a:rPr>
              <a:t>of system maintenance 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Greater </a:t>
            </a:r>
            <a:r>
              <a:rPr lang="en-US" sz="1600" b="1" dirty="0">
                <a:solidFill>
                  <a:srgbClr val="FF0000"/>
                </a:solidFill>
              </a:rPr>
              <a:t>costs due to more delivery staff/vans</a:t>
            </a:r>
            <a:endParaRPr lang="en-US" sz="1600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657917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2015 Nov 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5257800"/>
            <a:ext cx="28575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736377"/>
            <a:ext cx="2085222" cy="138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025" y="3581400"/>
            <a:ext cx="1949254" cy="109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9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0468" y="1524000"/>
            <a:ext cx="4679732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 Financial models and scientific experiments are examples of different types of modelling applications</a:t>
            </a:r>
            <a:r>
              <a:rPr lang="en-US" sz="1600" b="1" dirty="0" smtClean="0"/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  Give three other examples of types of modelling.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/>
              <a:t>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Simulations  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Mathematical </a:t>
            </a:r>
            <a:r>
              <a:rPr lang="en-US" sz="1600" b="1" dirty="0">
                <a:solidFill>
                  <a:srgbClr val="FF0000"/>
                </a:solidFill>
              </a:rPr>
              <a:t>models  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Civil </a:t>
            </a:r>
            <a:r>
              <a:rPr lang="en-US" sz="1600" b="1" dirty="0">
                <a:solidFill>
                  <a:srgbClr val="FF0000"/>
                </a:solidFill>
              </a:rPr>
              <a:t>engineering models  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Flight/pilot </a:t>
            </a:r>
            <a:r>
              <a:rPr lang="en-US" sz="1600" b="1" dirty="0">
                <a:solidFill>
                  <a:srgbClr val="FF0000"/>
                </a:solidFill>
              </a:rPr>
              <a:t>simulation/training 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Design </a:t>
            </a:r>
            <a:r>
              <a:rPr lang="en-US" sz="1600" b="1" dirty="0">
                <a:solidFill>
                  <a:srgbClr val="FF0000"/>
                </a:solidFill>
              </a:rPr>
              <a:t>of fairground rides  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Traffic </a:t>
            </a:r>
            <a:r>
              <a:rPr lang="en-US" sz="1600" b="1" dirty="0">
                <a:solidFill>
                  <a:srgbClr val="FF0000"/>
                </a:solidFill>
              </a:rPr>
              <a:t>control  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Building </a:t>
            </a:r>
            <a:r>
              <a:rPr lang="en-US" sz="1600" b="1" dirty="0">
                <a:solidFill>
                  <a:srgbClr val="FF0000"/>
                </a:solidFill>
              </a:rPr>
              <a:t>fire simulation  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Weather </a:t>
            </a:r>
            <a:r>
              <a:rPr lang="en-US" sz="1600" b="1" dirty="0">
                <a:solidFill>
                  <a:srgbClr val="FF0000"/>
                </a:solidFill>
              </a:rPr>
              <a:t>forecast models  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Population </a:t>
            </a:r>
            <a:r>
              <a:rPr lang="en-US" sz="1600" b="1" dirty="0">
                <a:solidFill>
                  <a:srgbClr val="FF0000"/>
                </a:solidFill>
              </a:rPr>
              <a:t>modelling </a:t>
            </a:r>
            <a:endParaRPr lang="en-US" sz="1600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588029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2015 Nov 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118" y="1576884"/>
            <a:ext cx="3274657" cy="1839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117" y="3581399"/>
            <a:ext cx="3274657" cy="2572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626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086307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2015 Sum 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4" t="17552" r="32369" b="7344"/>
          <a:stretch/>
        </p:blipFill>
        <p:spPr bwMode="auto">
          <a:xfrm>
            <a:off x="762000" y="1600200"/>
            <a:ext cx="4114800" cy="459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3" t="29538" r="50896" b="37476"/>
          <a:stretch/>
        </p:blipFill>
        <p:spPr bwMode="auto">
          <a:xfrm>
            <a:off x="5562600" y="1602319"/>
            <a:ext cx="2743200" cy="23016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79" t="29538" r="29403" b="37476"/>
          <a:stretch/>
        </p:blipFill>
        <p:spPr bwMode="auto">
          <a:xfrm>
            <a:off x="5799161" y="4267200"/>
            <a:ext cx="2270078" cy="21851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44388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0468" y="1524000"/>
            <a:ext cx="4298732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A home is fitted with a microprocessor-controlled burglar alarm system. It is not connected to a police station</a:t>
            </a:r>
            <a:r>
              <a:rPr lang="en-US" sz="1600" b="1" dirty="0" smtClean="0"/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Tick three sensors which would be used in such a system </a:t>
            </a:r>
            <a:endParaRPr lang="en-US" sz="1600" b="1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457432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2015 Sum 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5" t="31617" r="28358" b="33702"/>
          <a:stretch/>
        </p:blipFill>
        <p:spPr bwMode="auto">
          <a:xfrm>
            <a:off x="5105400" y="1524000"/>
            <a:ext cx="3962400" cy="1921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4419600" y="2895600"/>
            <a:ext cx="685800" cy="45720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85800" y="3505200"/>
            <a:ext cx="8337332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Describe how a microprocessor-controlled burglar alarm system operates, referring to those sensors you identified in part (a</a:t>
            </a:r>
            <a:r>
              <a:rPr lang="en-US" sz="1600" b="1" dirty="0" smtClean="0"/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</a:rPr>
              <a:t>Microprocessor checks input from the user is authentic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Microprocessor </a:t>
            </a:r>
            <a:r>
              <a:rPr lang="en-US" sz="1600" b="1" dirty="0">
                <a:solidFill>
                  <a:srgbClr val="FF0000"/>
                </a:solidFill>
              </a:rPr>
              <a:t>continually monitors sensors. 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</a:rPr>
              <a:t>If infra-red sensor reading changes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If </a:t>
            </a:r>
            <a:r>
              <a:rPr lang="en-US" sz="1600" b="1" dirty="0">
                <a:solidFill>
                  <a:srgbClr val="FF0000"/>
                </a:solidFill>
              </a:rPr>
              <a:t>pressure greater than pre-set value...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If </a:t>
            </a:r>
            <a:r>
              <a:rPr lang="en-US" sz="1600" b="1" dirty="0">
                <a:solidFill>
                  <a:srgbClr val="FF0000"/>
                </a:solidFill>
              </a:rPr>
              <a:t>sound greater than pre-set value...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Microprocessor </a:t>
            </a:r>
            <a:r>
              <a:rPr lang="en-US" sz="1600" b="1" dirty="0">
                <a:solidFill>
                  <a:srgbClr val="FF0000"/>
                </a:solidFill>
              </a:rPr>
              <a:t>sends signal to sound alarm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Microprocessor </a:t>
            </a:r>
            <a:r>
              <a:rPr lang="en-US" sz="1600" b="1" dirty="0">
                <a:solidFill>
                  <a:srgbClr val="FF0000"/>
                </a:solidFill>
              </a:rPr>
              <a:t>sends signal to flashing light/house lights.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Microprocessor </a:t>
            </a:r>
            <a:r>
              <a:rPr lang="en-US" sz="1600" b="1" dirty="0">
                <a:solidFill>
                  <a:srgbClr val="FF0000"/>
                </a:solidFill>
              </a:rPr>
              <a:t>automatically sends message/calls/texts owner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114800"/>
            <a:ext cx="1885478" cy="1847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33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015709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2015 Sum 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15370" y="1524000"/>
            <a:ext cx="8200030" cy="4832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A lending library has introduced an e-book borrowing facility. Borrowers will be able to download a book to their tablet computer or e-book reader. It will </a:t>
            </a:r>
            <a:r>
              <a:rPr lang="en-US" sz="1400" b="1" dirty="0" smtClean="0"/>
              <a:t>automatically remove </a:t>
            </a:r>
            <a:r>
              <a:rPr lang="en-US" sz="1400" b="1" dirty="0"/>
              <a:t>itself from the device after the loan period has expired</a:t>
            </a:r>
            <a:r>
              <a:rPr lang="en-US" sz="1400" b="1" dirty="0" smtClean="0"/>
              <a:t>.</a:t>
            </a:r>
            <a:endParaRPr lang="en-US" sz="14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/>
              <a:t>Discuss </a:t>
            </a:r>
            <a:r>
              <a:rPr lang="en-US" sz="1400" b="1" dirty="0"/>
              <a:t>the advantages and disadvantages of such a system to the library and the borrower</a:t>
            </a:r>
            <a:r>
              <a:rPr lang="en-US" sz="1400" b="1" dirty="0" smtClean="0"/>
              <a:t>.</a:t>
            </a:r>
            <a:endParaRPr lang="en-US" sz="1600" b="1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/>
              <a:t>Borrower: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400" b="1" dirty="0" smtClean="0"/>
              <a:t>Advantages</a:t>
            </a:r>
            <a:r>
              <a:rPr lang="en-US" sz="1400" b="1" dirty="0"/>
              <a:t>: </a:t>
            </a:r>
            <a:endParaRPr lang="en-US" sz="1400" b="1" dirty="0" smtClean="0"/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solidFill>
                  <a:srgbClr val="FF0000"/>
                </a:solidFill>
              </a:rPr>
              <a:t>Saves </a:t>
            </a:r>
            <a:r>
              <a:rPr lang="en-US" sz="1400" b="1" dirty="0">
                <a:solidFill>
                  <a:srgbClr val="FF0000"/>
                </a:solidFill>
              </a:rPr>
              <a:t>cost of travelling to the library 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solidFill>
                  <a:srgbClr val="FF0000"/>
                </a:solidFill>
              </a:rPr>
              <a:t>Saves </a:t>
            </a:r>
            <a:r>
              <a:rPr lang="en-US" sz="1400" b="1" dirty="0">
                <a:solidFill>
                  <a:srgbClr val="FF0000"/>
                </a:solidFill>
              </a:rPr>
              <a:t>time of travelling to library 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solidFill>
                  <a:srgbClr val="FF0000"/>
                </a:solidFill>
              </a:rPr>
              <a:t>More </a:t>
            </a:r>
            <a:r>
              <a:rPr lang="en-US" sz="1400" b="1" dirty="0">
                <a:solidFill>
                  <a:srgbClr val="FF0000"/>
                </a:solidFill>
              </a:rPr>
              <a:t>likely to be able to borrow a particular book/library has more copies 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solidFill>
                  <a:srgbClr val="FF0000"/>
                </a:solidFill>
              </a:rPr>
              <a:t>Will </a:t>
            </a:r>
            <a:r>
              <a:rPr lang="en-US" sz="1400" b="1" dirty="0">
                <a:solidFill>
                  <a:srgbClr val="FF0000"/>
                </a:solidFill>
              </a:rPr>
              <a:t>not be fined for going over borrowing period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400" b="1" dirty="0" smtClean="0"/>
              <a:t>Disadvantages</a:t>
            </a:r>
            <a:r>
              <a:rPr lang="en-US" sz="1400" b="1" dirty="0"/>
              <a:t>: </a:t>
            </a:r>
            <a:endParaRPr lang="en-US" sz="1400" b="1" dirty="0" smtClean="0"/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solidFill>
                  <a:srgbClr val="FF0000"/>
                </a:solidFill>
              </a:rPr>
              <a:t>Might </a:t>
            </a:r>
            <a:r>
              <a:rPr lang="en-US" sz="1400" b="1" dirty="0">
                <a:solidFill>
                  <a:srgbClr val="FF0000"/>
                </a:solidFill>
              </a:rPr>
              <a:t>not have finished reading book when it disappears 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solidFill>
                  <a:srgbClr val="FF0000"/>
                </a:solidFill>
              </a:rPr>
              <a:t>Have </a:t>
            </a:r>
            <a:r>
              <a:rPr lang="en-US" sz="1400" b="1" dirty="0">
                <a:solidFill>
                  <a:srgbClr val="FF0000"/>
                </a:solidFill>
              </a:rPr>
              <a:t>the expense of buying the correct hardware  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n-US" sz="1400" b="1" dirty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/>
              <a:t>Library: </a:t>
            </a:r>
            <a:endParaRPr lang="en-US" sz="1400" b="1" dirty="0" smtClean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400" b="1" dirty="0" smtClean="0"/>
              <a:t>Advantages</a:t>
            </a:r>
            <a:r>
              <a:rPr lang="en-US" sz="1400" b="1" dirty="0"/>
              <a:t>: </a:t>
            </a:r>
            <a:endParaRPr lang="en-US" sz="1400" b="1" dirty="0" smtClean="0"/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solidFill>
                  <a:srgbClr val="FF0000"/>
                </a:solidFill>
              </a:rPr>
              <a:t>Saves </a:t>
            </a:r>
            <a:r>
              <a:rPr lang="en-US" sz="1400" b="1" dirty="0">
                <a:solidFill>
                  <a:srgbClr val="FF0000"/>
                </a:solidFill>
              </a:rPr>
              <a:t>cost of salaries as some staff have been made redundant 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solidFill>
                  <a:srgbClr val="FF0000"/>
                </a:solidFill>
              </a:rPr>
              <a:t>Librarians </a:t>
            </a:r>
            <a:r>
              <a:rPr lang="en-US" sz="1400" b="1" dirty="0">
                <a:solidFill>
                  <a:srgbClr val="FF0000"/>
                </a:solidFill>
              </a:rPr>
              <a:t>will have more time to spend on other duties 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solidFill>
                  <a:srgbClr val="FF0000"/>
                </a:solidFill>
              </a:rPr>
              <a:t>Don’t </a:t>
            </a:r>
            <a:r>
              <a:rPr lang="en-US" sz="1400" b="1" dirty="0">
                <a:solidFill>
                  <a:srgbClr val="FF0000"/>
                </a:solidFill>
              </a:rPr>
              <a:t>have to worry about books not being returned 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400" b="1" dirty="0" smtClean="0"/>
              <a:t>Disadvantages</a:t>
            </a:r>
            <a:r>
              <a:rPr lang="en-US" sz="1400" b="1" dirty="0"/>
              <a:t>: </a:t>
            </a:r>
            <a:endParaRPr lang="en-US" sz="1400" b="1" dirty="0" smtClean="0"/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solidFill>
                  <a:srgbClr val="FF0000"/>
                </a:solidFill>
              </a:rPr>
              <a:t>Will </a:t>
            </a:r>
            <a:r>
              <a:rPr lang="en-US" sz="1400" b="1" dirty="0">
                <a:solidFill>
                  <a:srgbClr val="FF0000"/>
                </a:solidFill>
              </a:rPr>
              <a:t>lose income from not collecting fines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932" y="3940046"/>
            <a:ext cx="2179468" cy="207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08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41843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2015 Sum 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85" t="23627" r="23135" b="16552"/>
          <a:stretch/>
        </p:blipFill>
        <p:spPr bwMode="auto">
          <a:xfrm>
            <a:off x="762000" y="1636124"/>
            <a:ext cx="5384799" cy="391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71099" y="2133600"/>
            <a:ext cx="189590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 </a:t>
            </a:r>
            <a:r>
              <a:rPr lang="en-US" sz="1400" b="1" dirty="0"/>
              <a:t>Identify the </a:t>
            </a:r>
            <a:r>
              <a:rPr lang="en-US" sz="1400" b="1" dirty="0">
                <a:solidFill>
                  <a:srgbClr val="FF0000"/>
                </a:solidFill>
              </a:rPr>
              <a:t>four incorrect instructions </a:t>
            </a:r>
            <a:r>
              <a:rPr lang="en-US" sz="1400" b="1" dirty="0"/>
              <a:t>and state the correct instructions to be used.</a:t>
            </a:r>
          </a:p>
        </p:txBody>
      </p:sp>
      <p:sp>
        <p:nvSpPr>
          <p:cNvPr id="9" name="Rectangle 8"/>
          <p:cNvSpPr/>
          <p:nvPr/>
        </p:nvSpPr>
        <p:spPr>
          <a:xfrm>
            <a:off x="1371600" y="3503531"/>
            <a:ext cx="1275876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 smtClean="0"/>
              <a:t>Forward 10</a:t>
            </a:r>
            <a:endParaRPr lang="en-US" sz="1200" b="1" dirty="0"/>
          </a:p>
        </p:txBody>
      </p:sp>
      <p:sp>
        <p:nvSpPr>
          <p:cNvPr id="10" name="Rectangle 9"/>
          <p:cNvSpPr/>
          <p:nvPr/>
        </p:nvSpPr>
        <p:spPr>
          <a:xfrm>
            <a:off x="1371600" y="4036931"/>
            <a:ext cx="1275876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 smtClean="0"/>
              <a:t>Pen Down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1371600" y="4344516"/>
            <a:ext cx="1275876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 smtClean="0"/>
              <a:t>Forward 35</a:t>
            </a:r>
            <a:endParaRPr lang="en-US" sz="12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1" t="56984" r="40228" b="17688"/>
          <a:stretch/>
        </p:blipFill>
        <p:spPr bwMode="auto">
          <a:xfrm>
            <a:off x="4515325" y="2209461"/>
            <a:ext cx="4267199" cy="1965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371600" y="4646026"/>
            <a:ext cx="1275876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 smtClean="0"/>
              <a:t>Right 90</a:t>
            </a:r>
            <a:endParaRPr lang="en-US" sz="1200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514600" y="3647968"/>
            <a:ext cx="304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495076" y="4175430"/>
            <a:ext cx="304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95076" y="4469367"/>
            <a:ext cx="304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14600" y="4759656"/>
            <a:ext cx="304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884224" y="3489883"/>
            <a:ext cx="1151437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2873137" y="4036931"/>
            <a:ext cx="1162524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2884224" y="4369027"/>
            <a:ext cx="1151437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2873137" y="4687069"/>
            <a:ext cx="1162524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553200" y="4631751"/>
            <a:ext cx="2381724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smtClean="0"/>
              <a:t>Write </a:t>
            </a:r>
            <a:r>
              <a:rPr lang="en-US" sz="1400" b="1" dirty="0"/>
              <a:t>down the </a:t>
            </a:r>
            <a:r>
              <a:rPr lang="en-US" sz="1400" b="1" dirty="0">
                <a:solidFill>
                  <a:srgbClr val="FF0000"/>
                </a:solidFill>
              </a:rPr>
              <a:t>missing instruction and indicate where it should be positioned</a:t>
            </a:r>
            <a:r>
              <a:rPr lang="en-US" sz="1400" b="1" dirty="0"/>
              <a:t> in the list of instructions provided.</a:t>
            </a:r>
            <a:endParaRPr lang="en-GB" sz="1400" b="1" dirty="0"/>
          </a:p>
        </p:txBody>
      </p:sp>
      <p:sp>
        <p:nvSpPr>
          <p:cNvPr id="23" name="Rectangle 22"/>
          <p:cNvSpPr/>
          <p:nvPr/>
        </p:nvSpPr>
        <p:spPr>
          <a:xfrm>
            <a:off x="4035661" y="2792230"/>
            <a:ext cx="127587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Missing</a:t>
            </a:r>
          </a:p>
          <a:p>
            <a:r>
              <a:rPr lang="en-US" sz="1200" b="1" dirty="0" smtClean="0"/>
              <a:t>Forward 10</a:t>
            </a:r>
          </a:p>
        </p:txBody>
      </p:sp>
      <p:cxnSp>
        <p:nvCxnSpPr>
          <p:cNvPr id="22" name="Straight Arrow Connector 21"/>
          <p:cNvCxnSpPr>
            <a:stCxn id="23" idx="1"/>
          </p:cNvCxnSpPr>
          <p:nvPr/>
        </p:nvCxnSpPr>
        <p:spPr>
          <a:xfrm flipH="1">
            <a:off x="3581401" y="3147881"/>
            <a:ext cx="454260" cy="445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78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0468" y="1524000"/>
            <a:ext cx="4298732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A microprocessor controlled washing machine is fitted with a number of sensors. </a:t>
            </a:r>
            <a:endParaRPr lang="en-US" sz="1600" b="1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 (a) Tick three sensors which would be used in such a system.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699572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2015 Sum 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Right Arrow 1"/>
          <p:cNvSpPr/>
          <p:nvPr/>
        </p:nvSpPr>
        <p:spPr>
          <a:xfrm>
            <a:off x="4686300" y="2618839"/>
            <a:ext cx="685800" cy="45720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30468" y="3325504"/>
            <a:ext cx="8214023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 Describe the actions taken by a microprocessor during a wash cycle, based on the readings from those sensors identified in part (a</a:t>
            </a:r>
            <a:r>
              <a:rPr lang="en-US" sz="1600" b="1" dirty="0" smtClean="0"/>
              <a:t>)</a:t>
            </a:r>
            <a:endParaRPr lang="en-US" sz="1600" b="1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</a:rPr>
              <a:t>Microprocessor stores pre-set values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Reads </a:t>
            </a:r>
            <a:r>
              <a:rPr lang="en-US" sz="1600" b="1" dirty="0">
                <a:solidFill>
                  <a:srgbClr val="FF0000"/>
                </a:solidFill>
              </a:rPr>
              <a:t>data from sensors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Microprocessor </a:t>
            </a:r>
            <a:r>
              <a:rPr lang="en-US" sz="1600" b="1" dirty="0">
                <a:solidFill>
                  <a:srgbClr val="FF0000"/>
                </a:solidFill>
              </a:rPr>
              <a:t>compares readings with pre-set value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If </a:t>
            </a:r>
            <a:r>
              <a:rPr lang="en-US" sz="1600" b="1" dirty="0">
                <a:solidFill>
                  <a:srgbClr val="FF0000"/>
                </a:solidFill>
              </a:rPr>
              <a:t>temperature is at or above the pre-set value microprocessor sends a signal to turn the heater off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If </a:t>
            </a:r>
            <a:r>
              <a:rPr lang="en-US" sz="1600" b="1" dirty="0">
                <a:solidFill>
                  <a:srgbClr val="FF0000"/>
                </a:solidFill>
              </a:rPr>
              <a:t>temperature is below pre-set value microprocessor sends a signal to turn the heater </a:t>
            </a:r>
            <a:r>
              <a:rPr lang="en-US" sz="1600" b="1" dirty="0" smtClean="0">
                <a:solidFill>
                  <a:srgbClr val="FF0000"/>
                </a:solidFill>
              </a:rPr>
              <a:t>on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At </a:t>
            </a:r>
            <a:r>
              <a:rPr lang="en-US" sz="1600" b="1" dirty="0">
                <a:solidFill>
                  <a:srgbClr val="FF0000"/>
                </a:solidFill>
              </a:rPr>
              <a:t>start of cycle, microprocessor sends a signal to open valve to let in water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If </a:t>
            </a:r>
            <a:r>
              <a:rPr lang="en-US" sz="1600" b="1" dirty="0">
                <a:solidFill>
                  <a:srgbClr val="FF0000"/>
                </a:solidFill>
              </a:rPr>
              <a:t>water level reached microprocessor sends a signal to switch off valve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If </a:t>
            </a:r>
            <a:r>
              <a:rPr lang="en-US" sz="1600" b="1" dirty="0">
                <a:solidFill>
                  <a:srgbClr val="FF0000"/>
                </a:solidFill>
              </a:rPr>
              <a:t>pressure is above preset value microprocessor sends a signal to sound alarm Microprocessor checks pressure reading and calculates the amount of water to use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6" t="39507" r="31269" b="27000"/>
          <a:stretch/>
        </p:blipFill>
        <p:spPr bwMode="auto">
          <a:xfrm>
            <a:off x="5447192" y="1483056"/>
            <a:ext cx="3497299" cy="1790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791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015711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2015 Sum 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30468" y="1600200"/>
            <a:ext cx="8214023" cy="4832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A bank has introduced a system whereby its customers will use contactless smart cards to make purchases. This method of payment involves customers holding their card close to a reader at shopping outlets and restaurants</a:t>
            </a:r>
            <a:r>
              <a:rPr lang="en-US" sz="1600" b="1" dirty="0" smtClean="0"/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/>
              <a:t>Discuss </a:t>
            </a:r>
            <a:r>
              <a:rPr lang="en-US" sz="1600" b="1" dirty="0"/>
              <a:t>the advantages and disadvantages of this method of payment compared to using chip and PIN cards.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 </a:t>
            </a:r>
            <a:endParaRPr lang="en-US" sz="1600" b="1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rgbClr val="FF0000"/>
                </a:solidFill>
              </a:rPr>
              <a:t>Contactless systems reduce the time taken by retailers to deal with each customer 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solidFill>
                  <a:srgbClr val="FF0000"/>
                </a:solidFill>
              </a:rPr>
              <a:t>Customers </a:t>
            </a:r>
            <a:r>
              <a:rPr lang="en-US" sz="1400" b="1" dirty="0">
                <a:solidFill>
                  <a:srgbClr val="FF0000"/>
                </a:solidFill>
              </a:rPr>
              <a:t>don’t need to queue for so long as contactless cards speed up the transactions/ quicker than inserting the card and entering the PIN 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rgbClr val="FF0000"/>
                </a:solidFill>
              </a:rPr>
              <a:t>Only checks whether the card is not cancelled or stolen not always making a full check on what the balance of the holder’s account is. 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solidFill>
                  <a:srgbClr val="FF0000"/>
                </a:solidFill>
              </a:rPr>
              <a:t>Customers </a:t>
            </a:r>
            <a:r>
              <a:rPr lang="en-US" sz="1400" b="1" dirty="0">
                <a:solidFill>
                  <a:srgbClr val="FF0000"/>
                </a:solidFill>
              </a:rPr>
              <a:t>are limited in what they can buy as transactions must be below a certain </a:t>
            </a:r>
            <a:r>
              <a:rPr lang="en-US" sz="1400" b="1" dirty="0" smtClean="0">
                <a:solidFill>
                  <a:srgbClr val="FF0000"/>
                </a:solidFill>
              </a:rPr>
              <a:t>value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solidFill>
                  <a:srgbClr val="FF0000"/>
                </a:solidFill>
              </a:rPr>
              <a:t>In </a:t>
            </a:r>
            <a:r>
              <a:rPr lang="en-US" sz="1400" b="1" dirty="0">
                <a:solidFill>
                  <a:srgbClr val="FF0000"/>
                </a:solidFill>
              </a:rPr>
              <a:t>some cases, the customer can unwittingly pay for another customer’s purchase if they get too close to the terminal. 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rgbClr val="FF0000"/>
                </a:solidFill>
              </a:rPr>
              <a:t>A thief armed with a suitable reader, within a few feet of the customer, would be able to interrogate all of the cards in their wallet without their knowledge</a:t>
            </a:r>
            <a:r>
              <a:rPr lang="en-US" sz="1400" b="1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solidFill>
                  <a:srgbClr val="FF0000"/>
                </a:solidFill>
              </a:rPr>
              <a:t>If </a:t>
            </a:r>
            <a:r>
              <a:rPr lang="en-US" sz="1400" b="1" dirty="0">
                <a:solidFill>
                  <a:srgbClr val="FF0000"/>
                </a:solidFill>
              </a:rPr>
              <a:t>customer lost card a thief could make purchases without having to know a PIN 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rgbClr val="FF0000"/>
                </a:solidFill>
              </a:rPr>
              <a:t>Customer can pay twice as terminal may detect the card for contactless payment but has inserted the card to use the PIN. 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solidFill>
                  <a:srgbClr val="FF0000"/>
                </a:solidFill>
              </a:rPr>
              <a:t>Customer </a:t>
            </a:r>
            <a:r>
              <a:rPr lang="en-US" sz="1400" b="1" dirty="0">
                <a:solidFill>
                  <a:srgbClr val="FF0000"/>
                </a:solidFill>
              </a:rPr>
              <a:t>doesn’t have to worry about PIN being overseen/shoulder surfed</a:t>
            </a:r>
          </a:p>
        </p:txBody>
      </p:sp>
    </p:spTree>
    <p:extLst>
      <p:ext uri="{BB962C8B-B14F-4D97-AF65-F5344CB8AC3E}">
        <p14:creationId xmlns:p14="http://schemas.microsoft.com/office/powerpoint/2010/main" val="15146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0468" y="1524000"/>
            <a:ext cx="8184932" cy="48628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Students are investigating the </a:t>
            </a:r>
            <a:r>
              <a:rPr lang="en-US" sz="1600" b="1" dirty="0" err="1"/>
              <a:t>behaviour</a:t>
            </a:r>
            <a:r>
              <a:rPr lang="en-US" sz="1600" b="1" dirty="0"/>
              <a:t> of a </a:t>
            </a:r>
            <a:r>
              <a:rPr lang="en-US" sz="1600" b="1" dirty="0" err="1"/>
              <a:t>colourless</a:t>
            </a:r>
            <a:r>
              <a:rPr lang="en-US" sz="1600" b="1" dirty="0"/>
              <a:t> liquid in a beaker. As the </a:t>
            </a:r>
            <a:r>
              <a:rPr lang="en-US" sz="1600" b="1" dirty="0" err="1"/>
              <a:t>colourless</a:t>
            </a:r>
            <a:r>
              <a:rPr lang="en-US" sz="1600" b="1" dirty="0"/>
              <a:t> liquid heats up, it becomes cloudy.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/>
              <a:t>Name </a:t>
            </a:r>
            <a:r>
              <a:rPr lang="en-US" sz="1600" b="1" dirty="0"/>
              <a:t>two sensors that would be connected to a computer in such an experiment. </a:t>
            </a:r>
            <a:endParaRPr lang="en-US" sz="1400" b="1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Temperature </a:t>
            </a:r>
            <a:endParaRPr lang="en-US" sz="1600" b="1" dirty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Light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600" b="1" dirty="0">
              <a:solidFill>
                <a:srgbClr val="FF0000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/>
              <a:t>Describe </a:t>
            </a:r>
            <a:r>
              <a:rPr lang="en-US" sz="1600" b="1" dirty="0"/>
              <a:t>how the student would set up the equipment in the experiment and how the computer would monitor and present the change in readings produced by the experiment</a:t>
            </a:r>
            <a:r>
              <a:rPr lang="en-US" sz="1600" b="1" dirty="0" smtClean="0"/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Light </a:t>
            </a:r>
            <a:r>
              <a:rPr lang="en-US" sz="1600" b="1" dirty="0">
                <a:solidFill>
                  <a:srgbClr val="FF0000"/>
                </a:solidFill>
              </a:rPr>
              <a:t>source placed one side of/outside the beaker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Light </a:t>
            </a:r>
            <a:r>
              <a:rPr lang="en-US" sz="1600" b="1" dirty="0">
                <a:solidFill>
                  <a:srgbClr val="FF0000"/>
                </a:solidFill>
              </a:rPr>
              <a:t>sensor placed other side of/inside the beaker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Temperature </a:t>
            </a:r>
            <a:r>
              <a:rPr lang="en-US" sz="1600" b="1" dirty="0">
                <a:solidFill>
                  <a:srgbClr val="FF0000"/>
                </a:solidFill>
              </a:rPr>
              <a:t>sensor placed inside the beaker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Sensors </a:t>
            </a:r>
            <a:r>
              <a:rPr lang="en-US" sz="1600" b="1" dirty="0">
                <a:solidFill>
                  <a:srgbClr val="FF0000"/>
                </a:solidFill>
              </a:rPr>
              <a:t>connected to the </a:t>
            </a:r>
            <a:r>
              <a:rPr lang="en-US" sz="1600" b="1" dirty="0" smtClean="0">
                <a:solidFill>
                  <a:srgbClr val="FF0000"/>
                </a:solidFill>
              </a:rPr>
              <a:t>ADC/computer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Heat </a:t>
            </a:r>
            <a:r>
              <a:rPr lang="en-US" sz="1600" b="1" dirty="0">
                <a:solidFill>
                  <a:srgbClr val="FF0000"/>
                </a:solidFill>
              </a:rPr>
              <a:t>source placed below beaker until </a:t>
            </a:r>
            <a:r>
              <a:rPr lang="en-US" sz="1600" b="1" dirty="0" err="1">
                <a:solidFill>
                  <a:srgbClr val="FF0000"/>
                </a:solidFill>
              </a:rPr>
              <a:t>colour</a:t>
            </a:r>
            <a:r>
              <a:rPr lang="en-US" sz="1600" b="1" dirty="0">
                <a:solidFill>
                  <a:srgbClr val="FF0000"/>
                </a:solidFill>
              </a:rPr>
              <a:t> change </a:t>
            </a:r>
            <a:r>
              <a:rPr lang="en-US" sz="1600" b="1" dirty="0" smtClean="0">
                <a:solidFill>
                  <a:srgbClr val="FF0000"/>
                </a:solidFill>
              </a:rPr>
              <a:t>occurs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The </a:t>
            </a:r>
            <a:r>
              <a:rPr lang="en-US" sz="1600" b="1" dirty="0">
                <a:solidFill>
                  <a:srgbClr val="FF0000"/>
                </a:solidFill>
              </a:rPr>
              <a:t>sensors feed back data to </a:t>
            </a:r>
            <a:r>
              <a:rPr lang="en-US" sz="1600" b="1" dirty="0" smtClean="0">
                <a:solidFill>
                  <a:srgbClr val="FF0000"/>
                </a:solidFill>
              </a:rPr>
              <a:t>microprocessor/computer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Data </a:t>
            </a:r>
            <a:r>
              <a:rPr lang="en-US" sz="1600" b="1" dirty="0">
                <a:solidFill>
                  <a:srgbClr val="FF0000"/>
                </a:solidFill>
              </a:rPr>
              <a:t>is converted from Analogue to Digital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Readings </a:t>
            </a:r>
            <a:r>
              <a:rPr lang="en-US" sz="1600" b="1" dirty="0">
                <a:solidFill>
                  <a:srgbClr val="FF0000"/>
                </a:solidFill>
              </a:rPr>
              <a:t>are printed out/displayed/ Graphs are automatically produced by computer</a:t>
            </a:r>
            <a:r>
              <a:rPr lang="en-US" sz="1600" b="1" dirty="0" smtClean="0">
                <a:solidFill>
                  <a:srgbClr val="FF0000"/>
                </a:solidFill>
              </a:rPr>
              <a:t>…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 ...</a:t>
            </a:r>
            <a:r>
              <a:rPr lang="en-US" sz="1600" b="1" dirty="0">
                <a:solidFill>
                  <a:srgbClr val="FF0000"/>
                </a:solidFill>
              </a:rPr>
              <a:t>light plotted against temperature/time 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166315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2015 Nov 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356" y="4031776"/>
            <a:ext cx="1396244" cy="145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229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880804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2015 Sum 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30468" y="1600200"/>
            <a:ext cx="8214023" cy="47705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A school in the UK holds a sports day every year. Students compete in a number of athletics events during the day</a:t>
            </a:r>
            <a:r>
              <a:rPr lang="en-US" sz="1600" b="1" dirty="0" smtClean="0"/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 The results of all events, together with suitable photographs, are to be included in the school newsletter on its website. Initially the results will be stored in a spreadsheet.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 </a:t>
            </a:r>
            <a:endParaRPr lang="en-US" sz="1600" b="1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/>
              <a:t>Describe </a:t>
            </a:r>
            <a:r>
              <a:rPr lang="en-US" sz="1600" b="1" dirty="0"/>
              <a:t>how the sports day part of the newsletter will be produced. </a:t>
            </a:r>
            <a:endParaRPr lang="en-US" sz="1600" b="1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</a:rPr>
              <a:t>Load/open web authoring package 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Create </a:t>
            </a:r>
            <a:r>
              <a:rPr lang="en-US" sz="1600" b="1" dirty="0">
                <a:solidFill>
                  <a:srgbClr val="FF0000"/>
                </a:solidFill>
              </a:rPr>
              <a:t>tables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Take </a:t>
            </a:r>
            <a:r>
              <a:rPr lang="en-US" sz="1600" b="1" dirty="0">
                <a:solidFill>
                  <a:srgbClr val="FF0000"/>
                </a:solidFill>
              </a:rPr>
              <a:t>photo using digital camera/ordinary camera or video camera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Upload </a:t>
            </a:r>
            <a:r>
              <a:rPr lang="en-US" sz="1600" b="1" dirty="0">
                <a:solidFill>
                  <a:srgbClr val="FF0000"/>
                </a:solidFill>
              </a:rPr>
              <a:t>from camera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Save </a:t>
            </a:r>
            <a:r>
              <a:rPr lang="en-US" sz="1600" b="1" dirty="0">
                <a:solidFill>
                  <a:srgbClr val="FF0000"/>
                </a:solidFill>
              </a:rPr>
              <a:t>the image/video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Load webpage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Import/copy </a:t>
            </a:r>
            <a:r>
              <a:rPr lang="en-US" sz="1600" b="1" dirty="0">
                <a:solidFill>
                  <a:srgbClr val="FF0000"/>
                </a:solidFill>
              </a:rPr>
              <a:t>and paste/insert image into document/embed image source into markup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Position </a:t>
            </a:r>
            <a:r>
              <a:rPr lang="en-US" sz="1600" b="1" dirty="0">
                <a:solidFill>
                  <a:srgbClr val="FF0000"/>
                </a:solidFill>
              </a:rPr>
              <a:t>the image/resize image/edit image 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Type </a:t>
            </a:r>
            <a:r>
              <a:rPr lang="en-US" sz="1600" b="1" dirty="0">
                <a:solidFill>
                  <a:srgbClr val="FF0000"/>
                </a:solidFill>
              </a:rPr>
              <a:t>text/import text files Edit/format text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Insert </a:t>
            </a:r>
            <a:r>
              <a:rPr lang="en-US" sz="1600" b="1" dirty="0">
                <a:solidFill>
                  <a:srgbClr val="FF0000"/>
                </a:solidFill>
              </a:rPr>
              <a:t>spreadsheet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Insert/copy </a:t>
            </a:r>
            <a:r>
              <a:rPr lang="en-US" sz="1600" b="1" dirty="0">
                <a:solidFill>
                  <a:srgbClr val="FF0000"/>
                </a:solidFill>
              </a:rPr>
              <a:t>data from spreadsheet Paste data into table Create chart from </a:t>
            </a:r>
            <a:r>
              <a:rPr lang="en-US" sz="1600" b="1" dirty="0" smtClean="0">
                <a:solidFill>
                  <a:srgbClr val="FF0000"/>
                </a:solidFill>
              </a:rPr>
              <a:t>spreadsheet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80580"/>
            <a:ext cx="17145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36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775415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2015 Sum 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30468" y="1600200"/>
            <a:ext cx="8214023" cy="46782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An oil prospecting company wants to use an expert system to help it to decide where to drill for </a:t>
            </a:r>
            <a:r>
              <a:rPr lang="en-US" sz="1600" b="1" dirty="0" smtClean="0"/>
              <a:t>oil. Describe </a:t>
            </a:r>
            <a:r>
              <a:rPr lang="en-US" sz="1600" b="1" dirty="0"/>
              <a:t>how such a system would work</a:t>
            </a:r>
            <a:r>
              <a:rPr lang="en-US" sz="1600" b="1" dirty="0" smtClean="0"/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</a:rPr>
              <a:t>Uses interactive interface/interactive interface asks questions about geological profile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Answers </a:t>
            </a:r>
            <a:r>
              <a:rPr lang="en-US" sz="1600" b="1" dirty="0">
                <a:solidFill>
                  <a:srgbClr val="FF0000"/>
                </a:solidFill>
              </a:rPr>
              <a:t>to questions are typed in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geological </a:t>
            </a:r>
            <a:r>
              <a:rPr lang="en-US" sz="1600" b="1" dirty="0">
                <a:solidFill>
                  <a:srgbClr val="FF0000"/>
                </a:solidFill>
              </a:rPr>
              <a:t>profile is typed in 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Further </a:t>
            </a:r>
            <a:r>
              <a:rPr lang="en-US" sz="1600" b="1" dirty="0">
                <a:solidFill>
                  <a:srgbClr val="FF0000"/>
                </a:solidFill>
              </a:rPr>
              <a:t>questions are asked based on previous responses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expert </a:t>
            </a:r>
            <a:r>
              <a:rPr lang="en-US" sz="1600" b="1" dirty="0">
                <a:solidFill>
                  <a:srgbClr val="FF0000"/>
                </a:solidFill>
              </a:rPr>
              <a:t>system analyses data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inference </a:t>
            </a:r>
            <a:r>
              <a:rPr lang="en-US" sz="1600" b="1" dirty="0">
                <a:solidFill>
                  <a:srgbClr val="FF0000"/>
                </a:solidFill>
              </a:rPr>
              <a:t>engine compares data… …compares data with that held in the knowledge base... ...using rules base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matches </a:t>
            </a:r>
            <a:r>
              <a:rPr lang="en-US" sz="1600" b="1" dirty="0">
                <a:solidFill>
                  <a:srgbClr val="FF0000"/>
                </a:solidFill>
              </a:rPr>
              <a:t>are found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Probabilities </a:t>
            </a:r>
            <a:r>
              <a:rPr lang="en-US" sz="1600" b="1" dirty="0">
                <a:solidFill>
                  <a:srgbClr val="FF0000"/>
                </a:solidFill>
              </a:rPr>
              <a:t>of oil being present are suggested 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Depths </a:t>
            </a:r>
            <a:r>
              <a:rPr lang="en-US" sz="1600" b="1" dirty="0">
                <a:solidFill>
                  <a:srgbClr val="FF0000"/>
                </a:solidFill>
              </a:rPr>
              <a:t>of likely deposits are suggested   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Predictions </a:t>
            </a:r>
            <a:r>
              <a:rPr lang="en-US" sz="1600" b="1" dirty="0">
                <a:solidFill>
                  <a:srgbClr val="FF0000"/>
                </a:solidFill>
              </a:rPr>
              <a:t>of geological strata above the deposits of oil are </a:t>
            </a:r>
            <a:r>
              <a:rPr lang="en-US" sz="1600" b="1" dirty="0" smtClean="0">
                <a:solidFill>
                  <a:srgbClr val="FF0000"/>
                </a:solidFill>
              </a:rPr>
              <a:t>output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600" b="1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 Give two different uses of expert systems for diagnosis. </a:t>
            </a:r>
            <a:endParaRPr lang="en-US" sz="1600" b="1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nl-NL" sz="1600" b="1" dirty="0">
                <a:solidFill>
                  <a:srgbClr val="FF0000"/>
                </a:solidFill>
              </a:rPr>
              <a:t>Medical </a:t>
            </a:r>
            <a:r>
              <a:rPr lang="nl-NL" sz="1600" b="1" dirty="0" smtClean="0">
                <a:solidFill>
                  <a:srgbClr val="FF0000"/>
                </a:solidFill>
              </a:rPr>
              <a:t>diagnosis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nl-NL" sz="1600" b="1" dirty="0" smtClean="0">
                <a:solidFill>
                  <a:srgbClr val="FF0000"/>
                </a:solidFill>
              </a:rPr>
              <a:t>Car </a:t>
            </a:r>
            <a:r>
              <a:rPr lang="nl-NL" sz="1600" b="1" dirty="0">
                <a:solidFill>
                  <a:srgbClr val="FF0000"/>
                </a:solidFill>
              </a:rPr>
              <a:t>engine fault diagnosis </a:t>
            </a:r>
            <a:endParaRPr lang="nl-NL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nl-NL" sz="1600" b="1" dirty="0" smtClean="0">
                <a:solidFill>
                  <a:srgbClr val="FF0000"/>
                </a:solidFill>
              </a:rPr>
              <a:t>Computer </a:t>
            </a:r>
            <a:r>
              <a:rPr lang="nl-NL" sz="1600" b="1" dirty="0">
                <a:solidFill>
                  <a:srgbClr val="FF0000"/>
                </a:solidFill>
              </a:rPr>
              <a:t>fault diagnosis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367213"/>
            <a:ext cx="1936427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49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937961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2015 Sum </a:t>
                      </a: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</a:t>
                      </a:r>
                      <a:endParaRPr lang="en-GB" sz="1600" b="1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36" t="26508" r="32370" b="43194"/>
          <a:stretch/>
        </p:blipFill>
        <p:spPr bwMode="auto">
          <a:xfrm>
            <a:off x="4705066" y="4343400"/>
            <a:ext cx="4412776" cy="2308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18" t="60030" r="45000" b="13866"/>
          <a:stretch/>
        </p:blipFill>
        <p:spPr bwMode="auto">
          <a:xfrm>
            <a:off x="2794154" y="1690048"/>
            <a:ext cx="1701646" cy="2991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73373" y="2819400"/>
            <a:ext cx="18288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 </a:t>
            </a:r>
            <a:r>
              <a:rPr lang="en-US" sz="1400" b="1" dirty="0"/>
              <a:t>Identify the </a:t>
            </a:r>
            <a:r>
              <a:rPr lang="en-US" sz="1400" b="1" dirty="0" smtClean="0">
                <a:solidFill>
                  <a:srgbClr val="FF0000"/>
                </a:solidFill>
              </a:rPr>
              <a:t>incorrect </a:t>
            </a:r>
            <a:r>
              <a:rPr lang="en-US" sz="1400" b="1" dirty="0">
                <a:solidFill>
                  <a:srgbClr val="FF0000"/>
                </a:solidFill>
              </a:rPr>
              <a:t>instructions </a:t>
            </a:r>
            <a:r>
              <a:rPr lang="en-US" sz="1400" b="1" dirty="0"/>
              <a:t>and state the correct </a:t>
            </a:r>
            <a:r>
              <a:rPr lang="en-US" sz="1400" b="1" dirty="0" smtClean="0"/>
              <a:t>instruction </a:t>
            </a:r>
            <a:r>
              <a:rPr lang="en-US" sz="1400" b="1" dirty="0"/>
              <a:t>to be used.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26297" y="2362200"/>
            <a:ext cx="1275876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 smtClean="0"/>
              <a:t>Repeat 5</a:t>
            </a:r>
            <a:endParaRPr lang="en-US" sz="1200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69297" y="2506637"/>
            <a:ext cx="304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11625" y="2348552"/>
            <a:ext cx="1151437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705066" y="2710302"/>
            <a:ext cx="360073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Missing</a:t>
            </a:r>
            <a:r>
              <a:rPr lang="en-US" sz="1200" b="1" dirty="0" smtClean="0"/>
              <a:t> </a:t>
            </a:r>
            <a:r>
              <a:rPr lang="en-US" sz="1200" b="1" dirty="0"/>
              <a:t>END REPEAT is missing after RIGHT 72 (5) </a:t>
            </a:r>
            <a:endParaRPr lang="en-US" sz="1200" b="1" dirty="0" smtClean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989552" y="2848801"/>
            <a:ext cx="689024" cy="3667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05066" y="3077064"/>
            <a:ext cx="360073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Missing</a:t>
            </a:r>
            <a:r>
              <a:rPr lang="en-US" sz="1200" b="1" dirty="0"/>
              <a:t> </a:t>
            </a:r>
            <a:r>
              <a:rPr lang="en-US" sz="1200" b="1" dirty="0" err="1"/>
              <a:t>PENUP</a:t>
            </a:r>
            <a:r>
              <a:rPr lang="en-US" sz="1200" b="1" dirty="0"/>
              <a:t> is missing before BACKWARD 80 (6) </a:t>
            </a:r>
            <a:endParaRPr lang="en-US" sz="1200" b="1" dirty="0" smtClean="0"/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3989552" y="3215564"/>
            <a:ext cx="715514" cy="1088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10753" y="3432200"/>
            <a:ext cx="360073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Missing</a:t>
            </a:r>
            <a:r>
              <a:rPr lang="en-US" sz="1200" b="1" dirty="0"/>
              <a:t> </a:t>
            </a:r>
            <a:r>
              <a:rPr lang="en-US" sz="1200" b="1" dirty="0" err="1"/>
              <a:t>PENDOWN</a:t>
            </a:r>
            <a:r>
              <a:rPr lang="en-US" sz="1200" b="1" dirty="0"/>
              <a:t> is missing after BACKWARD 80 (6) </a:t>
            </a:r>
            <a:endParaRPr lang="en-US" sz="1200" b="1" dirty="0" smtClean="0"/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flipH="1">
            <a:off x="3844473" y="3570700"/>
            <a:ext cx="866280" cy="1487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705066" y="3807007"/>
            <a:ext cx="360073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Missing</a:t>
            </a:r>
            <a:r>
              <a:rPr lang="en-US" sz="1200" b="1" dirty="0"/>
              <a:t> REPEAT 4 is missing before RIGHT 90 (7) </a:t>
            </a:r>
            <a:endParaRPr lang="en-US" sz="1200" b="1" dirty="0" smtClean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3844473" y="3709199"/>
            <a:ext cx="834104" cy="2363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678576" y="1563721"/>
            <a:ext cx="4236824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 Write down the </a:t>
            </a:r>
            <a:r>
              <a:rPr lang="en-US" sz="1600" b="1" dirty="0"/>
              <a:t>four missing instructions </a:t>
            </a:r>
            <a:r>
              <a:rPr lang="en-US" sz="1600" dirty="0"/>
              <a:t>and </a:t>
            </a:r>
            <a:r>
              <a:rPr lang="en-US" sz="1600" b="1" dirty="0"/>
              <a:t>indicate where they should be positioned </a:t>
            </a:r>
            <a:r>
              <a:rPr lang="en-US" sz="1600" dirty="0"/>
              <a:t>in the list of instructions provided.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2301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393871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2015 Sum </a:t>
                      </a: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</a:t>
                      </a:r>
                      <a:endParaRPr lang="en-GB" sz="1600" b="1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30468" y="1600200"/>
            <a:ext cx="8214023" cy="4832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An office has a microprocessor controlled central heating system.  </a:t>
            </a:r>
            <a:endParaRPr lang="en-US" sz="1600" b="1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/>
              <a:t>Name </a:t>
            </a:r>
            <a:r>
              <a:rPr lang="en-US" sz="1600" b="1" dirty="0"/>
              <a:t>and describe, in detail, the use of two input devices in such a system.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</a:rPr>
              <a:t>Number pad/touch screen/remote control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For </a:t>
            </a:r>
            <a:r>
              <a:rPr lang="en-US" sz="1600" b="1" dirty="0">
                <a:solidFill>
                  <a:srgbClr val="FF0000"/>
                </a:solidFill>
              </a:rPr>
              <a:t>the user to input the required temperature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endParaRPr lang="en-US" sz="1600" b="1" dirty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</a:rPr>
              <a:t>Temperature sensor 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To </a:t>
            </a:r>
            <a:r>
              <a:rPr lang="en-US" sz="1600" b="1" dirty="0">
                <a:solidFill>
                  <a:srgbClr val="FF0000"/>
                </a:solidFill>
              </a:rPr>
              <a:t>input current temperature of the </a:t>
            </a:r>
            <a:r>
              <a:rPr lang="en-US" sz="1600" b="1" dirty="0" smtClean="0">
                <a:solidFill>
                  <a:srgbClr val="FF0000"/>
                </a:solidFill>
              </a:rPr>
              <a:t>room/office</a:t>
            </a:r>
            <a:endParaRPr lang="en-US" sz="16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n-US" sz="1600" b="1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z="1600" b="1" dirty="0" smtClean="0"/>
              <a:t>Describe </a:t>
            </a:r>
            <a:r>
              <a:rPr lang="en-US" sz="1600" b="1" dirty="0"/>
              <a:t>how the microprocessor would keep the temperature of the office at a constant 19°C</a:t>
            </a:r>
            <a:r>
              <a:rPr lang="en-US" sz="1600" b="1" dirty="0" smtClean="0"/>
              <a:t>.</a:t>
            </a:r>
          </a:p>
          <a:p>
            <a:pPr>
              <a:defRPr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</a:rPr>
              <a:t>Microprocessor receives temperature from temperature sensor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Microprocessor </a:t>
            </a:r>
            <a:r>
              <a:rPr lang="en-US" sz="1600" b="1" dirty="0">
                <a:solidFill>
                  <a:srgbClr val="FF0000"/>
                </a:solidFill>
              </a:rPr>
              <a:t>stores required temperature/19 as preset </a:t>
            </a:r>
            <a:r>
              <a:rPr lang="en-US" sz="1600" b="1" dirty="0" smtClean="0">
                <a:solidFill>
                  <a:srgbClr val="FF0000"/>
                </a:solidFill>
              </a:rPr>
              <a:t>value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Compares temperature from sensor to pre-set temperature/19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If </a:t>
            </a:r>
            <a:r>
              <a:rPr lang="en-US" sz="1600" b="1" dirty="0">
                <a:solidFill>
                  <a:srgbClr val="FF0000"/>
                </a:solidFill>
              </a:rPr>
              <a:t>temperature is lower than preset value/19 microprocessor sends a signal to the actuator… …to turn heater on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If </a:t>
            </a:r>
            <a:r>
              <a:rPr lang="en-US" sz="1600" b="1" dirty="0">
                <a:solidFill>
                  <a:srgbClr val="FF0000"/>
                </a:solidFill>
              </a:rPr>
              <a:t>higher than preset value/19 microprocessor sends a signal to turn heater off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Wait </a:t>
            </a:r>
            <a:r>
              <a:rPr lang="en-US" sz="1600" b="1" dirty="0">
                <a:solidFill>
                  <a:srgbClr val="FF0000"/>
                </a:solidFill>
              </a:rPr>
              <a:t>set period of time before looping/process is continuous </a:t>
            </a:r>
          </a:p>
          <a:p>
            <a:pPr>
              <a:defRPr/>
            </a:pPr>
            <a:r>
              <a:rPr lang="en-US" sz="1600" b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752600"/>
            <a:ext cx="163936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128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958403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2015 Sum </a:t>
                      </a: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</a:t>
                      </a:r>
                      <a:endParaRPr lang="en-GB" sz="1600" b="1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30468" y="1600200"/>
            <a:ext cx="8214023" cy="47705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A travel company uses an online booking system to book flights for its customers.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/>
              <a:t>The </a:t>
            </a:r>
            <a:r>
              <a:rPr lang="en-US" sz="1600" b="1" dirty="0"/>
              <a:t>travel agent will type in the departure date, departure airport and destination airport. </a:t>
            </a:r>
            <a:endParaRPr lang="en-US" sz="1600" b="1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/>
              <a:t>The </a:t>
            </a:r>
            <a:r>
              <a:rPr lang="en-US" sz="1600" b="1" dirty="0"/>
              <a:t>system does not allow invalid airport names. </a:t>
            </a:r>
            <a:r>
              <a:rPr lang="en-US" sz="1600" b="1" dirty="0" smtClean="0"/>
              <a:t> </a:t>
            </a:r>
            <a:r>
              <a:rPr lang="en-US" sz="1600" b="1" dirty="0"/>
              <a:t>Describe the processing and outputs involved in such a system.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 </a:t>
            </a:r>
            <a:endParaRPr lang="en-US" sz="1000" b="1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</a:rPr>
              <a:t>Computer database is searched for matching departure airport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Computer </a:t>
            </a:r>
            <a:r>
              <a:rPr lang="en-US" sz="1600" b="1" dirty="0">
                <a:solidFill>
                  <a:srgbClr val="FF0000"/>
                </a:solidFill>
              </a:rPr>
              <a:t>database is searched for matching arrival airport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If </a:t>
            </a:r>
            <a:r>
              <a:rPr lang="en-US" sz="1600" b="1" dirty="0">
                <a:solidFill>
                  <a:srgbClr val="FF0000"/>
                </a:solidFill>
              </a:rPr>
              <a:t>flight on correct date found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Search </a:t>
            </a:r>
            <a:r>
              <a:rPr lang="en-US" sz="1600" b="1" dirty="0">
                <a:solidFill>
                  <a:srgbClr val="FF0000"/>
                </a:solidFill>
              </a:rPr>
              <a:t>if seats/tickets </a:t>
            </a:r>
            <a:r>
              <a:rPr lang="en-US" sz="1600" b="1" dirty="0" smtClean="0">
                <a:solidFill>
                  <a:srgbClr val="FF0000"/>
                </a:solidFill>
              </a:rPr>
              <a:t>available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If </a:t>
            </a:r>
            <a:r>
              <a:rPr lang="en-US" sz="1600" b="1" dirty="0">
                <a:solidFill>
                  <a:srgbClr val="FF0000"/>
                </a:solidFill>
              </a:rPr>
              <a:t>so flags seat as booked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Reduces </a:t>
            </a:r>
            <a:r>
              <a:rPr lang="en-US" sz="1600" b="1" dirty="0">
                <a:solidFill>
                  <a:srgbClr val="FF0000"/>
                </a:solidFill>
              </a:rPr>
              <a:t>number of seats/tickets available by </a:t>
            </a:r>
            <a:r>
              <a:rPr lang="en-US" sz="1600" b="1" dirty="0" smtClean="0">
                <a:solidFill>
                  <a:srgbClr val="FF0000"/>
                </a:solidFill>
              </a:rPr>
              <a:t>one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e-ticket </a:t>
            </a:r>
            <a:r>
              <a:rPr lang="en-US" sz="1600" b="1" dirty="0">
                <a:solidFill>
                  <a:srgbClr val="FF0000"/>
                </a:solidFill>
              </a:rPr>
              <a:t>details are output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e-ticket </a:t>
            </a:r>
            <a:r>
              <a:rPr lang="en-US" sz="1600" b="1" dirty="0">
                <a:solidFill>
                  <a:srgbClr val="FF0000"/>
                </a:solidFill>
              </a:rPr>
              <a:t>details sent by travel agent to </a:t>
            </a:r>
            <a:r>
              <a:rPr lang="en-US" sz="1600" b="1" dirty="0" smtClean="0">
                <a:solidFill>
                  <a:srgbClr val="FF0000"/>
                </a:solidFill>
              </a:rPr>
              <a:t>customer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600" b="1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Give three other </a:t>
            </a:r>
            <a:r>
              <a:rPr lang="en-US" sz="1600" b="1" dirty="0" err="1"/>
              <a:t>organisations</a:t>
            </a:r>
            <a:r>
              <a:rPr lang="en-US" sz="1600" b="1" dirty="0"/>
              <a:t> which make use of online booking systems.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Theatres, Cinemas, </a:t>
            </a:r>
            <a:r>
              <a:rPr lang="en-US" sz="1600" b="1" dirty="0">
                <a:solidFill>
                  <a:srgbClr val="FF0000"/>
                </a:solidFill>
              </a:rPr>
              <a:t>Football </a:t>
            </a:r>
            <a:r>
              <a:rPr lang="en-US" sz="1600" b="1" dirty="0" smtClean="0">
                <a:solidFill>
                  <a:srgbClr val="FF0000"/>
                </a:solidFill>
              </a:rPr>
              <a:t>clubs/stadia,  </a:t>
            </a:r>
            <a:r>
              <a:rPr lang="en-US" sz="1600" b="1" dirty="0">
                <a:solidFill>
                  <a:srgbClr val="FF0000"/>
                </a:solidFill>
              </a:rPr>
              <a:t>Holiday booking company 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200400"/>
            <a:ext cx="2085766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214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724423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2015 Sum </a:t>
                      </a: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</a:t>
                      </a:r>
                      <a:endParaRPr lang="en-GB" sz="1600" b="1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30468" y="1600200"/>
            <a:ext cx="8214023" cy="47705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/>
              <a:t>A head teacher </a:t>
            </a:r>
            <a:r>
              <a:rPr lang="en-US" sz="1600" b="1" dirty="0"/>
              <a:t>has decided that the school newsletter will no longer be printed out for parents but, instead, will appear on the school website</a:t>
            </a:r>
            <a:r>
              <a:rPr lang="en-US" sz="1600" b="1" dirty="0" smtClean="0"/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 Name three features available on a website not available in a hard copy version of the newsletter. For each one describe how it could be used on the school website. </a:t>
            </a:r>
            <a:endParaRPr lang="en-US" sz="1600" b="1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</a:rPr>
              <a:t>Sound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Spoken </a:t>
            </a:r>
            <a:r>
              <a:rPr lang="en-US" sz="1600" b="1" dirty="0">
                <a:solidFill>
                  <a:srgbClr val="FF0000"/>
                </a:solidFill>
              </a:rPr>
              <a:t>introduction by head/voiceover the presentation/background music/school choir/band/orchestra 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</a:rPr>
              <a:t>Animation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Text </a:t>
            </a:r>
            <a:r>
              <a:rPr lang="en-US" sz="1600" b="1" dirty="0">
                <a:solidFill>
                  <a:srgbClr val="FF0000"/>
                </a:solidFill>
              </a:rPr>
              <a:t>effects/cartoon representing school activities 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</a:rPr>
              <a:t>Video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Introduction </a:t>
            </a:r>
            <a:r>
              <a:rPr lang="en-US" sz="1600" b="1" dirty="0">
                <a:solidFill>
                  <a:srgbClr val="FF0000"/>
                </a:solidFill>
              </a:rPr>
              <a:t>by head/school play/choir/band/orchestra/sports activities 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</a:rPr>
              <a:t>Hyperlinks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Move </a:t>
            </a:r>
            <a:r>
              <a:rPr lang="en-US" sz="1600" b="1" dirty="0">
                <a:solidFill>
                  <a:srgbClr val="FF0000"/>
                </a:solidFill>
              </a:rPr>
              <a:t>to another page in the website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810000"/>
            <a:ext cx="2057477" cy="112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79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696984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2016 Specimen</a:t>
                      </a:r>
                      <a:endParaRPr lang="en-GB" sz="1600" b="1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30468" y="1600200"/>
            <a:ext cx="8214023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Describe three types of medical aid which can be produced using a 3D printer. </a:t>
            </a:r>
            <a:endParaRPr lang="en-US" sz="1600" b="1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</a:rPr>
              <a:t>S</a:t>
            </a:r>
            <a:r>
              <a:rPr lang="en-US" sz="1600" b="1" dirty="0" smtClean="0">
                <a:solidFill>
                  <a:srgbClr val="FF0000"/>
                </a:solidFill>
              </a:rPr>
              <a:t>urgical </a:t>
            </a:r>
            <a:r>
              <a:rPr lang="en-US" sz="1600" b="1" dirty="0">
                <a:solidFill>
                  <a:srgbClr val="FF0000"/>
                </a:solidFill>
              </a:rPr>
              <a:t>and diagnostic aids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Prosthetics </a:t>
            </a:r>
            <a:r>
              <a:rPr lang="en-US" sz="1600" b="1" dirty="0">
                <a:solidFill>
                  <a:srgbClr val="FF0000"/>
                </a:solidFill>
              </a:rPr>
              <a:t>and medical products,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</a:rPr>
              <a:t>T</a:t>
            </a:r>
            <a:r>
              <a:rPr lang="en-US" sz="1600" b="1" dirty="0" smtClean="0">
                <a:solidFill>
                  <a:srgbClr val="FF0000"/>
                </a:solidFill>
              </a:rPr>
              <a:t>issue engineering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</a:rPr>
              <a:t>A</a:t>
            </a:r>
            <a:r>
              <a:rPr lang="en-US" sz="1600" b="1" dirty="0" smtClean="0">
                <a:solidFill>
                  <a:srgbClr val="FF0000"/>
                </a:solidFill>
              </a:rPr>
              <a:t>rtificial </a:t>
            </a:r>
            <a:r>
              <a:rPr lang="en-US" sz="1600" b="1" dirty="0">
                <a:solidFill>
                  <a:srgbClr val="FF0000"/>
                </a:solidFill>
              </a:rPr>
              <a:t>blood vessels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</a:rPr>
              <a:t>D</a:t>
            </a:r>
            <a:r>
              <a:rPr lang="en-US" sz="1600" b="1" dirty="0" smtClean="0">
                <a:solidFill>
                  <a:srgbClr val="FF0000"/>
                </a:solidFill>
              </a:rPr>
              <a:t>esigns </a:t>
            </a:r>
            <a:r>
              <a:rPr lang="en-US" sz="1600" b="1" dirty="0">
                <a:solidFill>
                  <a:srgbClr val="FF0000"/>
                </a:solidFill>
              </a:rPr>
              <a:t>of medical tools and equipment 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74" y="3950252"/>
            <a:ext cx="26670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950252"/>
            <a:ext cx="2590800" cy="1711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 descr="https://tse1.mm.bing.net/th?&amp;id=OIP.Mc8d7355af3718aca1bce61b17514f6a0o0&amp;w=198&amp;h=148&amp;c=0&amp;pid=1.9&amp;rs=0&amp;p=0&amp;r=0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945703"/>
            <a:ext cx="2133600" cy="159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66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369751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2016 Specimen</a:t>
                      </a:r>
                      <a:endParaRPr lang="en-GB" sz="1600" b="1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30468" y="1600200"/>
            <a:ext cx="8214023" cy="40318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Explain what is meant by GPS. </a:t>
            </a:r>
            <a:endParaRPr lang="en-US" sz="1600" b="1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Global </a:t>
            </a:r>
            <a:r>
              <a:rPr lang="en-US" sz="1600" b="1" dirty="0">
                <a:solidFill>
                  <a:srgbClr val="FF0000"/>
                </a:solidFill>
              </a:rPr>
              <a:t>Positioning System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</a:rPr>
              <a:t>S</a:t>
            </a:r>
            <a:r>
              <a:rPr lang="en-US" sz="1600" b="1" dirty="0" smtClean="0">
                <a:solidFill>
                  <a:srgbClr val="FF0000"/>
                </a:solidFill>
              </a:rPr>
              <a:t>pace-based </a:t>
            </a:r>
            <a:r>
              <a:rPr lang="en-US" sz="1600" b="1" dirty="0">
                <a:solidFill>
                  <a:srgbClr val="FF0000"/>
                </a:solidFill>
              </a:rPr>
              <a:t>navigation system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</a:rPr>
              <a:t>T</a:t>
            </a:r>
            <a:r>
              <a:rPr lang="en-US" sz="1600" b="1" dirty="0" smtClean="0">
                <a:solidFill>
                  <a:srgbClr val="FF0000"/>
                </a:solidFill>
              </a:rPr>
              <a:t>ypically </a:t>
            </a:r>
            <a:r>
              <a:rPr lang="en-US" sz="1600" b="1" dirty="0">
                <a:solidFill>
                  <a:srgbClr val="FF0000"/>
                </a:solidFill>
              </a:rPr>
              <a:t>four satellites must be visible to the receiver 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</a:rPr>
              <a:t>C</a:t>
            </a:r>
            <a:r>
              <a:rPr lang="en-US" sz="1600" b="1" dirty="0" smtClean="0">
                <a:solidFill>
                  <a:srgbClr val="FF0000"/>
                </a:solidFill>
              </a:rPr>
              <a:t>alculates </a:t>
            </a:r>
            <a:r>
              <a:rPr lang="en-US" sz="1600" b="1" dirty="0">
                <a:solidFill>
                  <a:srgbClr val="FF0000"/>
                </a:solidFill>
              </a:rPr>
              <a:t>the distance from a receiver to the satellite 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</a:rPr>
              <a:t>C</a:t>
            </a:r>
            <a:r>
              <a:rPr lang="en-US" sz="1600" b="1" dirty="0" smtClean="0">
                <a:solidFill>
                  <a:srgbClr val="FF0000"/>
                </a:solidFill>
              </a:rPr>
              <a:t>alculates </a:t>
            </a:r>
            <a:r>
              <a:rPr lang="en-US" sz="1600" b="1" dirty="0">
                <a:solidFill>
                  <a:srgbClr val="FF0000"/>
                </a:solidFill>
              </a:rPr>
              <a:t>the position of the </a:t>
            </a:r>
            <a:r>
              <a:rPr lang="en-US" sz="1600" b="1" dirty="0" smtClean="0">
                <a:solidFill>
                  <a:srgbClr val="FF0000"/>
                </a:solidFill>
              </a:rPr>
              <a:t>receiver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600" b="1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 Give two examples of the use of GPS </a:t>
            </a:r>
            <a:endParaRPr lang="en-US" sz="1600" b="1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Used </a:t>
            </a:r>
            <a:r>
              <a:rPr lang="en-US" sz="1600" b="1" dirty="0">
                <a:solidFill>
                  <a:srgbClr val="FF0000"/>
                </a:solidFill>
              </a:rPr>
              <a:t>in cars to calculate routes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Used </a:t>
            </a:r>
            <a:r>
              <a:rPr lang="en-US" sz="1600" b="1" dirty="0">
                <a:solidFill>
                  <a:srgbClr val="FF0000"/>
                </a:solidFill>
              </a:rPr>
              <a:t>by walkers to locate position on hills/mountains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Used </a:t>
            </a:r>
            <a:r>
              <a:rPr lang="en-US" sz="1600" b="1" dirty="0">
                <a:solidFill>
                  <a:srgbClr val="FF0000"/>
                </a:solidFill>
              </a:rPr>
              <a:t>by runners to calculate distance run </a:t>
            </a:r>
            <a:r>
              <a:rPr lang="en-US" sz="1600" b="1" dirty="0" smtClean="0">
                <a:solidFill>
                  <a:srgbClr val="FF0000"/>
                </a:solidFill>
              </a:rPr>
              <a:t>–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</a:rPr>
              <a:t>U</a:t>
            </a:r>
            <a:r>
              <a:rPr lang="en-US" sz="1600" b="1" dirty="0" smtClean="0">
                <a:solidFill>
                  <a:srgbClr val="FF0000"/>
                </a:solidFill>
              </a:rPr>
              <a:t>sed </a:t>
            </a:r>
            <a:r>
              <a:rPr lang="en-US" sz="1600" b="1" dirty="0">
                <a:solidFill>
                  <a:srgbClr val="FF0000"/>
                </a:solidFill>
              </a:rPr>
              <a:t>by farmers for tractor navigation/soil evaluation/livestock control/yield monitoring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</a:rPr>
              <a:t>U</a:t>
            </a:r>
            <a:r>
              <a:rPr lang="en-US" sz="1600" b="1" dirty="0" smtClean="0">
                <a:solidFill>
                  <a:srgbClr val="FF0000"/>
                </a:solidFill>
              </a:rPr>
              <a:t>sed </a:t>
            </a:r>
            <a:r>
              <a:rPr lang="en-US" sz="1600" b="1" dirty="0">
                <a:solidFill>
                  <a:srgbClr val="FF0000"/>
                </a:solidFill>
              </a:rPr>
              <a:t>in satellite navigation systems for ships – used in tracking aircraft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1800699"/>
            <a:ext cx="285750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283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84006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2016 Specimen</a:t>
                      </a:r>
                      <a:endParaRPr lang="en-GB" sz="1600" b="1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30468" y="1600200"/>
            <a:ext cx="8214023" cy="40318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Johann is going on holiday to a different country. He will need to take his passport. He has a new type of passport which has an RFID chip in it. He will be passing through automated passport control gates.  </a:t>
            </a:r>
            <a:endParaRPr lang="en-US" sz="1600" b="1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 </a:t>
            </a:r>
            <a:r>
              <a:rPr lang="en-US" sz="1600" b="1" dirty="0" smtClean="0"/>
              <a:t>Describe </a:t>
            </a:r>
            <a:r>
              <a:rPr lang="en-US" sz="1600" b="1" dirty="0"/>
              <a:t>what an RFID chip consists of.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</a:rPr>
              <a:t>A</a:t>
            </a:r>
            <a:r>
              <a:rPr lang="en-US" sz="1600" b="1" dirty="0" smtClean="0">
                <a:solidFill>
                  <a:srgbClr val="FF0000"/>
                </a:solidFill>
              </a:rPr>
              <a:t>n </a:t>
            </a:r>
            <a:r>
              <a:rPr lang="en-US" sz="1600" b="1" dirty="0">
                <a:solidFill>
                  <a:srgbClr val="FF0000"/>
                </a:solidFill>
              </a:rPr>
              <a:t>integrated circuit…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…</a:t>
            </a:r>
            <a:r>
              <a:rPr lang="en-US" sz="1600" b="1" dirty="0">
                <a:solidFill>
                  <a:srgbClr val="FF0000"/>
                </a:solidFill>
              </a:rPr>
              <a:t>which contains an aerial…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…</a:t>
            </a:r>
            <a:r>
              <a:rPr lang="en-US" sz="1600" b="1" dirty="0">
                <a:solidFill>
                  <a:srgbClr val="FF0000"/>
                </a:solidFill>
              </a:rPr>
              <a:t>which receives and transmits data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 Describe how RFID will be used as he passes through passport control</a:t>
            </a:r>
            <a:r>
              <a:rPr lang="en-US" sz="1600" b="1" dirty="0" smtClean="0"/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He </a:t>
            </a:r>
            <a:r>
              <a:rPr lang="en-US" sz="1600" b="1" dirty="0">
                <a:solidFill>
                  <a:srgbClr val="FF0000"/>
                </a:solidFill>
              </a:rPr>
              <a:t>places his passport against the RFID reader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</a:rPr>
              <a:t>H</a:t>
            </a:r>
            <a:r>
              <a:rPr lang="en-US" sz="1600" b="1" dirty="0" smtClean="0">
                <a:solidFill>
                  <a:srgbClr val="FF0000"/>
                </a:solidFill>
              </a:rPr>
              <a:t>e </a:t>
            </a:r>
            <a:r>
              <a:rPr lang="en-US" sz="1600" b="1" dirty="0">
                <a:solidFill>
                  <a:srgbClr val="FF0000"/>
                </a:solidFill>
              </a:rPr>
              <a:t>stands in front of a scanner/fingerprint scanner is used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</a:rPr>
              <a:t>H</a:t>
            </a:r>
            <a:r>
              <a:rPr lang="en-US" sz="1600" b="1" dirty="0" smtClean="0">
                <a:solidFill>
                  <a:srgbClr val="FF0000"/>
                </a:solidFill>
              </a:rPr>
              <a:t>is </a:t>
            </a:r>
            <a:r>
              <a:rPr lang="en-US" sz="1600" b="1" dirty="0">
                <a:solidFill>
                  <a:srgbClr val="FF0000"/>
                </a:solidFill>
              </a:rPr>
              <a:t>facial characteristics/fingerprints are compared with</a:t>
            </a:r>
            <a:r>
              <a:rPr lang="en-US" sz="1600" b="1" dirty="0" smtClean="0">
                <a:solidFill>
                  <a:srgbClr val="FF0000"/>
                </a:solidFill>
              </a:rPr>
              <a:t>…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…those stored on the RFID chip </a:t>
            </a:r>
            <a:endParaRPr lang="en-US" sz="1600" b="1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9" t="9289" r="11314" b="14913"/>
          <a:stretch/>
        </p:blipFill>
        <p:spPr bwMode="auto">
          <a:xfrm>
            <a:off x="7010400" y="2438400"/>
            <a:ext cx="1522386" cy="1512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369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065191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2016 Specimen</a:t>
                      </a:r>
                      <a:endParaRPr lang="en-GB" sz="1600" b="1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30468" y="1600200"/>
            <a:ext cx="8214023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Doctors often use expert systems to diagnose illnesses of patients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</a:rPr>
              <a:t>D</a:t>
            </a:r>
            <a:r>
              <a:rPr lang="en-US" sz="1600" b="1" dirty="0" smtClean="0">
                <a:solidFill>
                  <a:srgbClr val="FF0000"/>
                </a:solidFill>
              </a:rPr>
              <a:t>ata </a:t>
            </a:r>
            <a:r>
              <a:rPr lang="en-US" sz="1600" b="1" dirty="0">
                <a:solidFill>
                  <a:srgbClr val="FF0000"/>
                </a:solidFill>
              </a:rPr>
              <a:t>is entered using keyboard/touch screen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</a:rPr>
              <a:t>U</a:t>
            </a:r>
            <a:r>
              <a:rPr lang="en-US" sz="1600" b="1" dirty="0" smtClean="0">
                <a:solidFill>
                  <a:srgbClr val="FF0000"/>
                </a:solidFill>
              </a:rPr>
              <a:t>ses </a:t>
            </a:r>
            <a:r>
              <a:rPr lang="en-US" sz="1600" b="1" dirty="0">
                <a:solidFill>
                  <a:srgbClr val="FF0000"/>
                </a:solidFill>
              </a:rPr>
              <a:t>interactive interface/asks questions...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...</a:t>
            </a:r>
            <a:r>
              <a:rPr lang="en-US" sz="1600" b="1" dirty="0">
                <a:solidFill>
                  <a:srgbClr val="FF0000"/>
                </a:solidFill>
              </a:rPr>
              <a:t>based on previous responses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</a:rPr>
              <a:t>I</a:t>
            </a:r>
            <a:r>
              <a:rPr lang="en-US" sz="1600" b="1" dirty="0" smtClean="0">
                <a:solidFill>
                  <a:srgbClr val="FF0000"/>
                </a:solidFill>
              </a:rPr>
              <a:t>nference </a:t>
            </a:r>
            <a:r>
              <a:rPr lang="en-US" sz="1600" b="1" dirty="0">
                <a:solidFill>
                  <a:srgbClr val="FF0000"/>
                </a:solidFill>
              </a:rPr>
              <a:t>engine compares data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</a:rPr>
              <a:t>C</a:t>
            </a:r>
            <a:r>
              <a:rPr lang="en-US" sz="1600" b="1" dirty="0" smtClean="0">
                <a:solidFill>
                  <a:srgbClr val="FF0000"/>
                </a:solidFill>
              </a:rPr>
              <a:t>ompares </a:t>
            </a:r>
            <a:r>
              <a:rPr lang="en-US" sz="1600" b="1" dirty="0">
                <a:solidFill>
                  <a:srgbClr val="FF0000"/>
                </a:solidFill>
              </a:rPr>
              <a:t>data with that held in the knowledge base...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...</a:t>
            </a:r>
            <a:r>
              <a:rPr lang="en-US" sz="1600" b="1" dirty="0">
                <a:solidFill>
                  <a:srgbClr val="FF0000"/>
                </a:solidFill>
              </a:rPr>
              <a:t>using rules base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</a:rPr>
              <a:t>M</a:t>
            </a:r>
            <a:r>
              <a:rPr lang="en-US" sz="1600" b="1" dirty="0" smtClean="0">
                <a:solidFill>
                  <a:srgbClr val="FF0000"/>
                </a:solidFill>
              </a:rPr>
              <a:t>atches </a:t>
            </a:r>
            <a:r>
              <a:rPr lang="en-US" sz="1600" b="1" dirty="0">
                <a:solidFill>
                  <a:srgbClr val="FF0000"/>
                </a:solidFill>
              </a:rPr>
              <a:t>are found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</a:rPr>
              <a:t>S</a:t>
            </a:r>
            <a:r>
              <a:rPr lang="en-US" sz="1600" b="1" dirty="0" smtClean="0">
                <a:solidFill>
                  <a:srgbClr val="FF0000"/>
                </a:solidFill>
              </a:rPr>
              <a:t>ystem </a:t>
            </a:r>
            <a:r>
              <a:rPr lang="en-US" sz="1600" b="1" dirty="0">
                <a:solidFill>
                  <a:srgbClr val="FF0000"/>
                </a:solidFill>
              </a:rPr>
              <a:t>suggests probable illnesses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600" b="1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 Give two other uses of expert </a:t>
            </a:r>
            <a:r>
              <a:rPr lang="en-US" sz="1600" b="1" dirty="0" smtClean="0"/>
              <a:t>systems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</a:rPr>
              <a:t>Car fault diagnosis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Prospecting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Tax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Careers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Chess games</a:t>
            </a:r>
            <a:endParaRPr lang="en-US" sz="1600" b="1" dirty="0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293" y="3581400"/>
            <a:ext cx="17907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>
          <a:xfrm rot="16200000">
            <a:off x="7469165" y="2940523"/>
            <a:ext cx="506957" cy="381000"/>
          </a:xfrm>
          <a:prstGeom prst="rightArrow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7010400" y="1981200"/>
            <a:ext cx="1295400" cy="762000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Knowledge Base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56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8" t="17730" r="23097" b="10000"/>
          <a:stretch/>
        </p:blipFill>
        <p:spPr bwMode="auto">
          <a:xfrm>
            <a:off x="762000" y="1691184"/>
            <a:ext cx="5105400" cy="446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896127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2015 Nov 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5" t="54269" r="59814" b="16948"/>
          <a:stretch/>
        </p:blipFill>
        <p:spPr bwMode="auto">
          <a:xfrm>
            <a:off x="6172200" y="3048000"/>
            <a:ext cx="2464458" cy="28472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15713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0468" y="1524000"/>
            <a:ext cx="8184932" cy="43704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A bank customer wishes to withdraw cash from an ATM.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/>
              <a:t>Describe </a:t>
            </a:r>
            <a:r>
              <a:rPr lang="en-US" sz="1600" b="1" dirty="0"/>
              <a:t>the computer processing which takes place in the ATM device itself.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 </a:t>
            </a:r>
            <a:endParaRPr lang="en-US" sz="1600" b="1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The </a:t>
            </a:r>
            <a:r>
              <a:rPr lang="en-US" sz="1600" b="1" dirty="0">
                <a:solidFill>
                  <a:srgbClr val="FF0000"/>
                </a:solidFill>
              </a:rPr>
              <a:t>customer is asked to type in their PIN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The </a:t>
            </a:r>
            <a:r>
              <a:rPr lang="en-US" sz="1600" b="1" dirty="0">
                <a:solidFill>
                  <a:srgbClr val="FF0000"/>
                </a:solidFill>
              </a:rPr>
              <a:t>ATM checks to see if the card is valid/in date/stolen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The </a:t>
            </a:r>
            <a:r>
              <a:rPr lang="en-US" sz="1600" b="1" dirty="0">
                <a:solidFill>
                  <a:srgbClr val="FF0000"/>
                </a:solidFill>
              </a:rPr>
              <a:t>customer is asked which language/currency they require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The </a:t>
            </a:r>
            <a:r>
              <a:rPr lang="en-US" sz="1600" b="1" dirty="0">
                <a:solidFill>
                  <a:srgbClr val="FF0000"/>
                </a:solidFill>
              </a:rPr>
              <a:t>bank account details are read from the chip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Customer </a:t>
            </a:r>
            <a:r>
              <a:rPr lang="en-US" sz="1600" b="1" dirty="0">
                <a:solidFill>
                  <a:srgbClr val="FF0000"/>
                </a:solidFill>
              </a:rPr>
              <a:t>is asked if they want a receipt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The </a:t>
            </a:r>
            <a:r>
              <a:rPr lang="en-US" sz="1600" b="1" dirty="0">
                <a:solidFill>
                  <a:srgbClr val="FF0000"/>
                </a:solidFill>
              </a:rPr>
              <a:t>typed PIN number is compared with that stored in the chip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If </a:t>
            </a:r>
            <a:r>
              <a:rPr lang="en-US" sz="1600" b="1" dirty="0">
                <a:solidFill>
                  <a:srgbClr val="FF0000"/>
                </a:solidFill>
              </a:rPr>
              <a:t>they are the same the transaction proceeds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If </a:t>
            </a:r>
            <a:r>
              <a:rPr lang="en-US" sz="1600" b="1" dirty="0">
                <a:solidFill>
                  <a:srgbClr val="FF0000"/>
                </a:solidFill>
              </a:rPr>
              <a:t>they are not the same the customer is asked to re-enter PIN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If </a:t>
            </a:r>
            <a:r>
              <a:rPr lang="en-US" sz="1600" b="1" dirty="0">
                <a:solidFill>
                  <a:srgbClr val="FF0000"/>
                </a:solidFill>
              </a:rPr>
              <a:t>three failed attempts transaction rejected and card withheld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The </a:t>
            </a:r>
            <a:r>
              <a:rPr lang="en-US" sz="1600" b="1" dirty="0">
                <a:solidFill>
                  <a:srgbClr val="FF0000"/>
                </a:solidFill>
              </a:rPr>
              <a:t>customer is asked which service is required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The </a:t>
            </a:r>
            <a:r>
              <a:rPr lang="en-US" sz="1600" b="1" dirty="0">
                <a:solidFill>
                  <a:srgbClr val="FF0000"/>
                </a:solidFill>
              </a:rPr>
              <a:t>customer is asked how much money they want to withdraw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The </a:t>
            </a:r>
            <a:r>
              <a:rPr lang="en-US" sz="1600" b="1" dirty="0">
                <a:solidFill>
                  <a:srgbClr val="FF0000"/>
                </a:solidFill>
              </a:rPr>
              <a:t>amount is checked against the card limit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If </a:t>
            </a:r>
            <a:r>
              <a:rPr lang="en-US" sz="1600" b="1" dirty="0">
                <a:solidFill>
                  <a:srgbClr val="FF0000"/>
                </a:solidFill>
              </a:rPr>
              <a:t>transaction is </a:t>
            </a:r>
            <a:r>
              <a:rPr lang="en-US" sz="1600" b="1" dirty="0" err="1">
                <a:solidFill>
                  <a:srgbClr val="FF0000"/>
                </a:solidFill>
              </a:rPr>
              <a:t>authorised</a:t>
            </a:r>
            <a:r>
              <a:rPr lang="en-US" sz="1600" b="1" dirty="0">
                <a:solidFill>
                  <a:srgbClr val="FF0000"/>
                </a:solidFill>
              </a:rPr>
              <a:t>, transaction is completed/if transaction is not </a:t>
            </a:r>
            <a:r>
              <a:rPr lang="en-US" sz="1600" b="1" dirty="0" err="1">
                <a:solidFill>
                  <a:srgbClr val="FF0000"/>
                </a:solidFill>
              </a:rPr>
              <a:t>authorised</a:t>
            </a:r>
            <a:r>
              <a:rPr lang="en-US" sz="1600" b="1" dirty="0">
                <a:solidFill>
                  <a:srgbClr val="FF0000"/>
                </a:solidFill>
              </a:rPr>
              <a:t>, transaction is rejected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302483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2015 Nov 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286000"/>
            <a:ext cx="2057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41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0468" y="1524000"/>
            <a:ext cx="8184932" cy="4801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Scientists want to find the level of pollution in a river running past a chemical factory. They will use sensors connected to a computer to do this.  </a:t>
            </a:r>
            <a:endParaRPr lang="en-US" sz="1600" b="1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/>
              <a:t>Name </a:t>
            </a:r>
            <a:r>
              <a:rPr lang="en-US" sz="1600" b="1" dirty="0"/>
              <a:t>three sensors that the scientists would place in the river. 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</a:rPr>
              <a:t>Temperature </a:t>
            </a:r>
            <a:r>
              <a:rPr lang="en-US" sz="1600" b="1" dirty="0" smtClean="0">
                <a:solidFill>
                  <a:srgbClr val="FF0000"/>
                </a:solidFill>
              </a:rPr>
              <a:t>sensor, Light </a:t>
            </a:r>
            <a:r>
              <a:rPr lang="en-US" sz="1600" b="1" dirty="0">
                <a:solidFill>
                  <a:srgbClr val="FF0000"/>
                </a:solidFill>
              </a:rPr>
              <a:t>sensor </a:t>
            </a:r>
            <a:r>
              <a:rPr lang="en-US" sz="1600" b="1" dirty="0" smtClean="0">
                <a:solidFill>
                  <a:srgbClr val="FF0000"/>
                </a:solidFill>
              </a:rPr>
              <a:t>, pH sensor, O </a:t>
            </a:r>
            <a:r>
              <a:rPr lang="en-US" sz="1600" b="1" dirty="0">
                <a:solidFill>
                  <a:srgbClr val="FF0000"/>
                </a:solidFill>
              </a:rPr>
              <a:t>2 sensor </a:t>
            </a:r>
            <a:r>
              <a:rPr lang="en-US" sz="1600" b="1" dirty="0" smtClean="0">
                <a:solidFill>
                  <a:srgbClr val="FF0000"/>
                </a:solidFill>
              </a:rPr>
              <a:t>, CO2 sensor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z="1600" b="1" dirty="0"/>
              <a:t> Explain why it is so important to carefully consider the position of sensors placed in the river</a:t>
            </a:r>
            <a:r>
              <a:rPr lang="en-US" sz="16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</a:rPr>
              <a:t>Need to know values in unpolluted part of river 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Need </a:t>
            </a:r>
            <a:r>
              <a:rPr lang="en-US" sz="1600" b="1" dirty="0">
                <a:solidFill>
                  <a:srgbClr val="FF0000"/>
                </a:solidFill>
              </a:rPr>
              <a:t>to know values in polluted part of river  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Need </a:t>
            </a:r>
            <a:r>
              <a:rPr lang="en-US" sz="1600" b="1" dirty="0">
                <a:solidFill>
                  <a:srgbClr val="FF0000"/>
                </a:solidFill>
              </a:rPr>
              <a:t>to place sensors in river above factory  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Need </a:t>
            </a:r>
            <a:r>
              <a:rPr lang="en-US" sz="1600" b="1" dirty="0">
                <a:solidFill>
                  <a:srgbClr val="FF0000"/>
                </a:solidFill>
              </a:rPr>
              <a:t>to place sensors in river below factory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600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z="1600" b="1" dirty="0"/>
              <a:t> Describe how the computer would monitor the level of pollution in the river</a:t>
            </a:r>
            <a:r>
              <a:rPr lang="en-US" sz="1600" b="1" dirty="0" smtClean="0"/>
              <a:t>.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</a:rPr>
              <a:t>The sensors feed back/send data to </a:t>
            </a:r>
            <a:r>
              <a:rPr lang="en-US" sz="1600" b="1" dirty="0" smtClean="0">
                <a:solidFill>
                  <a:srgbClr val="FF0000"/>
                </a:solidFill>
              </a:rPr>
              <a:t>microprocessor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Data </a:t>
            </a:r>
            <a:r>
              <a:rPr lang="en-US" sz="1600" b="1" dirty="0">
                <a:solidFill>
                  <a:srgbClr val="FF0000"/>
                </a:solidFill>
              </a:rPr>
              <a:t>is converted from Analogue to Digital/sent through an ADC 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Readings </a:t>
            </a:r>
            <a:r>
              <a:rPr lang="en-US" sz="1600" b="1" dirty="0">
                <a:solidFill>
                  <a:srgbClr val="FF0000"/>
                </a:solidFill>
              </a:rPr>
              <a:t>from above the factory are compared with those from below </a:t>
            </a:r>
            <a:r>
              <a:rPr lang="en-US" sz="1600" b="1" dirty="0" smtClean="0">
                <a:solidFill>
                  <a:srgbClr val="FF0000"/>
                </a:solidFill>
              </a:rPr>
              <a:t>factory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Differences/results </a:t>
            </a:r>
            <a:r>
              <a:rPr lang="en-US" sz="1600" b="1" dirty="0">
                <a:solidFill>
                  <a:srgbClr val="FF0000"/>
                </a:solidFill>
              </a:rPr>
              <a:t>are printed out  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Graphs </a:t>
            </a:r>
            <a:r>
              <a:rPr lang="en-US" sz="1600" b="1" dirty="0">
                <a:solidFill>
                  <a:srgbClr val="FF0000"/>
                </a:solidFill>
              </a:rPr>
              <a:t>are automatically produced by computer showing values from below and above factory…   ...plotted against </a:t>
            </a:r>
            <a:r>
              <a:rPr lang="en-US" sz="1600" b="1" dirty="0" smtClean="0">
                <a:solidFill>
                  <a:srgbClr val="FF0000"/>
                </a:solidFill>
              </a:rPr>
              <a:t>time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017100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2015 Nov 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430" y="1905000"/>
            <a:ext cx="14287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879" y="3410472"/>
            <a:ext cx="1671851" cy="1028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41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0468" y="1524000"/>
            <a:ext cx="4298732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A school has introduced a system so that parents of its students can access data about their children.  </a:t>
            </a:r>
            <a:endParaRPr lang="en-US" sz="1600" b="1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 (a) Give three reasons why the school has introduced this system</a:t>
            </a:r>
            <a:r>
              <a:rPr lang="en-US" sz="1600" b="1" dirty="0" smtClean="0"/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</a:rPr>
              <a:t>To save printing costs of reports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To </a:t>
            </a:r>
            <a:r>
              <a:rPr lang="en-US" sz="1600" b="1" dirty="0">
                <a:solidFill>
                  <a:srgbClr val="FF0000"/>
                </a:solidFill>
              </a:rPr>
              <a:t>ensure test results, etc. are received by parents 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To </a:t>
            </a:r>
            <a:r>
              <a:rPr lang="en-US" sz="1600" b="1" dirty="0">
                <a:solidFill>
                  <a:srgbClr val="FF0000"/>
                </a:solidFill>
              </a:rPr>
              <a:t>allow immediate feedback to parents after tests/exams 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To </a:t>
            </a:r>
            <a:r>
              <a:rPr lang="en-US" sz="1600" b="1" dirty="0">
                <a:solidFill>
                  <a:srgbClr val="FF0000"/>
                </a:solidFill>
              </a:rPr>
              <a:t>keep parents up to date with child’s progress/targets </a:t>
            </a:r>
            <a:endParaRPr lang="en-US" sz="1600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630417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2015 Nov 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762" y="1561531"/>
            <a:ext cx="3581400" cy="2732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" t="45048" r="38478" b="33989"/>
          <a:stretch/>
        </p:blipFill>
        <p:spPr bwMode="auto">
          <a:xfrm>
            <a:off x="4653886" y="4572000"/>
            <a:ext cx="4490113" cy="121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5791200" y="3293715"/>
            <a:ext cx="457200" cy="11258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51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0468" y="1524000"/>
            <a:ext cx="8184932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 Give three specific examples of work that are carried out by a robot in the car industry. </a:t>
            </a:r>
            <a:endParaRPr lang="en-US" sz="1600" b="1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</a:rPr>
              <a:t>Putting wheels on </a:t>
            </a:r>
            <a:r>
              <a:rPr lang="en-US" sz="1600" b="1" dirty="0" smtClean="0">
                <a:solidFill>
                  <a:srgbClr val="FF0000"/>
                </a:solidFill>
              </a:rPr>
              <a:t>cars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Painting </a:t>
            </a:r>
            <a:r>
              <a:rPr lang="en-US" sz="1600" b="1" dirty="0">
                <a:solidFill>
                  <a:srgbClr val="FF0000"/>
                </a:solidFill>
              </a:rPr>
              <a:t>car bodies 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Welding </a:t>
            </a:r>
            <a:r>
              <a:rPr lang="en-US" sz="1600" b="1" dirty="0">
                <a:solidFill>
                  <a:srgbClr val="FF0000"/>
                </a:solidFill>
              </a:rPr>
              <a:t>parts on a car body 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Carrying </a:t>
            </a:r>
            <a:r>
              <a:rPr lang="en-US" sz="1600" b="1" dirty="0">
                <a:solidFill>
                  <a:srgbClr val="FF0000"/>
                </a:solidFill>
              </a:rPr>
              <a:t>car windscreens/doors 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Moving </a:t>
            </a:r>
            <a:r>
              <a:rPr lang="en-US" sz="1600" b="1" dirty="0">
                <a:solidFill>
                  <a:srgbClr val="FF0000"/>
                </a:solidFill>
              </a:rPr>
              <a:t>goods in an automatic warehouse 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Placing </a:t>
            </a:r>
            <a:r>
              <a:rPr lang="en-US" sz="1600" b="1" dirty="0">
                <a:solidFill>
                  <a:srgbClr val="FF0000"/>
                </a:solidFill>
              </a:rPr>
              <a:t>engine block into body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Installing </a:t>
            </a:r>
            <a:r>
              <a:rPr lang="en-US" sz="1600" b="1" dirty="0">
                <a:solidFill>
                  <a:srgbClr val="FF0000"/>
                </a:solidFill>
              </a:rPr>
              <a:t>transmission system </a:t>
            </a:r>
            <a:endParaRPr lang="en-US" sz="1600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576598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2015 Nov 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027225"/>
            <a:ext cx="2312050" cy="172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78"/>
          <a:stretch/>
        </p:blipFill>
        <p:spPr bwMode="auto">
          <a:xfrm>
            <a:off x="6009251" y="4030638"/>
            <a:ext cx="2580252" cy="172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051" y="4030637"/>
            <a:ext cx="2141796" cy="172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186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0468" y="4092476"/>
            <a:ext cx="8184932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Indent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Bold  </a:t>
            </a:r>
            <a:r>
              <a:rPr lang="en-US" sz="1600" b="1" dirty="0">
                <a:solidFill>
                  <a:srgbClr val="FF0000"/>
                </a:solidFill>
              </a:rPr>
              <a:t>Subscript  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Superscript 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Underline 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Text </a:t>
            </a:r>
            <a:r>
              <a:rPr lang="en-US" sz="1600" b="1" dirty="0">
                <a:solidFill>
                  <a:srgbClr val="FF0000"/>
                </a:solidFill>
              </a:rPr>
              <a:t>highlight 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Italic 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Fully </a:t>
            </a:r>
            <a:r>
              <a:rPr lang="en-US" sz="1600" b="1" dirty="0">
                <a:solidFill>
                  <a:srgbClr val="FF0000"/>
                </a:solidFill>
              </a:rPr>
              <a:t>justified 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Border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920549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2015 Nov 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85" t="20045" r="23694" b="54701"/>
          <a:stretch/>
        </p:blipFill>
        <p:spPr bwMode="auto">
          <a:xfrm>
            <a:off x="741840" y="1524000"/>
            <a:ext cx="8173559" cy="2538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" t="2523" r="50000" b="85000"/>
          <a:stretch/>
        </p:blipFill>
        <p:spPr bwMode="auto">
          <a:xfrm>
            <a:off x="2590800" y="4582096"/>
            <a:ext cx="6181314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067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0468" y="1524000"/>
            <a:ext cx="8184932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/>
              <a:t>Give </a:t>
            </a:r>
            <a:r>
              <a:rPr lang="en-US" sz="1600" b="1" dirty="0"/>
              <a:t>three reasons why it would not be sensible to use batch processing in an online theatre booking system.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</a:rPr>
              <a:t>It might lead to double </a:t>
            </a:r>
            <a:r>
              <a:rPr lang="en-US" sz="1600" b="1" dirty="0" smtClean="0">
                <a:solidFill>
                  <a:srgbClr val="FF0000"/>
                </a:solidFill>
              </a:rPr>
              <a:t>booking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Customer </a:t>
            </a:r>
            <a:r>
              <a:rPr lang="en-US" sz="1600" b="1" dirty="0">
                <a:solidFill>
                  <a:srgbClr val="FF0000"/>
                </a:solidFill>
              </a:rPr>
              <a:t>would not be sure booking has been </a:t>
            </a:r>
            <a:r>
              <a:rPr lang="en-US" sz="1600" b="1" dirty="0" smtClean="0">
                <a:solidFill>
                  <a:srgbClr val="FF0000"/>
                </a:solidFill>
              </a:rPr>
              <a:t>successful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Would </a:t>
            </a:r>
            <a:r>
              <a:rPr lang="en-US" sz="1600" b="1" dirty="0">
                <a:solidFill>
                  <a:srgbClr val="FF0000"/>
                </a:solidFill>
              </a:rPr>
              <a:t>take a long time to receive confirmation/ticket 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Processing </a:t>
            </a:r>
            <a:r>
              <a:rPr lang="en-US" sz="1600" b="1" dirty="0">
                <a:solidFill>
                  <a:srgbClr val="FF0000"/>
                </a:solidFill>
              </a:rPr>
              <a:t>would take a long time which would cost company money </a:t>
            </a:r>
            <a:endParaRPr lang="en-US" sz="1600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164944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2015 Nov 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68" y="3657600"/>
            <a:ext cx="3862790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657600"/>
            <a:ext cx="3848100" cy="234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00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5384</TotalTime>
  <Words>2663</Words>
  <Application>Microsoft Office PowerPoint</Application>
  <PresentationFormat>On-screen Show (4:3)</PresentationFormat>
  <Paragraphs>366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Yasar Ahmad</cp:lastModifiedBy>
  <cp:revision>327</cp:revision>
  <dcterms:created xsi:type="dcterms:W3CDTF">2006-08-16T00:00:00Z</dcterms:created>
  <dcterms:modified xsi:type="dcterms:W3CDTF">2016-05-12T06:31:05Z</dcterms:modified>
</cp:coreProperties>
</file>