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18608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7" y="1196974"/>
            <a:ext cx="6516217" cy="5663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A car company has decided to develop an expert system to help mechanics with their </a:t>
            </a:r>
            <a:r>
              <a:rPr lang="en-US" b="1" dirty="0" smtClean="0"/>
              <a:t>diagnoses of </a:t>
            </a:r>
            <a:r>
              <a:rPr lang="en-US" b="1" dirty="0"/>
              <a:t>car faults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(a) Describe steps required in the analysis and design of such a system</a:t>
            </a:r>
            <a:r>
              <a:rPr lang="en-US" b="1" dirty="0" smtClean="0"/>
              <a:t>.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Current system is </a:t>
            </a:r>
            <a:r>
              <a:rPr lang="en-US" sz="1600" dirty="0" smtClean="0">
                <a:solidFill>
                  <a:srgbClr val="FF0000"/>
                </a:solidFill>
              </a:rPr>
              <a:t>observed: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Mechanics/potential </a:t>
            </a:r>
            <a:r>
              <a:rPr lang="en-US" sz="1600" dirty="0">
                <a:solidFill>
                  <a:srgbClr val="FF0000"/>
                </a:solidFill>
              </a:rPr>
              <a:t>users </a:t>
            </a:r>
            <a:r>
              <a:rPr lang="en-US" sz="1600" dirty="0" smtClean="0">
                <a:solidFill>
                  <a:srgbClr val="FF0000"/>
                </a:solidFill>
              </a:rPr>
              <a:t>interviewed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Mechanics/potential </a:t>
            </a:r>
            <a:r>
              <a:rPr lang="en-US" sz="1600" dirty="0">
                <a:solidFill>
                  <a:srgbClr val="FF0000"/>
                </a:solidFill>
              </a:rPr>
              <a:t>users given </a:t>
            </a:r>
            <a:r>
              <a:rPr lang="en-US" sz="1600" dirty="0" smtClean="0">
                <a:solidFill>
                  <a:srgbClr val="FF0000"/>
                </a:solidFill>
              </a:rPr>
              <a:t>questionnaires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Gather </a:t>
            </a:r>
            <a:r>
              <a:rPr lang="en-US" sz="1600" dirty="0">
                <a:solidFill>
                  <a:srgbClr val="FF0000"/>
                </a:solidFill>
              </a:rPr>
              <a:t>information from manufacturers/about current system/from </a:t>
            </a:r>
            <a:r>
              <a:rPr lang="en-US" sz="1600" dirty="0" smtClean="0">
                <a:solidFill>
                  <a:srgbClr val="FF0000"/>
                </a:solidFill>
              </a:rPr>
              <a:t>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Existing </a:t>
            </a:r>
            <a:r>
              <a:rPr lang="en-US" sz="1600" dirty="0">
                <a:solidFill>
                  <a:srgbClr val="FF0000"/>
                </a:solidFill>
              </a:rPr>
              <a:t>documents </a:t>
            </a:r>
            <a:r>
              <a:rPr lang="en-US" sz="1600" dirty="0" smtClean="0">
                <a:solidFill>
                  <a:srgbClr val="FF0000"/>
                </a:solidFill>
              </a:rPr>
              <a:t>examined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Inputs</a:t>
            </a:r>
            <a:r>
              <a:rPr lang="en-US" sz="1600" dirty="0">
                <a:solidFill>
                  <a:srgbClr val="FF0000"/>
                </a:solidFill>
              </a:rPr>
              <a:t>, outputs and processing of the current system </a:t>
            </a:r>
            <a:r>
              <a:rPr lang="en-US" sz="1600" dirty="0" smtClean="0">
                <a:solidFill>
                  <a:srgbClr val="FF0000"/>
                </a:solidFill>
              </a:rPr>
              <a:t>determined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Problems </a:t>
            </a:r>
            <a:r>
              <a:rPr lang="en-US" sz="1600" dirty="0">
                <a:solidFill>
                  <a:srgbClr val="FF0000"/>
                </a:solidFill>
              </a:rPr>
              <a:t>with current system </a:t>
            </a:r>
            <a:r>
              <a:rPr lang="en-US" sz="1600" dirty="0" smtClean="0">
                <a:solidFill>
                  <a:srgbClr val="FF0000"/>
                </a:solidFill>
              </a:rPr>
              <a:t>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User </a:t>
            </a:r>
            <a:r>
              <a:rPr lang="en-US" sz="1600" dirty="0">
                <a:solidFill>
                  <a:srgbClr val="FF0000"/>
                </a:solidFill>
              </a:rPr>
              <a:t>and information requirements </a:t>
            </a:r>
            <a:r>
              <a:rPr lang="en-US" sz="1600" dirty="0" smtClean="0">
                <a:solidFill>
                  <a:srgbClr val="FF0000"/>
                </a:solidFill>
              </a:rPr>
              <a:t>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System </a:t>
            </a:r>
            <a:r>
              <a:rPr lang="en-US" sz="1600" dirty="0">
                <a:solidFill>
                  <a:srgbClr val="FF0000"/>
                </a:solidFill>
              </a:rPr>
              <a:t>specification </a:t>
            </a:r>
            <a:r>
              <a:rPr lang="en-US" sz="1600" dirty="0" smtClean="0">
                <a:solidFill>
                  <a:srgbClr val="FF0000"/>
                </a:solidFill>
              </a:rPr>
              <a:t>decided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Knowledge </a:t>
            </a:r>
            <a:r>
              <a:rPr lang="en-US" sz="1600" dirty="0">
                <a:solidFill>
                  <a:srgbClr val="FF0000"/>
                </a:solidFill>
              </a:rPr>
              <a:t>base </a:t>
            </a:r>
            <a:r>
              <a:rPr lang="en-US" sz="1600" dirty="0" smtClean="0">
                <a:solidFill>
                  <a:srgbClr val="FF0000"/>
                </a:solidFill>
              </a:rPr>
              <a:t>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Inference </a:t>
            </a:r>
            <a:r>
              <a:rPr lang="en-US" sz="1600" dirty="0">
                <a:solidFill>
                  <a:srgbClr val="FF0000"/>
                </a:solidFill>
              </a:rPr>
              <a:t>engine </a:t>
            </a:r>
            <a:r>
              <a:rPr lang="en-US" sz="1600" dirty="0" smtClean="0">
                <a:solidFill>
                  <a:srgbClr val="FF0000"/>
                </a:solidFill>
              </a:rPr>
              <a:t>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Rules </a:t>
            </a:r>
            <a:r>
              <a:rPr lang="en-US" sz="1600" dirty="0">
                <a:solidFill>
                  <a:srgbClr val="FF0000"/>
                </a:solidFill>
              </a:rPr>
              <a:t>base </a:t>
            </a:r>
            <a:r>
              <a:rPr lang="en-US" sz="1600" dirty="0" smtClean="0">
                <a:solidFill>
                  <a:srgbClr val="FF0000"/>
                </a:solidFill>
              </a:rPr>
              <a:t>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User </a:t>
            </a:r>
            <a:r>
              <a:rPr lang="en-US" sz="1600" dirty="0">
                <a:solidFill>
                  <a:srgbClr val="FF0000"/>
                </a:solidFill>
              </a:rPr>
              <a:t>interface </a:t>
            </a:r>
            <a:r>
              <a:rPr lang="en-US" sz="1600" dirty="0" smtClean="0">
                <a:solidFill>
                  <a:srgbClr val="FF0000"/>
                </a:solidFill>
              </a:rPr>
              <a:t>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Hardware </a:t>
            </a:r>
            <a:r>
              <a:rPr lang="en-US" sz="1600" dirty="0">
                <a:solidFill>
                  <a:srgbClr val="FF0000"/>
                </a:solidFill>
              </a:rPr>
              <a:t>chosen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53" y="2873825"/>
            <a:ext cx="2133414" cy="166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0" y="4782965"/>
            <a:ext cx="2146151" cy="14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0" y="1196975"/>
            <a:ext cx="2163841" cy="14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18143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532440" cy="5139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The systems analyst produces documentation for the system.</a:t>
            </a:r>
          </a:p>
          <a:p>
            <a:pPr marL="0" indent="0">
              <a:buNone/>
            </a:pPr>
            <a:r>
              <a:rPr lang="en-US" b="1" dirty="0"/>
              <a:t>Give four reasons why both user and technical documentation are needed.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Technical documentation has to be produced for systems analysts/programmers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Technical documentation to know how to improve/update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Technical documentation to know how to repair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Technical documentation to know how to maintain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User documentation so that the user can understand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User documentation so that the user can learn/knows how to operate/use/access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User documentation so that the user can overcome problems/errors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3" y="4365104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65105"/>
            <a:ext cx="245776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00" y="4352727"/>
            <a:ext cx="2169400" cy="162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3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97783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89248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Here is part of a database of students born </a:t>
            </a:r>
            <a:r>
              <a:rPr lang="en-US" b="1" u="sng" dirty="0"/>
              <a:t>between 1st January 1999 and 31st December </a:t>
            </a:r>
            <a:r>
              <a:rPr lang="en-US" b="1" u="sng" dirty="0" smtClean="0"/>
              <a:t>1999</a:t>
            </a:r>
            <a:r>
              <a:rPr lang="en-US" b="1" dirty="0" smtClean="0"/>
              <a:t>. It </a:t>
            </a:r>
            <a:r>
              <a:rPr lang="en-US" b="1" dirty="0"/>
              <a:t>shows the </a:t>
            </a:r>
            <a:r>
              <a:rPr lang="en-US" b="1" u="sng" dirty="0"/>
              <a:t>number of </a:t>
            </a:r>
            <a:r>
              <a:rPr lang="en-US" b="1" u="sng" dirty="0" err="1"/>
              <a:t>IGCSEs</a:t>
            </a:r>
            <a:r>
              <a:rPr lang="en-US" b="1" u="sng" dirty="0"/>
              <a:t> each student is taking next </a:t>
            </a:r>
            <a:r>
              <a:rPr lang="en-US" b="1" u="sng" dirty="0" smtClean="0"/>
              <a:t>year</a:t>
            </a:r>
            <a:r>
              <a:rPr lang="en-US" b="1" dirty="0" smtClean="0"/>
              <a:t>. No </a:t>
            </a:r>
            <a:r>
              <a:rPr lang="en-US" b="1" dirty="0"/>
              <a:t>student is allowed to take </a:t>
            </a:r>
            <a:r>
              <a:rPr lang="en-US" b="1" u="sng" dirty="0"/>
              <a:t>more than 10 </a:t>
            </a:r>
            <a:r>
              <a:rPr lang="en-US" b="1" u="sng" dirty="0" err="1" smtClean="0"/>
              <a:t>IGCSEs</a:t>
            </a:r>
            <a:r>
              <a:rPr lang="en-US" b="1" dirty="0" smtClean="0"/>
              <a:t>. Each </a:t>
            </a:r>
            <a:r>
              <a:rPr lang="en-US" b="1" dirty="0"/>
              <a:t>student has a </a:t>
            </a:r>
            <a:r>
              <a:rPr lang="en-US" b="1" u="sng" dirty="0"/>
              <a:t>seven digit </a:t>
            </a:r>
            <a:r>
              <a:rPr lang="en-US" b="1" u="sng" dirty="0" err="1"/>
              <a:t>Student_number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Some of the data has been entered incorrectly.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The school secretaries who typed in the original data, verified the data to make sure they</a:t>
            </a:r>
          </a:p>
          <a:p>
            <a:pPr marL="0" indent="0">
              <a:buNone/>
            </a:pPr>
            <a:r>
              <a:rPr lang="en-US" sz="1600" b="1" dirty="0"/>
              <a:t>typed it in correctly. Identify two methods of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Visual verification/visually comparing data entered with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Double data entry/entering data twice and the computer compares them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For each field, name a different validation check which would have prevented the errors in </a:t>
            </a:r>
            <a:r>
              <a:rPr lang="en-US" sz="1600" b="1" dirty="0" smtClean="0"/>
              <a:t>the following </a:t>
            </a:r>
            <a:r>
              <a:rPr lang="en-US" sz="1600" b="1" dirty="0"/>
              <a:t>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Range </a:t>
            </a:r>
            <a:r>
              <a:rPr lang="en-US" sz="1600" dirty="0">
                <a:solidFill>
                  <a:srgbClr val="FF0000"/>
                </a:solidFill>
              </a:rPr>
              <a:t>(check)/lookup (check) 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Invalid</a:t>
            </a:r>
            <a:r>
              <a:rPr lang="en-US" sz="1600" dirty="0">
                <a:solidFill>
                  <a:srgbClr val="FF0000"/>
                </a:solidFill>
              </a:rPr>
              <a:t>) character (check)/type (check)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Length </a:t>
            </a:r>
            <a:r>
              <a:rPr lang="en-US" sz="1600" dirty="0">
                <a:solidFill>
                  <a:srgbClr val="FF0000"/>
                </a:solidFill>
              </a:rPr>
              <a:t>(check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8" t="34282" r="14366" b="41231"/>
          <a:stretch/>
        </p:blipFill>
        <p:spPr bwMode="auto">
          <a:xfrm>
            <a:off x="251520" y="2452786"/>
            <a:ext cx="4600456" cy="161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6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39668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820472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b="1" dirty="0"/>
              <a:t>Johann Schmidt owns several book shops. He wants to keep details of each book on a computer database. 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 smtClean="0"/>
              <a:t>He </a:t>
            </a:r>
            <a:r>
              <a:rPr lang="en-US" b="1" dirty="0"/>
              <a:t>needs to collect data about each of his books on paper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b="1" dirty="0"/>
              <a:t>Describe five features of a well-designed </a:t>
            </a:r>
            <a:r>
              <a:rPr lang="en-US" b="1" dirty="0">
                <a:solidFill>
                  <a:srgbClr val="FF0000"/>
                </a:solidFill>
              </a:rPr>
              <a:t>paper based </a:t>
            </a:r>
            <a:r>
              <a:rPr lang="en-US" b="1" dirty="0"/>
              <a:t>data capture form.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Adequate space for response/individual character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Fonts/font size should be easy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Instructions how to complete form/clearly labelled field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Logical order of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Questions spaced out/group relevant fields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 too much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Sensible </a:t>
            </a:r>
            <a:r>
              <a:rPr lang="en-US" dirty="0" err="1">
                <a:solidFill>
                  <a:srgbClr val="FF0000"/>
                </a:solidFill>
              </a:rPr>
              <a:t>colour</a:t>
            </a:r>
            <a:r>
              <a:rPr lang="en-US" dirty="0">
                <a:solidFill>
                  <a:srgbClr val="FF0000"/>
                </a:solidFill>
              </a:rPr>
              <a:t>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 of tick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Strikethroughs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Appropriate white space/fills the page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59656"/>
            <a:ext cx="2088233" cy="138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3047489"/>
            <a:ext cx="2088232" cy="138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4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5410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820472" cy="5432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b="1" dirty="0" smtClean="0"/>
              <a:t>The </a:t>
            </a:r>
            <a:r>
              <a:rPr lang="en-US" b="1" dirty="0"/>
              <a:t>owner of a shop wants a new computer system to store the records of all the stock and customers. The systems analyst will need to find out how the existing system works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b="1" dirty="0"/>
          </a:p>
          <a:p>
            <a:pPr algn="just">
              <a:buAutoNum type="alphaLcParenBoth"/>
            </a:pPr>
            <a:r>
              <a:rPr lang="en-US" sz="1600" b="1" dirty="0"/>
              <a:t>Describe, in detail, two out of the four possible ways she could find out this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Interview users of the existing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Asking questions about the system face to face/in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Distribute questionnaires to users of the existing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Asking questions about the system in hard copy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Observation of the existing system/workers in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To see all aspects of the system/whole overview to see how system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Examining documents about the current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To see inputs and outputs to the </a:t>
            </a:r>
            <a:r>
              <a:rPr lang="en-US" sz="1600" dirty="0" smtClean="0">
                <a:solidFill>
                  <a:srgbClr val="FF0000"/>
                </a:solidFill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B) After </a:t>
            </a:r>
            <a:r>
              <a:rPr lang="en-US" sz="1600" b="1" dirty="0" err="1"/>
              <a:t>analysing</a:t>
            </a:r>
            <a:r>
              <a:rPr lang="en-US" sz="1600" b="1" dirty="0"/>
              <a:t> the existing system, the systems analyst will design a database.</a:t>
            </a:r>
          </a:p>
          <a:p>
            <a:r>
              <a:rPr lang="en-US" sz="1600" b="1" dirty="0"/>
              <a:t>Identify four items that the systems analyst will need to design for the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Data capture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Screen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Report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Screen displays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Validation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Data/file structures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95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99246"/>
            <a:ext cx="9509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459748"/>
            <a:ext cx="9509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429000"/>
            <a:ext cx="956629" cy="7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588" y="5085184"/>
            <a:ext cx="2149401" cy="133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5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55178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53244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b="1" dirty="0"/>
              <a:t>After the system is designed, it will be developed, then implemented.</a:t>
            </a:r>
          </a:p>
          <a:p>
            <a:pPr marL="0" indent="0" algn="just">
              <a:buNone/>
            </a:pPr>
            <a:r>
              <a:rPr lang="en-US" b="1" dirty="0"/>
              <a:t>Name two methods, other than </a:t>
            </a:r>
            <a:r>
              <a:rPr lang="en-US" b="1" dirty="0">
                <a:solidFill>
                  <a:srgbClr val="FF0000"/>
                </a:solidFill>
              </a:rPr>
              <a:t>direct changeover</a:t>
            </a:r>
            <a:r>
              <a:rPr lang="en-US" b="1" dirty="0"/>
              <a:t>, that could be used to implement the</a:t>
            </a:r>
          </a:p>
          <a:p>
            <a:pPr marL="0" indent="0" algn="just">
              <a:buNone/>
            </a:pPr>
            <a:r>
              <a:rPr lang="en-US" b="1" dirty="0"/>
              <a:t>system and give an advantage for each method compared to direct changeover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Parallel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There is always the old system to fall back on in the event of the new system </a:t>
            </a:r>
            <a:r>
              <a:rPr lang="en-US" dirty="0" smtClean="0">
                <a:solidFill>
                  <a:srgbClr val="FF0000"/>
                </a:solidFill>
              </a:rPr>
              <a:t>failing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Training can </a:t>
            </a:r>
            <a:r>
              <a:rPr lang="en-US" dirty="0">
                <a:solidFill>
                  <a:srgbClr val="FF0000"/>
                </a:solidFill>
              </a:rPr>
              <a:t>be gradual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Phased </a:t>
            </a:r>
            <a:r>
              <a:rPr lang="en-US" b="1" dirty="0">
                <a:solidFill>
                  <a:srgbClr val="FF0000"/>
                </a:solidFill>
              </a:rPr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You still have most of old system to fall back on/training can be gradual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Pilot </a:t>
            </a:r>
            <a:r>
              <a:rPr lang="en-US" b="1" dirty="0">
                <a:solidFill>
                  <a:srgbClr val="FF0000"/>
                </a:solidFill>
              </a:rPr>
              <a:t>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Only one branch is affected if new system fails/other branches can learn from the </a:t>
            </a:r>
            <a:r>
              <a:rPr lang="en-US" dirty="0" smtClean="0">
                <a:solidFill>
                  <a:srgbClr val="FF0000"/>
                </a:solidFill>
              </a:rPr>
              <a:t>branch’s experiences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17232"/>
            <a:ext cx="24622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21" y="5538663"/>
            <a:ext cx="246221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94" y="5517232"/>
            <a:ext cx="2438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9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98072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532440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The English teacher stores details of her students’ exam scores in a spreadsheet. The exam is marked out of 80 and the results are typed into the Exam result column.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AutoNum type="alphaLcParenBoth"/>
            </a:pPr>
            <a:r>
              <a:rPr lang="en-US" dirty="0"/>
              <a:t>The teacher wants to use a validation check which only allows numbers </a:t>
            </a:r>
            <a:r>
              <a:rPr lang="en-US" b="1" dirty="0">
                <a:solidFill>
                  <a:srgbClr val="FF0000"/>
                </a:solidFill>
              </a:rPr>
              <a:t>between 0 and 80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be typed in. What is the name of this type of validation check? </a:t>
            </a:r>
            <a:r>
              <a:rPr lang="en-US" b="1" dirty="0">
                <a:solidFill>
                  <a:srgbClr val="FF0000"/>
                </a:solidFill>
              </a:rPr>
              <a:t>Range check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She types in the following exam results to test that the validation works: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25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80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87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data above write down one example of: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normal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0, 25 or 80.</a:t>
            </a:r>
          </a:p>
          <a:p>
            <a:pPr marL="0" indent="0">
              <a:buNone/>
            </a:pPr>
            <a:r>
              <a:rPr lang="en-US" dirty="0"/>
              <a:t>(ii) extreme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0 or 80</a:t>
            </a:r>
          </a:p>
          <a:p>
            <a:pPr marL="0" indent="0">
              <a:buNone/>
            </a:pPr>
            <a:r>
              <a:rPr lang="en-US" dirty="0"/>
              <a:t>(iii) abnormal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87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3672408" cy="91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8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14240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89248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When the system was implemented the systems analyst gave some documentation to the sports club owner.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26774"/>
              </p:ext>
            </p:extLst>
          </p:nvPr>
        </p:nvGraphicFramePr>
        <p:xfrm>
          <a:off x="323528" y="1988840"/>
          <a:ext cx="828092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46449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three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different items found in the user documentation.</a:t>
                      </a:r>
                    </a:p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three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different items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 the technical documentation which are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not present in the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user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documentation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How to load software/ run software/install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How to save a 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How to search, sort, print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How to add records/edit/delete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Purpose of the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Input format or example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Output format or example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Hardware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Software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Sample runs/test runs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Limitations of the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Troubleshooting guide/contact details/help line/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FAQs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Error messages/handling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Tutorials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Program coding/listing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Name of program language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System flowchart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Program flowchart/algorithm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List of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File 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Known bugs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Validation routines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Purpose of the program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190313"/>
            <a:ext cx="1148436" cy="14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90313"/>
            <a:ext cx="1974605" cy="14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88105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532440" cy="56076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  <a:cs typeface="+mn-cs"/>
              </a:rPr>
              <a:t>19 Paula, a systems analyst, has created a computer system to keep records in a small pharmacy.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AutoNum type="alphaLcParenBoth"/>
            </a:pPr>
            <a:r>
              <a:rPr lang="en-US" sz="1600" b="1" dirty="0">
                <a:solidFill>
                  <a:prstClr val="black"/>
                </a:solidFill>
                <a:latin typeface="Calibri"/>
                <a:cs typeface="+mn-cs"/>
              </a:rPr>
              <a:t>Identify three types of test data she could use to test the system.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Normal 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cs typeface="+mn-cs"/>
              </a:rPr>
              <a:t>data, Abnormal data, Extreme data &amp; Live data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endParaRPr lang="en-US" sz="1600" dirty="0">
              <a:solidFill>
                <a:srgbClr val="FF0000"/>
              </a:solidFill>
              <a:latin typeface="Calibri"/>
              <a:cs typeface="+mn-cs"/>
            </a:endParaRPr>
          </a:p>
          <a:p>
            <a:pPr lvl="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  <a:cs typeface="+mn-cs"/>
              </a:rPr>
              <a:t>b) The system will now be implemented.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Apart from speed of implementation, describe </a:t>
            </a:r>
            <a:r>
              <a:rPr lang="en-US" sz="1600" b="1" u="sng" dirty="0">
                <a:solidFill>
                  <a:prstClr val="black"/>
                </a:solidFill>
                <a:latin typeface="Calibri"/>
                <a:cs typeface="+mn-cs"/>
              </a:rPr>
              <a:t>one benefit 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and </a:t>
            </a:r>
            <a:r>
              <a:rPr lang="en-US" sz="1600" b="1" u="sng" dirty="0">
                <a:solidFill>
                  <a:prstClr val="black"/>
                </a:solidFill>
                <a:latin typeface="Calibri"/>
                <a:cs typeface="+mn-cs"/>
              </a:rPr>
              <a:t>one drawback 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of using the </a:t>
            </a:r>
            <a:r>
              <a:rPr lang="en-US" sz="1600" b="1" u="sng" dirty="0">
                <a:solidFill>
                  <a:prstClr val="black"/>
                </a:solidFill>
                <a:latin typeface="Calibri"/>
                <a:cs typeface="+mn-cs"/>
              </a:rPr>
              <a:t>direct changeover method 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for the pharmacy.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Benefit – cheaper as only one set of workers needed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Drawback – have no backup system to fall back on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lvl="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  <a:cs typeface="+mn-cs"/>
              </a:rPr>
              <a:t>The pharmacist will be able to search for details of medicines using the database software.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Describe four other database features which will help the pharmacist.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Pharmacist can save queries about details of medicines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Pharmacist can create reports of stock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Pharmacist can create charts of sales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Pharmacist can sort medicine records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Pharmacist can enter data using Input forms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Pharmacist can derive costs of re-ordering medicines using calculated fields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+mn-cs"/>
              </a:rPr>
              <a:t>Description of how two tables could be linked by the pharmacist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653137"/>
            <a:ext cx="1906073" cy="131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24091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6732240" cy="5219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b="1" dirty="0"/>
              <a:t>A car company has decided to develop an expert system to help mechanics with their diagnoses of car faults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b="1" dirty="0"/>
          </a:p>
          <a:p>
            <a:pPr algn="just">
              <a:buAutoNum type="alphaLcParenBoth"/>
            </a:pPr>
            <a:r>
              <a:rPr lang="en-US" b="1" dirty="0"/>
              <a:t>Describe steps required in the analysis and design of such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Current system is observed: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Mechanics/potential users interviewed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Mechanics/potential users given questionnaires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Gather information from manufacturers/about current system/from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Existing documents examined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Inputs, outputs and processing of the current system determined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Problems with current system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User and information requirements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System specification decided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Knowledge base 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Inference engine 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Rules base 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User interface 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Hardware chosen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endParaRPr lang="en-US" sz="1600" dirty="0">
              <a:solidFill>
                <a:srgbClr val="FF0000"/>
              </a:solidFill>
              <a:latin typeface="Calibri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6974"/>
            <a:ext cx="201882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12" y="28529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4998686"/>
            <a:ext cx="2018822" cy="176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4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70111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820472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b="1" dirty="0"/>
              <a:t>Students are using questionnaires to find information about workers at a company. They are going to construct a database to store the results</a:t>
            </a:r>
            <a:r>
              <a:rPr lang="en-US" b="1" dirty="0" smtClean="0"/>
              <a:t>.</a:t>
            </a:r>
            <a:endParaRPr lang="en-US" b="1" dirty="0"/>
          </a:p>
          <a:p>
            <a:pPr marL="0" indent="0" algn="just">
              <a:buNone/>
            </a:pPr>
            <a:r>
              <a:rPr lang="en-US" sz="1600" b="1" dirty="0"/>
              <a:t>Each worker at the company has an individual works number which starts with a letter and has 6 digits e.g. A123456.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Below is part of a questionnaire which some students have created to collect the results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r>
              <a:rPr lang="en-US" sz="1600" b="1" dirty="0"/>
              <a:t>(a) Name a suitable data type for the answer to:</a:t>
            </a:r>
          </a:p>
          <a:p>
            <a:pPr marL="0" indent="0">
              <a:buNone/>
            </a:pPr>
            <a:r>
              <a:rPr lang="en-US" sz="1600" dirty="0"/>
              <a:t>Question 1: </a:t>
            </a:r>
            <a:r>
              <a:rPr lang="en-US" sz="1600" dirty="0">
                <a:solidFill>
                  <a:srgbClr val="FF0000"/>
                </a:solidFill>
              </a:rPr>
              <a:t>Alphanumeric/text</a:t>
            </a:r>
          </a:p>
          <a:p>
            <a:pPr marL="0" indent="0">
              <a:buNone/>
            </a:pPr>
            <a:r>
              <a:rPr lang="en-US" sz="1600" dirty="0"/>
              <a:t>Question 2: </a:t>
            </a:r>
            <a:r>
              <a:rPr lang="en-US" sz="1600" dirty="0">
                <a:solidFill>
                  <a:srgbClr val="FF0000"/>
                </a:solidFill>
              </a:rPr>
              <a:t>Boolean/logical</a:t>
            </a:r>
          </a:p>
          <a:p>
            <a:pPr marL="0" indent="0">
              <a:buNone/>
            </a:pPr>
            <a:r>
              <a:rPr lang="en-US" sz="1600" dirty="0"/>
              <a:t>Question 3: </a:t>
            </a:r>
            <a:r>
              <a:rPr lang="en-US" sz="1600" dirty="0">
                <a:solidFill>
                  <a:srgbClr val="FF0000"/>
                </a:solidFill>
              </a:rPr>
              <a:t>Numeric/integer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(b)Name the validation check which would be most suitable to ensure that data entered for question 1 of the questionnaire is acceptable.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Format/length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t="27931" r="36181" b="54585"/>
          <a:stretch/>
        </p:blipFill>
        <p:spPr bwMode="auto">
          <a:xfrm>
            <a:off x="179512" y="2806323"/>
            <a:ext cx="4801323" cy="170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28778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892480" cy="5570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The chemistry department in a school keeps its stock records on computer. The stock for </a:t>
            </a:r>
            <a:r>
              <a:rPr lang="en-US" b="1" dirty="0" smtClean="0"/>
              <a:t>any item </a:t>
            </a:r>
            <a:r>
              <a:rPr lang="en-US" b="1" dirty="0"/>
              <a:t>is not allowed to fall below 10 or go above 100.</a:t>
            </a:r>
          </a:p>
          <a:p>
            <a:pPr marL="0" indent="0">
              <a:buNone/>
            </a:pPr>
            <a:r>
              <a:rPr lang="en-US" sz="1600" b="1" dirty="0"/>
              <a:t>Here are examples of records from the suggested database.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r>
              <a:rPr lang="en-US" sz="1600" b="1" dirty="0"/>
              <a:t>Name two ways in which the data could be verified.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Visual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Double data entry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1600" b="1" dirty="0"/>
              <a:t>For each of these validation checks write down the field that would be best suited to it. </a:t>
            </a:r>
            <a:endParaRPr lang="en-US" sz="1600" b="1" dirty="0" smtClean="0"/>
          </a:p>
          <a:p>
            <a:pPr marL="0" indent="0" algn="just">
              <a:buNone/>
            </a:pPr>
            <a:r>
              <a:rPr lang="en-US" sz="1600" b="1" dirty="0" smtClean="0"/>
              <a:t>You</a:t>
            </a:r>
            <a:r>
              <a:rPr lang="en-US" sz="1600" b="1" dirty="0"/>
              <a:t> </a:t>
            </a:r>
            <a:r>
              <a:rPr lang="en-US" sz="1600" b="1" dirty="0" smtClean="0"/>
              <a:t>must </a:t>
            </a:r>
            <a:r>
              <a:rPr lang="en-US" sz="1600" b="1" dirty="0"/>
              <a:t>name three different fields.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Range: </a:t>
            </a:r>
            <a:r>
              <a:rPr lang="en-US" sz="1600" dirty="0" err="1">
                <a:solidFill>
                  <a:srgbClr val="FF0000"/>
                </a:solidFill>
              </a:rPr>
              <a:t>Number_in_Stock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Length: </a:t>
            </a:r>
            <a:r>
              <a:rPr lang="en-US" sz="1600" dirty="0" err="1">
                <a:solidFill>
                  <a:srgbClr val="FF0000"/>
                </a:solidFill>
              </a:rPr>
              <a:t>Area_code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Check digit: </a:t>
            </a:r>
            <a:r>
              <a:rPr lang="en-US" sz="1600" dirty="0" err="1" smtClean="0">
                <a:solidFill>
                  <a:srgbClr val="FF0000"/>
                </a:solidFill>
              </a:rPr>
              <a:t>Serial_number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5" y="2204864"/>
            <a:ext cx="58769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989" y="3010891"/>
            <a:ext cx="2676128" cy="120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45" y="4869160"/>
            <a:ext cx="1944216" cy="157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17215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820472" cy="5601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A library has decided to update its computer system. The details of each book are typed into </a:t>
            </a:r>
            <a:r>
              <a:rPr lang="en-US" b="1" dirty="0" smtClean="0"/>
              <a:t>a screen </a:t>
            </a:r>
            <a:r>
              <a:rPr lang="en-US" b="1" dirty="0"/>
              <a:t>input form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en-US" sz="1600" b="1" dirty="0"/>
              <a:t>(a) Design a suitable screen input form for inputting the details of one book. The form must have</a:t>
            </a:r>
          </a:p>
          <a:p>
            <a:pPr marL="0" indent="0">
              <a:buNone/>
            </a:pPr>
            <a:r>
              <a:rPr lang="en-US" sz="1600" b="1" dirty="0"/>
              <a:t>appropriate spacing for each field, and navigation aids.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t="31063" r="26225" b="12370"/>
          <a:stretch/>
        </p:blipFill>
        <p:spPr bwMode="auto">
          <a:xfrm>
            <a:off x="323528" y="2718754"/>
            <a:ext cx="4955187" cy="395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15816" y="5304145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&lt;Back</a:t>
            </a:r>
            <a:endParaRPr lang="en-GB" sz="800" dirty="0"/>
          </a:p>
        </p:txBody>
      </p:sp>
      <p:sp>
        <p:nvSpPr>
          <p:cNvPr id="6" name="Rectangle 5"/>
          <p:cNvSpPr/>
          <p:nvPr/>
        </p:nvSpPr>
        <p:spPr>
          <a:xfrm>
            <a:off x="3856863" y="53012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&gt;FW</a:t>
            </a:r>
            <a:endParaRPr lang="en-GB" sz="800" dirty="0"/>
          </a:p>
        </p:txBody>
      </p:sp>
      <p:sp>
        <p:nvSpPr>
          <p:cNvPr id="7" name="Rectangle 6"/>
          <p:cNvSpPr/>
          <p:nvPr/>
        </p:nvSpPr>
        <p:spPr>
          <a:xfrm>
            <a:off x="606617" y="292494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Book Name</a:t>
            </a:r>
            <a:endParaRPr lang="en-GB" sz="800" dirty="0"/>
          </a:p>
        </p:txBody>
      </p:sp>
      <p:sp>
        <p:nvSpPr>
          <p:cNvPr id="8" name="Rectangle 7"/>
          <p:cNvSpPr/>
          <p:nvPr/>
        </p:nvSpPr>
        <p:spPr>
          <a:xfrm>
            <a:off x="2190792" y="2924944"/>
            <a:ext cx="252522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9" name="Rectangle 8"/>
          <p:cNvSpPr/>
          <p:nvPr/>
        </p:nvSpPr>
        <p:spPr>
          <a:xfrm>
            <a:off x="638468" y="3483657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</a:t>
            </a:r>
            <a:endParaRPr lang="en-GB" sz="800" dirty="0"/>
          </a:p>
        </p:txBody>
      </p:sp>
      <p:sp>
        <p:nvSpPr>
          <p:cNvPr id="10" name="Rectangle 9"/>
          <p:cNvSpPr/>
          <p:nvPr/>
        </p:nvSpPr>
        <p:spPr>
          <a:xfrm>
            <a:off x="2190793" y="3483657"/>
            <a:ext cx="180514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1" name="Rectangle 10"/>
          <p:cNvSpPr/>
          <p:nvPr/>
        </p:nvSpPr>
        <p:spPr>
          <a:xfrm>
            <a:off x="638468" y="4068105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Genre</a:t>
            </a:r>
            <a:endParaRPr lang="en-GB" sz="800" dirty="0"/>
          </a:p>
        </p:txBody>
      </p:sp>
      <p:sp>
        <p:nvSpPr>
          <p:cNvPr id="12" name="Rectangle 11"/>
          <p:cNvSpPr/>
          <p:nvPr/>
        </p:nvSpPr>
        <p:spPr>
          <a:xfrm>
            <a:off x="2190793" y="4068105"/>
            <a:ext cx="180514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3613206" y="4092208"/>
            <a:ext cx="382730" cy="4079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38468" y="4652553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Fiction</a:t>
            </a:r>
            <a:endParaRPr lang="en-GB" sz="800" dirty="0"/>
          </a:p>
        </p:txBody>
      </p:sp>
      <p:sp>
        <p:nvSpPr>
          <p:cNvPr id="15" name="Rectangle 14"/>
          <p:cNvSpPr/>
          <p:nvPr/>
        </p:nvSpPr>
        <p:spPr>
          <a:xfrm>
            <a:off x="2229788" y="4652553"/>
            <a:ext cx="21258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6" name="Rectangle 15"/>
          <p:cNvSpPr/>
          <p:nvPr/>
        </p:nvSpPr>
        <p:spPr>
          <a:xfrm>
            <a:off x="3405714" y="58052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</a:t>
            </a:r>
            <a:endParaRPr lang="en-GB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278715" y="4074685"/>
            <a:ext cx="2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Dropdown Menu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5434664"/>
            <a:ext cx="2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Navigation Aids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4608731"/>
            <a:ext cx="2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Check Box (Boolean)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627784" y="4793397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837762" y="4284130"/>
            <a:ext cx="1440953" cy="12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</p:cNvCxnSpPr>
          <p:nvPr/>
        </p:nvCxnSpPr>
        <p:spPr>
          <a:xfrm flipH="1">
            <a:off x="4338229" y="5619330"/>
            <a:ext cx="1025859" cy="389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15702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532440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b="1" dirty="0"/>
              <a:t>The library wants to include the new </a:t>
            </a:r>
            <a:r>
              <a:rPr lang="en-US" b="1" dirty="0" err="1"/>
              <a:t>computerised</a:t>
            </a:r>
            <a:r>
              <a:rPr lang="en-US" b="1" dirty="0"/>
              <a:t> borrowing system on its website.</a:t>
            </a:r>
          </a:p>
          <a:p>
            <a:pPr marL="0" indent="0" algn="just">
              <a:buNone/>
            </a:pPr>
            <a:r>
              <a:rPr lang="en-US" b="1" dirty="0"/>
              <a:t>Borrowers will be able to reserve or renew books using the Internet.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The </a:t>
            </a:r>
            <a:r>
              <a:rPr lang="en-US" b="1" dirty="0"/>
              <a:t>new system will be implemented.</a:t>
            </a:r>
          </a:p>
          <a:p>
            <a:pPr marL="0" indent="0" algn="just">
              <a:buNone/>
            </a:pPr>
            <a:r>
              <a:rPr lang="en-US" b="1" dirty="0"/>
              <a:t>Describe three different ways in which the system could be implemented.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Parallel running is running the old and new system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Direct changeover is stopping the old system and starting the new one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Phased implementation – new system is implemented part by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Pilot running – system is implemented in one branch/office (at a time)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AutoShape 4" descr="Image result for direct change over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24622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157192"/>
            <a:ext cx="24622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09392"/>
            <a:ext cx="246221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206405"/>
            <a:ext cx="2438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0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26189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532440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Tick whether the following tasks are carried out in the Evaluation or Analysis phase of the systems life cycle. 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3" t="25886" r="33508" b="51586"/>
          <a:stretch/>
        </p:blipFill>
        <p:spPr bwMode="auto">
          <a:xfrm>
            <a:off x="72008" y="1988840"/>
            <a:ext cx="6154912" cy="26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40" y="4643407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0" y="4872376"/>
            <a:ext cx="1788235" cy="150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7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16411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2014</a:t>
                      </a:r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08" y="1196974"/>
            <a:ext cx="8532440" cy="5416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b="1" dirty="0"/>
              <a:t>A systems analyst has designed a new computer system for the payroll of a large </a:t>
            </a:r>
            <a:r>
              <a:rPr lang="en-US" b="1" dirty="0" err="1"/>
              <a:t>organisation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b="1" dirty="0"/>
          </a:p>
          <a:p>
            <a:pPr marL="342900" indent="-342900" algn="just">
              <a:buAutoNum type="alphaLcParenBoth"/>
            </a:pPr>
            <a:r>
              <a:rPr lang="en-US" sz="1600" b="1" dirty="0" smtClean="0"/>
              <a:t>The </a:t>
            </a:r>
            <a:r>
              <a:rPr lang="en-US" sz="1600" b="1" dirty="0"/>
              <a:t>system needs to be tested</a:t>
            </a:r>
            <a:r>
              <a:rPr lang="en-US" sz="1600" b="1" dirty="0" smtClean="0"/>
              <a:t>.</a:t>
            </a:r>
          </a:p>
          <a:p>
            <a:pPr algn="just"/>
            <a:endParaRPr lang="en-US" sz="1600" b="1" dirty="0"/>
          </a:p>
          <a:p>
            <a:pPr marL="0" indent="0" algn="just">
              <a:buNone/>
            </a:pPr>
            <a:r>
              <a:rPr lang="en-US" sz="1600" b="1" dirty="0"/>
              <a:t>Using examples of workers pay, which </a:t>
            </a:r>
            <a:r>
              <a:rPr lang="en-US" sz="1600" b="1" u="sng" dirty="0">
                <a:solidFill>
                  <a:srgbClr val="FF0000"/>
                </a:solidFill>
              </a:rPr>
              <a:t>must not be lower than $200 and no more than $800</a:t>
            </a:r>
            <a:r>
              <a:rPr lang="en-US" sz="1600" b="1" dirty="0"/>
              <a:t>, explain what is meant by </a:t>
            </a:r>
            <a:r>
              <a:rPr lang="en-US" sz="1600" b="1" u="sng" dirty="0"/>
              <a:t>normal</a:t>
            </a:r>
            <a:r>
              <a:rPr lang="en-US" sz="1600" b="1" dirty="0"/>
              <a:t> test data, </a:t>
            </a:r>
            <a:r>
              <a:rPr lang="en-US" sz="1600" b="1" u="sng" dirty="0"/>
              <a:t>abnormal</a:t>
            </a:r>
            <a:r>
              <a:rPr lang="en-US" sz="1600" b="1" dirty="0"/>
              <a:t> test data and </a:t>
            </a:r>
            <a:r>
              <a:rPr lang="en-US" sz="1600" b="1" u="sng" dirty="0"/>
              <a:t>extreme</a:t>
            </a:r>
            <a:r>
              <a:rPr lang="en-US" sz="1600" b="1" dirty="0"/>
              <a:t> test data.</a:t>
            </a:r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Normal data – data within a (given) range/appropriate for that data type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Example – any wage between $200 and $800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Abnormal data – data outside the range/of the wrong data type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Example – any wage less than $200 or greater than $800 or text such as “two hundred”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Extreme data – data on the boundaries of the range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Example – $200 or $800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1746</Words>
  <Application>Microsoft Office PowerPoint</Application>
  <PresentationFormat>On-screen Show (4:3)</PresentationFormat>
  <Paragraphs>344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Yasar Ahmad</cp:lastModifiedBy>
  <cp:revision>242</cp:revision>
  <cp:lastPrinted>2014-05-05T05:04:12Z</cp:lastPrinted>
  <dcterms:created xsi:type="dcterms:W3CDTF">2012-07-13T15:47:49Z</dcterms:created>
  <dcterms:modified xsi:type="dcterms:W3CDTF">2015-04-16T06:25:53Z</dcterms:modified>
</cp:coreProperties>
</file>