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9" r:id="rId1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485" autoAdjust="0"/>
    <p:restoredTop sz="93606" autoAdjust="0"/>
  </p:normalViewPr>
  <p:slideViewPr>
    <p:cSldViewPr>
      <p:cViewPr>
        <p:scale>
          <a:sx n="70" d="100"/>
          <a:sy n="70" d="100"/>
        </p:scale>
        <p:origin x="-115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9EB8E75-B9B6-4DBF-A830-B11A779E2017}" type="datetimeFigureOut">
              <a:rPr lang="en-GB"/>
              <a:pPr>
                <a:defRPr/>
              </a:pPr>
              <a:t>04/05/2014</a:t>
            </a:fld>
            <a:endParaRPr lang="en-GB"/>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620207D-ACA3-4593-9A1A-0C5159054985}" type="slidenum">
              <a:rPr lang="en-GB"/>
              <a:pPr>
                <a:defRPr/>
              </a:pPr>
              <a:t>‹#›</a:t>
            </a:fld>
            <a:endParaRPr lang="en-GB"/>
          </a:p>
        </p:txBody>
      </p:sp>
    </p:spTree>
    <p:extLst>
      <p:ext uri="{BB962C8B-B14F-4D97-AF65-F5344CB8AC3E}">
        <p14:creationId xmlns:p14="http://schemas.microsoft.com/office/powerpoint/2010/main" val="3887996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8B66E0F-0819-42AF-9113-8EA66BEDDF43}" type="datetimeFigureOut">
              <a:rPr lang="en-GB"/>
              <a:pPr>
                <a:defRPr/>
              </a:pPr>
              <a:t>04/05/2014</a:t>
            </a:fld>
            <a:endParaRPr lang="en-GB"/>
          </a:p>
        </p:txBody>
      </p:sp>
      <p:sp>
        <p:nvSpPr>
          <p:cNvPr id="4" name="Slide Image Placeholder 3"/>
          <p:cNvSpPr>
            <a:spLocks noGrp="1" noRot="1" noChangeAspect="1"/>
          </p:cNvSpPr>
          <p:nvPr>
            <p:ph type="sldImg" idx="2"/>
          </p:nvPr>
        </p:nvSpPr>
        <p:spPr>
          <a:xfrm>
            <a:off x="1104900" y="696913"/>
            <a:ext cx="4648200" cy="348773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2F2BB31-BD87-4D17-B33E-086AEAEC2952}" type="slidenum">
              <a:rPr lang="en-GB"/>
              <a:pPr>
                <a:defRPr/>
              </a:pPr>
              <a:t>‹#›</a:t>
            </a:fld>
            <a:endParaRPr lang="en-GB"/>
          </a:p>
        </p:txBody>
      </p:sp>
    </p:spTree>
    <p:extLst>
      <p:ext uri="{BB962C8B-B14F-4D97-AF65-F5344CB8AC3E}">
        <p14:creationId xmlns:p14="http://schemas.microsoft.com/office/powerpoint/2010/main" val="2005910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E4DA66E1-22D8-4B4C-895E-99B12BEF16E7}" type="datetimeFigureOut">
              <a:rPr lang="en-GB"/>
              <a:pPr>
                <a:defRPr/>
              </a:pPr>
              <a:t>04/05/2014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5836FC6-85D6-4C66-86C8-59A4C13BDB18}" type="slidenum">
              <a:rPr lang="en-GB"/>
              <a:pPr>
                <a:defRPr/>
              </a:pPr>
              <a:t>‹#›</a:t>
            </a:fld>
            <a:endParaRPr lang="en-GB"/>
          </a:p>
        </p:txBody>
      </p:sp>
    </p:spTree>
    <p:extLst>
      <p:ext uri="{BB962C8B-B14F-4D97-AF65-F5344CB8AC3E}">
        <p14:creationId xmlns:p14="http://schemas.microsoft.com/office/powerpoint/2010/main" val="382217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2740BD19-87DD-477D-B16E-178A24F50968}" type="datetimeFigureOut">
              <a:rPr lang="en-GB"/>
              <a:pPr>
                <a:defRPr/>
              </a:pPr>
              <a:t>04/05/2014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C8461AD-3BBC-4CBD-8683-04CB68315720}" type="slidenum">
              <a:rPr lang="en-GB"/>
              <a:pPr>
                <a:defRPr/>
              </a:pPr>
              <a:t>‹#›</a:t>
            </a:fld>
            <a:endParaRPr lang="en-GB"/>
          </a:p>
        </p:txBody>
      </p:sp>
    </p:spTree>
    <p:extLst>
      <p:ext uri="{BB962C8B-B14F-4D97-AF65-F5344CB8AC3E}">
        <p14:creationId xmlns:p14="http://schemas.microsoft.com/office/powerpoint/2010/main" val="369262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740225A-B917-42E3-A270-504F3247FB05}" type="datetimeFigureOut">
              <a:rPr lang="en-GB"/>
              <a:pPr>
                <a:defRPr/>
              </a:pPr>
              <a:t>04/05/2014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DCA207C-ABA9-48BA-AD9D-1D3BC76F5E8F}" type="slidenum">
              <a:rPr lang="en-GB"/>
              <a:pPr>
                <a:defRPr/>
              </a:pPr>
              <a:t>‹#›</a:t>
            </a:fld>
            <a:endParaRPr lang="en-GB"/>
          </a:p>
        </p:txBody>
      </p:sp>
    </p:spTree>
    <p:extLst>
      <p:ext uri="{BB962C8B-B14F-4D97-AF65-F5344CB8AC3E}">
        <p14:creationId xmlns:p14="http://schemas.microsoft.com/office/powerpoint/2010/main" val="419044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E423B00C-E21F-494F-B89E-3AFF08DBF186}" type="datetimeFigureOut">
              <a:rPr lang="en-GB"/>
              <a:pPr>
                <a:defRPr/>
              </a:pPr>
              <a:t>04/05/2014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427F76F-1A8D-4CA7-BDD4-CB55C8510A21}" type="slidenum">
              <a:rPr lang="en-GB"/>
              <a:pPr>
                <a:defRPr/>
              </a:pPr>
              <a:t>‹#›</a:t>
            </a:fld>
            <a:endParaRPr lang="en-GB"/>
          </a:p>
        </p:txBody>
      </p:sp>
    </p:spTree>
    <p:extLst>
      <p:ext uri="{BB962C8B-B14F-4D97-AF65-F5344CB8AC3E}">
        <p14:creationId xmlns:p14="http://schemas.microsoft.com/office/powerpoint/2010/main" val="224983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D171A92-8759-46D8-B804-D70A66127910}" type="datetimeFigureOut">
              <a:rPr lang="en-GB"/>
              <a:pPr>
                <a:defRPr/>
              </a:pPr>
              <a:t>04/05/2014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2323EF0-A19A-476D-A9DB-ED0E3212D4DE}" type="slidenum">
              <a:rPr lang="en-GB"/>
              <a:pPr>
                <a:defRPr/>
              </a:pPr>
              <a:t>‹#›</a:t>
            </a:fld>
            <a:endParaRPr lang="en-GB"/>
          </a:p>
        </p:txBody>
      </p:sp>
    </p:spTree>
    <p:extLst>
      <p:ext uri="{BB962C8B-B14F-4D97-AF65-F5344CB8AC3E}">
        <p14:creationId xmlns:p14="http://schemas.microsoft.com/office/powerpoint/2010/main" val="244980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28FF8E57-F09A-4131-A33E-C72D4F8E2A7A}" type="datetimeFigureOut">
              <a:rPr lang="en-GB"/>
              <a:pPr>
                <a:defRPr/>
              </a:pPr>
              <a:t>04/05/2014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2A6E6DE-190F-440A-9258-163E671A5875}" type="slidenum">
              <a:rPr lang="en-GB"/>
              <a:pPr>
                <a:defRPr/>
              </a:pPr>
              <a:t>‹#›</a:t>
            </a:fld>
            <a:endParaRPr lang="en-GB"/>
          </a:p>
        </p:txBody>
      </p:sp>
    </p:spTree>
    <p:extLst>
      <p:ext uri="{BB962C8B-B14F-4D97-AF65-F5344CB8AC3E}">
        <p14:creationId xmlns:p14="http://schemas.microsoft.com/office/powerpoint/2010/main" val="82010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CC754943-BF60-411F-930F-81CB8D4F6D47}" type="datetimeFigureOut">
              <a:rPr lang="en-GB"/>
              <a:pPr>
                <a:defRPr/>
              </a:pPr>
              <a:t>04/05/2014</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9C65F53-C286-4919-8E7D-CAE89196CC8E}" type="slidenum">
              <a:rPr lang="en-GB"/>
              <a:pPr>
                <a:defRPr/>
              </a:pPr>
              <a:t>‹#›</a:t>
            </a:fld>
            <a:endParaRPr lang="en-GB"/>
          </a:p>
        </p:txBody>
      </p:sp>
    </p:spTree>
    <p:extLst>
      <p:ext uri="{BB962C8B-B14F-4D97-AF65-F5344CB8AC3E}">
        <p14:creationId xmlns:p14="http://schemas.microsoft.com/office/powerpoint/2010/main" val="21046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A96DB08-971E-4C9A-BCC0-41D1E7BC6E38}" type="datetimeFigureOut">
              <a:rPr lang="en-GB"/>
              <a:pPr>
                <a:defRPr/>
              </a:pPr>
              <a:t>04/05/2014</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89B12C1-512C-4EC8-9AA6-BB4F862D3221}" type="slidenum">
              <a:rPr lang="en-GB"/>
              <a:pPr>
                <a:defRPr/>
              </a:pPr>
              <a:t>‹#›</a:t>
            </a:fld>
            <a:endParaRPr lang="en-GB"/>
          </a:p>
        </p:txBody>
      </p:sp>
    </p:spTree>
    <p:extLst>
      <p:ext uri="{BB962C8B-B14F-4D97-AF65-F5344CB8AC3E}">
        <p14:creationId xmlns:p14="http://schemas.microsoft.com/office/powerpoint/2010/main" val="403131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53345B3-D44A-47B5-B369-F1AE51134AFB}" type="datetimeFigureOut">
              <a:rPr lang="en-GB"/>
              <a:pPr>
                <a:defRPr/>
              </a:pPr>
              <a:t>04/05/2014</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F8232125-1522-4CF8-94B7-80BB5438BA0B}" type="slidenum">
              <a:rPr lang="en-GB"/>
              <a:pPr>
                <a:defRPr/>
              </a:pPr>
              <a:t>‹#›</a:t>
            </a:fld>
            <a:endParaRPr lang="en-GB"/>
          </a:p>
        </p:txBody>
      </p:sp>
    </p:spTree>
    <p:extLst>
      <p:ext uri="{BB962C8B-B14F-4D97-AF65-F5344CB8AC3E}">
        <p14:creationId xmlns:p14="http://schemas.microsoft.com/office/powerpoint/2010/main" val="66068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5C0C57C-D574-4B6E-BEED-BCA13D20A937}" type="datetimeFigureOut">
              <a:rPr lang="en-GB"/>
              <a:pPr>
                <a:defRPr/>
              </a:pPr>
              <a:t>04/05/2014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2A8BF7D-225C-443A-BA09-E3E7989B45E5}" type="slidenum">
              <a:rPr lang="en-GB"/>
              <a:pPr>
                <a:defRPr/>
              </a:pPr>
              <a:t>‹#›</a:t>
            </a:fld>
            <a:endParaRPr lang="en-GB"/>
          </a:p>
        </p:txBody>
      </p:sp>
    </p:spTree>
    <p:extLst>
      <p:ext uri="{BB962C8B-B14F-4D97-AF65-F5344CB8AC3E}">
        <p14:creationId xmlns:p14="http://schemas.microsoft.com/office/powerpoint/2010/main" val="287100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4D0930-E5B2-41EE-93C8-FAA29D9EE4C1}" type="datetimeFigureOut">
              <a:rPr lang="en-GB"/>
              <a:pPr>
                <a:defRPr/>
              </a:pPr>
              <a:t>04/05/2014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31CF47C-7A6F-44E0-B6C8-5D0C993705F0}" type="slidenum">
              <a:rPr lang="en-GB"/>
              <a:pPr>
                <a:defRPr/>
              </a:pPr>
              <a:t>‹#›</a:t>
            </a:fld>
            <a:endParaRPr lang="en-GB"/>
          </a:p>
        </p:txBody>
      </p:sp>
    </p:spTree>
    <p:extLst>
      <p:ext uri="{BB962C8B-B14F-4D97-AF65-F5344CB8AC3E}">
        <p14:creationId xmlns:p14="http://schemas.microsoft.com/office/powerpoint/2010/main" val="225580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E7C9BB2-BC14-489D-B8E0-AFE11CB9A80E}" type="datetimeFigureOut">
              <a:rPr lang="en-GB"/>
              <a:pPr>
                <a:defRPr/>
              </a:pPr>
              <a:t>04/05/2014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8C060BE9-7ABA-4459-B055-EB17FE388A7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graphicFrame>
        <p:nvGraphicFramePr>
          <p:cNvPr id="2" name="Table 1"/>
          <p:cNvGraphicFramePr>
            <a:graphicFrameLocks noGrp="1"/>
          </p:cNvGraphicFramePr>
          <p:nvPr/>
        </p:nvGraphicFramePr>
        <p:xfrm>
          <a:off x="34925" y="44450"/>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r>
                        <a:rPr lang="en-US" sz="2000" dirty="0" smtClean="0">
                          <a:latin typeface="+mn-lt"/>
                        </a:rPr>
                        <a:t>Paper</a:t>
                      </a:r>
                      <a:r>
                        <a:rPr lang="en-US" sz="2000" baseline="0" dirty="0" smtClean="0">
                          <a:latin typeface="+mn-lt"/>
                        </a:rPr>
                        <a:t> 1 - Theory (Chapter 8)</a:t>
                      </a:r>
                      <a:endParaRPr lang="en-GB" sz="2000" dirty="0">
                        <a:latin typeface="+mn-lt"/>
                      </a:endParaRPr>
                    </a:p>
                  </a:txBody>
                  <a:tcPr marL="91443" marR="91443" marT="45738" marB="45738"/>
                </a:tc>
              </a:tr>
              <a:tr h="486250">
                <a:tc>
                  <a:txBody>
                    <a:bodyPr/>
                    <a:lstStyle/>
                    <a:p>
                      <a:pPr marL="0" indent="0">
                        <a:buFont typeface="+mj-lt"/>
                        <a:buNone/>
                      </a:pPr>
                      <a:r>
                        <a:rPr lang="en-GB" sz="2000" dirty="0" smtClean="0"/>
                        <a:t>Exam Questions and Answers</a:t>
                      </a:r>
                    </a:p>
                  </a:txBody>
                  <a:tcPr marL="91443" marR="91443" marT="45738" marB="45738"/>
                </a:tc>
              </a:tr>
            </a:tbl>
          </a:graphicData>
        </a:graphic>
      </p:graphicFrame>
      <p:graphicFrame>
        <p:nvGraphicFramePr>
          <p:cNvPr id="3" name="Table 2"/>
          <p:cNvGraphicFramePr>
            <a:graphicFrameLocks noGrp="1"/>
          </p:cNvGraphicFramePr>
          <p:nvPr/>
        </p:nvGraphicFramePr>
        <p:xfrm>
          <a:off x="34925" y="981075"/>
          <a:ext cx="8929688" cy="2284561"/>
        </p:xfrm>
        <a:graphic>
          <a:graphicData uri="http://schemas.openxmlformats.org/drawingml/2006/table">
            <a:tbl>
              <a:tblPr firstRow="1" bandRow="1">
                <a:tableStyleId>{21E4AEA4-8DFA-4A89-87EB-49C32662AFE0}</a:tableStyleId>
              </a:tblPr>
              <a:tblGrid>
                <a:gridCol w="8929688"/>
              </a:tblGrid>
              <a:tr h="365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Guidance:</a:t>
                      </a:r>
                      <a:endParaRPr lang="en-GB" sz="1800" dirty="0">
                        <a:solidFill>
                          <a:schemeClr val="tx1"/>
                        </a:solidFill>
                      </a:endParaRPr>
                    </a:p>
                  </a:txBody>
                  <a:tcPr marL="91447" marR="91447" marT="45712" marB="45712"/>
                </a:tc>
              </a:tr>
              <a:tr h="426251">
                <a:tc>
                  <a:txBody>
                    <a:bodyPr/>
                    <a:lstStyle/>
                    <a:p>
                      <a:r>
                        <a:rPr lang="en-GB" sz="1800" b="1" dirty="0" smtClean="0"/>
                        <a:t>0417/11 (2013)</a:t>
                      </a:r>
                      <a:endParaRPr lang="en-GB" sz="1800" b="1" dirty="0"/>
                    </a:p>
                  </a:txBody>
                  <a:tcPr marL="91447" marR="91447" marT="45712" marB="45712"/>
                </a:tc>
              </a:tr>
              <a:tr h="426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t>0417/12 (2013)</a:t>
                      </a:r>
                    </a:p>
                  </a:txBody>
                  <a:tcPr marL="91447" marR="91447" marT="45712" marB="45712"/>
                </a:tc>
              </a:tr>
              <a:tr h="426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t>0417/13 (2013)</a:t>
                      </a:r>
                    </a:p>
                  </a:txBody>
                  <a:tcPr marL="91447" marR="91447" marT="45712" marB="45712"/>
                </a:tc>
              </a:tr>
              <a:tr h="6399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t>0417/11 (2012)</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800" b="1" dirty="0" smtClean="0"/>
                    </a:p>
                  </a:txBody>
                  <a:tcPr marL="91447" marR="91447" marT="45712" marB="45712"/>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8 - 0417/13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96975"/>
            <a:ext cx="8804275" cy="2584450"/>
          </a:xfrm>
          <a:prstGeom prst="rect">
            <a:avLst/>
          </a:prstGeom>
          <a:solidFill>
            <a:schemeClr val="bg1">
              <a:lumMod val="95000"/>
            </a:schemeClr>
          </a:solidFill>
        </p:spPr>
        <p:txBody>
          <a:bodyPr>
            <a:spAutoFit/>
          </a:bodyPr>
          <a:lstStyle/>
          <a:p>
            <a:pPr fontAlgn="auto">
              <a:spcBef>
                <a:spcPts val="0"/>
              </a:spcBef>
              <a:spcAft>
                <a:spcPts val="0"/>
              </a:spcAft>
              <a:defRPr/>
            </a:pPr>
            <a:r>
              <a:rPr lang="en-US" dirty="0">
                <a:latin typeface="+mn-lt"/>
                <a:cs typeface="+mn-cs"/>
              </a:rPr>
              <a:t>Davina has asked Boris, a systems analyst, to create a new database system for her zoo.</a:t>
            </a:r>
          </a:p>
          <a:p>
            <a:pPr fontAlgn="auto">
              <a:spcBef>
                <a:spcPts val="0"/>
              </a:spcBef>
              <a:spcAft>
                <a:spcPts val="0"/>
              </a:spcAft>
              <a:defRPr/>
            </a:pPr>
            <a:r>
              <a:rPr lang="en-US" dirty="0">
                <a:latin typeface="+mn-lt"/>
                <a:cs typeface="+mn-cs"/>
              </a:rPr>
              <a:t>She keeps animals of all types. Here are some of the questions that visitors to the zoo ask:</a:t>
            </a:r>
          </a:p>
          <a:p>
            <a:pPr fontAlgn="auto">
              <a:spcBef>
                <a:spcPts val="0"/>
              </a:spcBef>
              <a:spcAft>
                <a:spcPts val="0"/>
              </a:spcAft>
              <a:defRPr/>
            </a:pPr>
            <a:endParaRPr lang="en-US" dirty="0">
              <a:latin typeface="+mn-lt"/>
              <a:cs typeface="+mn-cs"/>
            </a:endParaRPr>
          </a:p>
          <a:p>
            <a:pPr fontAlgn="auto">
              <a:spcBef>
                <a:spcPts val="0"/>
              </a:spcBef>
              <a:spcAft>
                <a:spcPts val="0"/>
              </a:spcAft>
              <a:defRPr/>
            </a:pPr>
            <a:r>
              <a:rPr lang="en-US" b="1" dirty="0">
                <a:solidFill>
                  <a:srgbClr val="FF0000"/>
                </a:solidFill>
                <a:latin typeface="+mn-lt"/>
                <a:cs typeface="+mn-cs"/>
              </a:rPr>
              <a:t>What is the </a:t>
            </a:r>
            <a:r>
              <a:rPr lang="en-US" b="1" u="sng" dirty="0">
                <a:solidFill>
                  <a:srgbClr val="FF0000"/>
                </a:solidFill>
                <a:latin typeface="+mn-lt"/>
                <a:cs typeface="+mn-cs"/>
              </a:rPr>
              <a:t>name </a:t>
            </a:r>
            <a:r>
              <a:rPr lang="en-US" b="1" dirty="0">
                <a:solidFill>
                  <a:srgbClr val="FF0000"/>
                </a:solidFill>
                <a:latin typeface="+mn-lt"/>
                <a:cs typeface="+mn-cs"/>
              </a:rPr>
              <a:t>of the </a:t>
            </a:r>
            <a:r>
              <a:rPr lang="en-US" b="1" u="sng" dirty="0">
                <a:solidFill>
                  <a:srgbClr val="FF0000"/>
                </a:solidFill>
                <a:latin typeface="+mn-lt"/>
                <a:cs typeface="+mn-cs"/>
              </a:rPr>
              <a:t>female</a:t>
            </a:r>
            <a:r>
              <a:rPr lang="en-US" b="1" dirty="0">
                <a:solidFill>
                  <a:srgbClr val="FF0000"/>
                </a:solidFill>
                <a:latin typeface="+mn-lt"/>
                <a:cs typeface="+mn-cs"/>
              </a:rPr>
              <a:t> </a:t>
            </a:r>
            <a:r>
              <a:rPr lang="en-US" b="1" u="sng" dirty="0">
                <a:solidFill>
                  <a:srgbClr val="FF0000"/>
                </a:solidFill>
                <a:latin typeface="+mn-lt"/>
                <a:cs typeface="+mn-cs"/>
              </a:rPr>
              <a:t>lion </a:t>
            </a:r>
            <a:r>
              <a:rPr lang="en-US" b="1" dirty="0">
                <a:solidFill>
                  <a:srgbClr val="FF0000"/>
                </a:solidFill>
                <a:latin typeface="+mn-lt"/>
                <a:cs typeface="+mn-cs"/>
              </a:rPr>
              <a:t>you have?</a:t>
            </a:r>
          </a:p>
          <a:p>
            <a:pPr fontAlgn="auto">
              <a:spcBef>
                <a:spcPts val="0"/>
              </a:spcBef>
              <a:spcAft>
                <a:spcPts val="0"/>
              </a:spcAft>
              <a:defRPr/>
            </a:pPr>
            <a:r>
              <a:rPr lang="en-US" b="1" dirty="0">
                <a:solidFill>
                  <a:srgbClr val="00B050"/>
                </a:solidFill>
                <a:latin typeface="+mn-lt"/>
                <a:cs typeface="+mn-cs"/>
              </a:rPr>
              <a:t>How </a:t>
            </a:r>
            <a:r>
              <a:rPr lang="en-US" b="1" u="sng" dirty="0">
                <a:solidFill>
                  <a:srgbClr val="00B050"/>
                </a:solidFill>
                <a:latin typeface="+mn-lt"/>
                <a:cs typeface="+mn-cs"/>
              </a:rPr>
              <a:t>heavy </a:t>
            </a:r>
            <a:r>
              <a:rPr lang="en-US" b="1" dirty="0">
                <a:solidFill>
                  <a:srgbClr val="00B050"/>
                </a:solidFill>
                <a:latin typeface="+mn-lt"/>
                <a:cs typeface="+mn-cs"/>
              </a:rPr>
              <a:t>is Jumbo the </a:t>
            </a:r>
            <a:r>
              <a:rPr lang="en-US" b="1" u="sng" dirty="0">
                <a:solidFill>
                  <a:srgbClr val="00B050"/>
                </a:solidFill>
                <a:latin typeface="+mn-lt"/>
                <a:cs typeface="+mn-cs"/>
              </a:rPr>
              <a:t>elephant</a:t>
            </a:r>
            <a:r>
              <a:rPr lang="en-US" b="1" dirty="0">
                <a:solidFill>
                  <a:srgbClr val="00B050"/>
                </a:solidFill>
                <a:latin typeface="+mn-lt"/>
                <a:cs typeface="+mn-cs"/>
              </a:rPr>
              <a:t>?</a:t>
            </a:r>
          </a:p>
          <a:p>
            <a:pPr fontAlgn="auto">
              <a:spcBef>
                <a:spcPts val="0"/>
              </a:spcBef>
              <a:spcAft>
                <a:spcPts val="0"/>
              </a:spcAft>
              <a:defRPr/>
            </a:pPr>
            <a:r>
              <a:rPr lang="en-US" b="1" dirty="0">
                <a:solidFill>
                  <a:srgbClr val="00B0F0"/>
                </a:solidFill>
                <a:latin typeface="+mn-lt"/>
                <a:cs typeface="+mn-cs"/>
              </a:rPr>
              <a:t>How much does it </a:t>
            </a:r>
            <a:r>
              <a:rPr lang="en-US" b="1" u="sng" dirty="0">
                <a:solidFill>
                  <a:srgbClr val="00B0F0"/>
                </a:solidFill>
                <a:latin typeface="+mn-lt"/>
                <a:cs typeface="+mn-cs"/>
              </a:rPr>
              <a:t>cost</a:t>
            </a:r>
            <a:r>
              <a:rPr lang="en-US" b="1" dirty="0">
                <a:solidFill>
                  <a:srgbClr val="00B0F0"/>
                </a:solidFill>
                <a:latin typeface="+mn-lt"/>
                <a:cs typeface="+mn-cs"/>
              </a:rPr>
              <a:t> to </a:t>
            </a:r>
            <a:r>
              <a:rPr lang="en-US" b="1" u="sng" dirty="0">
                <a:solidFill>
                  <a:srgbClr val="00B0F0"/>
                </a:solidFill>
                <a:latin typeface="+mn-lt"/>
                <a:cs typeface="+mn-cs"/>
              </a:rPr>
              <a:t>adopt</a:t>
            </a:r>
            <a:r>
              <a:rPr lang="en-US" b="1" dirty="0">
                <a:solidFill>
                  <a:srgbClr val="00B0F0"/>
                </a:solidFill>
                <a:latin typeface="+mn-lt"/>
                <a:cs typeface="+mn-cs"/>
              </a:rPr>
              <a:t> a tiger?</a:t>
            </a:r>
          </a:p>
          <a:p>
            <a:pPr fontAlgn="auto">
              <a:spcBef>
                <a:spcPts val="0"/>
              </a:spcBef>
              <a:spcAft>
                <a:spcPts val="0"/>
              </a:spcAft>
              <a:defRPr/>
            </a:pPr>
            <a:endParaRPr lang="en-US" dirty="0">
              <a:latin typeface="+mn-lt"/>
              <a:cs typeface="+mn-cs"/>
            </a:endParaRPr>
          </a:p>
          <a:p>
            <a:pPr fontAlgn="auto">
              <a:spcBef>
                <a:spcPts val="0"/>
              </a:spcBef>
              <a:spcAft>
                <a:spcPts val="0"/>
              </a:spcAft>
              <a:defRPr/>
            </a:pPr>
            <a:r>
              <a:rPr lang="en-US" dirty="0">
                <a:latin typeface="+mn-lt"/>
                <a:cs typeface="+mn-cs"/>
              </a:rPr>
              <a:t>(a) Complete the data dictionary below filling in the field names and most appropriate</a:t>
            </a:r>
          </a:p>
          <a:p>
            <a:pPr fontAlgn="auto">
              <a:spcBef>
                <a:spcPts val="0"/>
              </a:spcBef>
              <a:spcAft>
                <a:spcPts val="0"/>
              </a:spcAft>
              <a:defRPr/>
            </a:pPr>
            <a:r>
              <a:rPr lang="en-US" dirty="0">
                <a:latin typeface="+mn-lt"/>
                <a:cs typeface="+mn-cs"/>
              </a:rPr>
              <a:t>data type to create a database which would answer these questions.</a:t>
            </a:r>
            <a:endParaRPr lang="en-GB" b="1" dirty="0">
              <a:solidFill>
                <a:srgbClr val="00B050"/>
              </a:solidFill>
              <a:latin typeface="+mn-lt"/>
              <a:cs typeface="+mn-cs"/>
            </a:endParaRPr>
          </a:p>
        </p:txBody>
      </p:sp>
      <p:graphicFrame>
        <p:nvGraphicFramePr>
          <p:cNvPr id="7" name="Table 6"/>
          <p:cNvGraphicFramePr>
            <a:graphicFrameLocks noGrp="1"/>
          </p:cNvGraphicFramePr>
          <p:nvPr/>
        </p:nvGraphicFramePr>
        <p:xfrm>
          <a:off x="160338" y="3933825"/>
          <a:ext cx="4537075" cy="2224086"/>
        </p:xfrm>
        <a:graphic>
          <a:graphicData uri="http://schemas.openxmlformats.org/drawingml/2006/table">
            <a:tbl>
              <a:tblPr firstRow="1" bandRow="1">
                <a:tableStyleId>{5C22544A-7EE6-4342-B048-85BDC9FD1C3A}</a:tableStyleId>
              </a:tblPr>
              <a:tblGrid>
                <a:gridCol w="2606546"/>
                <a:gridCol w="1930529"/>
              </a:tblGrid>
              <a:tr h="370681">
                <a:tc>
                  <a:txBody>
                    <a:bodyPr/>
                    <a:lstStyle/>
                    <a:p>
                      <a:pPr algn="ctr"/>
                      <a:r>
                        <a:rPr lang="en-GB" sz="1800" b="0" i="0" u="none" strike="noStrike" kern="1200" baseline="0" dirty="0" smtClean="0">
                          <a:solidFill>
                            <a:schemeClr val="tx1"/>
                          </a:solidFill>
                          <a:latin typeface="+mn-lt"/>
                          <a:ea typeface="+mn-ea"/>
                          <a:cs typeface="+mn-cs"/>
                        </a:rPr>
                        <a:t>Field name</a:t>
                      </a:r>
                      <a:endParaRPr lang="en-GB" sz="1800" dirty="0">
                        <a:solidFill>
                          <a:schemeClr val="tx1"/>
                        </a:solidFill>
                      </a:endParaRPr>
                    </a:p>
                  </a:txBody>
                  <a:tcPr marL="91452" marR="91452" marT="45700" marB="45700">
                    <a:solidFill>
                      <a:srgbClr val="FFFF00"/>
                    </a:solidFill>
                  </a:tcPr>
                </a:tc>
                <a:tc>
                  <a:txBody>
                    <a:bodyPr/>
                    <a:lstStyle/>
                    <a:p>
                      <a:pPr algn="ctr"/>
                      <a:r>
                        <a:rPr lang="en-GB" sz="1800" b="0" i="0" u="none" strike="noStrike" kern="1200" baseline="0" dirty="0" smtClean="0">
                          <a:solidFill>
                            <a:schemeClr val="tx1"/>
                          </a:solidFill>
                          <a:latin typeface="+mn-lt"/>
                          <a:ea typeface="+mn-ea"/>
                          <a:cs typeface="+mn-cs"/>
                        </a:rPr>
                        <a:t>Data type</a:t>
                      </a:r>
                      <a:endParaRPr lang="en-GB" sz="1800" dirty="0">
                        <a:solidFill>
                          <a:schemeClr val="tx1"/>
                        </a:solidFill>
                      </a:endParaRPr>
                    </a:p>
                  </a:txBody>
                  <a:tcPr marL="91452" marR="91452" marT="45700" marB="45700">
                    <a:solidFill>
                      <a:srgbClr val="FFFF00"/>
                    </a:solidFill>
                  </a:tcPr>
                </a:tc>
              </a:tr>
              <a:tr h="370681">
                <a:tc>
                  <a:txBody>
                    <a:bodyPr/>
                    <a:lstStyle/>
                    <a:p>
                      <a:pPr algn="ctr"/>
                      <a:r>
                        <a:rPr lang="en-GB" sz="1800" b="1" dirty="0" smtClean="0">
                          <a:solidFill>
                            <a:srgbClr val="FF0000"/>
                          </a:solidFill>
                        </a:rPr>
                        <a:t>Name</a:t>
                      </a:r>
                      <a:endParaRPr lang="en-GB" sz="1800" b="1" dirty="0">
                        <a:solidFill>
                          <a:srgbClr val="FF0000"/>
                        </a:solidFill>
                      </a:endParaRPr>
                    </a:p>
                  </a:txBody>
                  <a:tcPr marL="91452" marR="91452" marT="45700" marB="45700">
                    <a:solidFill>
                      <a:schemeClr val="bg1">
                        <a:lumMod val="95000"/>
                      </a:schemeClr>
                    </a:solidFill>
                  </a:tcPr>
                </a:tc>
                <a:tc>
                  <a:txBody>
                    <a:bodyPr/>
                    <a:lstStyle/>
                    <a:p>
                      <a:pPr algn="ctr"/>
                      <a:r>
                        <a:rPr lang="en-GB" sz="1800" dirty="0" smtClean="0"/>
                        <a:t>Text</a:t>
                      </a:r>
                      <a:endParaRPr lang="en-GB" sz="1800" dirty="0"/>
                    </a:p>
                  </a:txBody>
                  <a:tcPr marL="91452" marR="91452" marT="45700" marB="45700">
                    <a:solidFill>
                      <a:schemeClr val="bg1">
                        <a:lumMod val="95000"/>
                      </a:schemeClr>
                    </a:solidFill>
                  </a:tcPr>
                </a:tc>
              </a:tr>
              <a:tr h="370681">
                <a:tc>
                  <a:txBody>
                    <a:bodyPr/>
                    <a:lstStyle/>
                    <a:p>
                      <a:pPr algn="ctr"/>
                      <a:r>
                        <a:rPr lang="en-GB" sz="1800" b="1" dirty="0" smtClean="0">
                          <a:solidFill>
                            <a:srgbClr val="FF0000"/>
                          </a:solidFill>
                        </a:rPr>
                        <a:t>Gender</a:t>
                      </a:r>
                      <a:endParaRPr lang="en-GB" sz="1800" b="1" dirty="0">
                        <a:solidFill>
                          <a:srgbClr val="FF0000"/>
                        </a:solidFill>
                      </a:endParaRPr>
                    </a:p>
                  </a:txBody>
                  <a:tcPr marL="91452" marR="91452" marT="45700" marB="45700">
                    <a:solidFill>
                      <a:schemeClr val="bg1">
                        <a:lumMod val="95000"/>
                      </a:schemeClr>
                    </a:solidFill>
                  </a:tcPr>
                </a:tc>
                <a:tc>
                  <a:txBody>
                    <a:bodyPr/>
                    <a:lstStyle/>
                    <a:p>
                      <a:pPr algn="ctr"/>
                      <a:r>
                        <a:rPr lang="en-GB" sz="1800" dirty="0" smtClean="0"/>
                        <a:t>Boolean</a:t>
                      </a:r>
                      <a:endParaRPr lang="en-GB" sz="1800" dirty="0"/>
                    </a:p>
                  </a:txBody>
                  <a:tcPr marL="91452" marR="91452" marT="45700" marB="45700">
                    <a:solidFill>
                      <a:schemeClr val="bg1">
                        <a:lumMod val="95000"/>
                      </a:schemeClr>
                    </a:solidFill>
                  </a:tcPr>
                </a:tc>
              </a:tr>
              <a:tr h="370681">
                <a:tc>
                  <a:txBody>
                    <a:bodyPr/>
                    <a:lstStyle/>
                    <a:p>
                      <a:pPr algn="ctr"/>
                      <a:r>
                        <a:rPr lang="en-GB" sz="1800" b="1" i="0" u="none" strike="noStrike" kern="1200" baseline="0" dirty="0" smtClean="0">
                          <a:solidFill>
                            <a:srgbClr val="00B050"/>
                          </a:solidFill>
                          <a:latin typeface="+mn-lt"/>
                          <a:ea typeface="+mn-ea"/>
                          <a:cs typeface="+mn-cs"/>
                        </a:rPr>
                        <a:t>Species</a:t>
                      </a:r>
                      <a:endParaRPr lang="en-GB" sz="1800" b="1" dirty="0">
                        <a:solidFill>
                          <a:srgbClr val="00B050"/>
                        </a:solidFill>
                      </a:endParaRPr>
                    </a:p>
                  </a:txBody>
                  <a:tcPr marL="91452" marR="91452" marT="45700" marB="45700">
                    <a:solidFill>
                      <a:schemeClr val="bg1">
                        <a:lumMod val="95000"/>
                      </a:schemeClr>
                    </a:solidFill>
                  </a:tcPr>
                </a:tc>
                <a:tc>
                  <a:txBody>
                    <a:bodyPr/>
                    <a:lstStyle/>
                    <a:p>
                      <a:pPr algn="ctr"/>
                      <a:r>
                        <a:rPr lang="en-GB" sz="1800" dirty="0" smtClean="0"/>
                        <a:t>Text</a:t>
                      </a:r>
                      <a:endParaRPr lang="en-GB" sz="1800" dirty="0"/>
                    </a:p>
                  </a:txBody>
                  <a:tcPr marL="91452" marR="91452" marT="45700" marB="45700">
                    <a:solidFill>
                      <a:schemeClr val="bg1">
                        <a:lumMod val="95000"/>
                      </a:schemeClr>
                    </a:solidFill>
                  </a:tcPr>
                </a:tc>
              </a:tr>
              <a:tr h="370681">
                <a:tc>
                  <a:txBody>
                    <a:bodyPr/>
                    <a:lstStyle/>
                    <a:p>
                      <a:pPr algn="ctr"/>
                      <a:r>
                        <a:rPr lang="en-GB" sz="1800" b="1" i="0" u="none" strike="noStrike" kern="1200" baseline="0" dirty="0" smtClean="0">
                          <a:solidFill>
                            <a:srgbClr val="00B050"/>
                          </a:solidFill>
                          <a:latin typeface="+mn-lt"/>
                          <a:ea typeface="+mn-ea"/>
                          <a:cs typeface="+mn-cs"/>
                        </a:rPr>
                        <a:t>Weight (kg)</a:t>
                      </a:r>
                      <a:endParaRPr lang="en-GB" sz="1800" b="1" dirty="0">
                        <a:solidFill>
                          <a:srgbClr val="00B050"/>
                        </a:solidFill>
                      </a:endParaRPr>
                    </a:p>
                  </a:txBody>
                  <a:tcPr marL="91452" marR="91452" marT="45700" marB="45700">
                    <a:solidFill>
                      <a:schemeClr val="bg1">
                        <a:lumMod val="95000"/>
                      </a:schemeClr>
                    </a:solidFill>
                  </a:tcPr>
                </a:tc>
                <a:tc>
                  <a:txBody>
                    <a:bodyPr/>
                    <a:lstStyle/>
                    <a:p>
                      <a:pPr algn="ctr"/>
                      <a:r>
                        <a:rPr lang="en-GB" sz="1800" dirty="0" smtClean="0"/>
                        <a:t>Numeric</a:t>
                      </a:r>
                      <a:endParaRPr lang="en-GB" sz="1800" dirty="0"/>
                    </a:p>
                  </a:txBody>
                  <a:tcPr marL="91452" marR="91452" marT="45700" marB="45700">
                    <a:solidFill>
                      <a:schemeClr val="bg1">
                        <a:lumMod val="95000"/>
                      </a:schemeClr>
                    </a:solidFill>
                  </a:tcPr>
                </a:tc>
              </a:tr>
              <a:tr h="370681">
                <a:tc>
                  <a:txBody>
                    <a:bodyPr/>
                    <a:lstStyle/>
                    <a:p>
                      <a:pPr algn="ctr"/>
                      <a:r>
                        <a:rPr lang="en-GB" sz="1800" b="1" dirty="0" smtClean="0">
                          <a:solidFill>
                            <a:srgbClr val="00B0F0"/>
                          </a:solidFill>
                        </a:rPr>
                        <a:t>Adoption Cost</a:t>
                      </a:r>
                      <a:endParaRPr lang="en-GB" sz="1800" b="1" dirty="0">
                        <a:solidFill>
                          <a:srgbClr val="00B0F0"/>
                        </a:solidFill>
                      </a:endParaRPr>
                    </a:p>
                  </a:txBody>
                  <a:tcPr marL="91452" marR="91452" marT="45700" marB="45700">
                    <a:solidFill>
                      <a:schemeClr val="bg1">
                        <a:lumMod val="95000"/>
                      </a:schemeClr>
                    </a:solidFill>
                  </a:tcPr>
                </a:tc>
                <a:tc>
                  <a:txBody>
                    <a:bodyPr/>
                    <a:lstStyle/>
                    <a:p>
                      <a:pPr algn="ctr"/>
                      <a:r>
                        <a:rPr lang="en-GB" sz="1800" b="0" i="0" u="none" strike="noStrike" kern="1200" baseline="0" dirty="0" smtClean="0">
                          <a:solidFill>
                            <a:schemeClr val="dk1"/>
                          </a:solidFill>
                          <a:latin typeface="+mn-lt"/>
                          <a:ea typeface="+mn-ea"/>
                          <a:cs typeface="+mn-cs"/>
                        </a:rPr>
                        <a:t>Currency</a:t>
                      </a:r>
                      <a:endParaRPr lang="en-GB" sz="1800" dirty="0"/>
                    </a:p>
                  </a:txBody>
                  <a:tcPr marL="91452" marR="91452" marT="45700" marB="45700">
                    <a:solidFill>
                      <a:schemeClr val="bg1">
                        <a:lumMod val="95000"/>
                      </a:schemeClr>
                    </a:solidFill>
                  </a:tcPr>
                </a:tc>
              </a:tr>
            </a:tbl>
          </a:graphicData>
        </a:graphic>
      </p:graphicFrame>
      <p:sp>
        <p:nvSpPr>
          <p:cNvPr id="11298" name="TextBox 2"/>
          <p:cNvSpPr txBox="1">
            <a:spLocks noChangeArrowheads="1"/>
          </p:cNvSpPr>
          <p:nvPr/>
        </p:nvSpPr>
        <p:spPr bwMode="auto">
          <a:xfrm>
            <a:off x="5076825" y="2060575"/>
            <a:ext cx="2879725"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a:t>Species – Type of Animal</a:t>
            </a:r>
          </a:p>
        </p:txBody>
      </p:sp>
      <p:sp>
        <p:nvSpPr>
          <p:cNvPr id="6" name="Rectangle 5"/>
          <p:cNvSpPr/>
          <p:nvPr/>
        </p:nvSpPr>
        <p:spPr>
          <a:xfrm>
            <a:off x="5102172" y="4077072"/>
            <a:ext cx="3384376" cy="2277547"/>
          </a:xfrm>
          <a:prstGeom prst="rect">
            <a:avLst/>
          </a:prstGeom>
          <a:solidFill>
            <a:srgbClr val="FFFF00"/>
          </a:solidFill>
          <a:ln>
            <a:solidFill>
              <a:schemeClr val="accent2">
                <a:lumMod val="75000"/>
              </a:schemeClr>
            </a:solidFill>
          </a:ln>
        </p:spPr>
        <p:txBody>
          <a:bodyPr wrap="square">
            <a:spAutoFit/>
          </a:bodyPr>
          <a:lstStyle/>
          <a:p>
            <a:pPr fontAlgn="auto">
              <a:spcBef>
                <a:spcPts val="0"/>
              </a:spcBef>
              <a:spcAft>
                <a:spcPts val="0"/>
              </a:spcAft>
              <a:defRPr/>
            </a:pPr>
            <a:r>
              <a:rPr lang="en-GB" b="1" dirty="0" smtClean="0">
                <a:solidFill>
                  <a:srgbClr val="FF0000"/>
                </a:solidFill>
                <a:latin typeface="+mn-lt"/>
                <a:cs typeface="+mn-cs"/>
              </a:rPr>
              <a:t>Gender: </a:t>
            </a:r>
            <a:r>
              <a:rPr lang="en-GB" b="1" dirty="0" smtClean="0">
                <a:latin typeface="+mn-lt"/>
                <a:cs typeface="+mn-cs"/>
              </a:rPr>
              <a:t>You would have to write one Gender (Male or Female)</a:t>
            </a:r>
          </a:p>
          <a:p>
            <a:pPr fontAlgn="auto">
              <a:spcBef>
                <a:spcPts val="0"/>
              </a:spcBef>
              <a:spcAft>
                <a:spcPts val="0"/>
              </a:spcAft>
              <a:defRPr/>
            </a:pPr>
            <a:endParaRPr lang="en-GB" b="1" dirty="0">
              <a:latin typeface="+mn-lt"/>
              <a:cs typeface="+mn-cs"/>
            </a:endParaRPr>
          </a:p>
          <a:p>
            <a:pPr fontAlgn="auto">
              <a:spcBef>
                <a:spcPts val="0"/>
              </a:spcBef>
              <a:spcAft>
                <a:spcPts val="0"/>
              </a:spcAft>
              <a:defRPr/>
            </a:pPr>
            <a:r>
              <a:rPr lang="en-GB" b="1" dirty="0" smtClean="0">
                <a:solidFill>
                  <a:srgbClr val="FF0000"/>
                </a:solidFill>
                <a:latin typeface="+mn-lt"/>
                <a:cs typeface="+mn-cs"/>
              </a:rPr>
              <a:t>Example:</a:t>
            </a:r>
            <a:endParaRPr lang="en-GB" b="1" dirty="0">
              <a:solidFill>
                <a:srgbClr val="FF0000"/>
              </a:solidFill>
              <a:latin typeface="+mn-lt"/>
              <a:cs typeface="+mn-cs"/>
            </a:endParaRPr>
          </a:p>
          <a:p>
            <a:pPr fontAlgn="auto">
              <a:spcBef>
                <a:spcPts val="0"/>
              </a:spcBef>
              <a:spcAft>
                <a:spcPts val="0"/>
              </a:spcAft>
              <a:defRPr/>
            </a:pPr>
            <a:r>
              <a:rPr lang="en-GB" b="1" dirty="0" smtClean="0">
                <a:latin typeface="+mn-lt"/>
                <a:cs typeface="+mn-cs"/>
              </a:rPr>
              <a:t>Male (Yes or No)</a:t>
            </a:r>
          </a:p>
          <a:p>
            <a:pPr fontAlgn="auto">
              <a:spcBef>
                <a:spcPts val="0"/>
              </a:spcBef>
              <a:spcAft>
                <a:spcPts val="0"/>
              </a:spcAft>
              <a:defRPr/>
            </a:pPr>
            <a:r>
              <a:rPr lang="en-GB" b="1" dirty="0" smtClean="0">
                <a:latin typeface="+mn-lt"/>
                <a:cs typeface="+mn-cs"/>
              </a:rPr>
              <a:t>or</a:t>
            </a:r>
          </a:p>
          <a:p>
            <a:pPr fontAlgn="auto">
              <a:spcBef>
                <a:spcPts val="0"/>
              </a:spcBef>
              <a:spcAft>
                <a:spcPts val="0"/>
              </a:spcAft>
              <a:defRPr/>
            </a:pPr>
            <a:r>
              <a:rPr lang="en-GB" b="1" dirty="0" smtClean="0">
                <a:latin typeface="+mn-lt"/>
                <a:cs typeface="+mn-cs"/>
              </a:rPr>
              <a:t>Female </a:t>
            </a:r>
            <a:r>
              <a:rPr lang="en-GB" b="1" dirty="0"/>
              <a:t>(Yes or No)</a:t>
            </a:r>
          </a:p>
          <a:p>
            <a:pPr fontAlgn="auto">
              <a:spcBef>
                <a:spcPts val="0"/>
              </a:spcBef>
              <a:spcAft>
                <a:spcPts val="0"/>
              </a:spcAft>
              <a:defRPr/>
            </a:pPr>
            <a:endParaRPr lang="en-GB" sz="1600" b="1" dirty="0" smtClean="0">
              <a:latin typeface="+mn-lt"/>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8 - 0417/13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96975"/>
            <a:ext cx="8804275" cy="922338"/>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Boris will provide </a:t>
            </a:r>
            <a:r>
              <a:rPr lang="en-US" b="1" dirty="0">
                <a:solidFill>
                  <a:srgbClr val="FF0000"/>
                </a:solidFill>
                <a:latin typeface="+mn-lt"/>
                <a:cs typeface="+mn-cs"/>
              </a:rPr>
              <a:t>two types of documentation </a:t>
            </a:r>
            <a:r>
              <a:rPr lang="en-US" b="1" dirty="0">
                <a:latin typeface="+mn-lt"/>
                <a:cs typeface="+mn-cs"/>
              </a:rPr>
              <a:t>when the system is implemented.</a:t>
            </a:r>
          </a:p>
          <a:p>
            <a:pPr fontAlgn="auto">
              <a:spcBef>
                <a:spcPts val="0"/>
              </a:spcBef>
              <a:spcAft>
                <a:spcPts val="0"/>
              </a:spcAft>
              <a:defRPr/>
            </a:pPr>
            <a:r>
              <a:rPr lang="en-US" b="1" dirty="0">
                <a:latin typeface="+mn-lt"/>
                <a:cs typeface="+mn-cs"/>
              </a:rPr>
              <a:t>Name each type of documentation and for each one give two items which would be</a:t>
            </a:r>
          </a:p>
          <a:p>
            <a:pPr fontAlgn="auto">
              <a:spcBef>
                <a:spcPts val="0"/>
              </a:spcBef>
              <a:spcAft>
                <a:spcPts val="0"/>
              </a:spcAft>
              <a:defRPr/>
            </a:pPr>
            <a:r>
              <a:rPr lang="en-GB" b="1" dirty="0">
                <a:latin typeface="+mn-lt"/>
                <a:cs typeface="+mn-cs"/>
              </a:rPr>
              <a:t>included.</a:t>
            </a:r>
          </a:p>
        </p:txBody>
      </p:sp>
      <p:graphicFrame>
        <p:nvGraphicFramePr>
          <p:cNvPr id="5" name="Table 4"/>
          <p:cNvGraphicFramePr>
            <a:graphicFrameLocks noGrp="1"/>
          </p:cNvGraphicFramePr>
          <p:nvPr/>
        </p:nvGraphicFramePr>
        <p:xfrm>
          <a:off x="160338" y="2276475"/>
          <a:ext cx="8804275" cy="3383272"/>
        </p:xfrm>
        <a:graphic>
          <a:graphicData uri="http://schemas.openxmlformats.org/drawingml/2006/table">
            <a:tbl>
              <a:tblPr firstRow="1" bandRow="1">
                <a:tableStyleId>{5C22544A-7EE6-4342-B048-85BDC9FD1C3A}</a:tableStyleId>
              </a:tblPr>
              <a:tblGrid>
                <a:gridCol w="4364513"/>
                <a:gridCol w="4439762"/>
              </a:tblGrid>
              <a:tr h="3382963">
                <a:tc>
                  <a:txBody>
                    <a:bodyPr/>
                    <a:lstStyle/>
                    <a:p>
                      <a:r>
                        <a:rPr lang="en-GB" sz="1800" b="1" dirty="0" smtClean="0">
                          <a:solidFill>
                            <a:srgbClr val="FF0000"/>
                          </a:solidFill>
                        </a:rPr>
                        <a:t>User Documentation</a:t>
                      </a:r>
                    </a:p>
                    <a:p>
                      <a:pPr marL="285750" indent="-285750">
                        <a:buFont typeface="Arial" panose="020B0604020202020204" pitchFamily="34" charset="0"/>
                        <a:buChar char="•"/>
                      </a:pPr>
                      <a:r>
                        <a:rPr lang="en-US" sz="1800" b="0" dirty="0" smtClean="0">
                          <a:solidFill>
                            <a:schemeClr val="tx1"/>
                          </a:solidFill>
                        </a:rPr>
                        <a:t>How to load software/install/run software</a:t>
                      </a:r>
                    </a:p>
                    <a:p>
                      <a:pPr marL="285750" indent="-285750">
                        <a:buFont typeface="Arial" panose="020B0604020202020204" pitchFamily="34" charset="0"/>
                        <a:buChar char="•"/>
                      </a:pPr>
                      <a:r>
                        <a:rPr lang="en-US" sz="1800" b="0" dirty="0" smtClean="0">
                          <a:solidFill>
                            <a:schemeClr val="tx1"/>
                          </a:solidFill>
                        </a:rPr>
                        <a:t>How to save a file</a:t>
                      </a:r>
                    </a:p>
                    <a:p>
                      <a:pPr marL="285750" indent="-285750">
                        <a:buFont typeface="Arial" panose="020B0604020202020204" pitchFamily="34" charset="0"/>
                        <a:buChar char="•"/>
                      </a:pPr>
                      <a:r>
                        <a:rPr lang="en-GB" sz="1800" b="0" dirty="0" smtClean="0">
                          <a:solidFill>
                            <a:schemeClr val="tx1"/>
                          </a:solidFill>
                        </a:rPr>
                        <a:t>How to search</a:t>
                      </a:r>
                    </a:p>
                    <a:p>
                      <a:pPr marL="285750" indent="-285750">
                        <a:buFont typeface="Arial" panose="020B0604020202020204" pitchFamily="34" charset="0"/>
                        <a:buChar char="•"/>
                      </a:pPr>
                      <a:r>
                        <a:rPr lang="en-GB" sz="1800" b="0" dirty="0" smtClean="0">
                          <a:solidFill>
                            <a:schemeClr val="tx1"/>
                          </a:solidFill>
                        </a:rPr>
                        <a:t>How to sort</a:t>
                      </a:r>
                    </a:p>
                    <a:p>
                      <a:pPr marL="285750" indent="-285750">
                        <a:buFont typeface="Arial" panose="020B0604020202020204" pitchFamily="34" charset="0"/>
                        <a:buChar char="•"/>
                      </a:pPr>
                      <a:r>
                        <a:rPr lang="en-GB" sz="1800" b="0" dirty="0" smtClean="0">
                          <a:solidFill>
                            <a:schemeClr val="tx1"/>
                          </a:solidFill>
                        </a:rPr>
                        <a:t>How to print</a:t>
                      </a:r>
                    </a:p>
                    <a:p>
                      <a:pPr marL="285750" indent="-285750">
                        <a:buFont typeface="Arial" panose="020B0604020202020204" pitchFamily="34" charset="0"/>
                        <a:buChar char="•"/>
                      </a:pPr>
                      <a:r>
                        <a:rPr lang="en-GB" sz="1800" b="0" dirty="0" smtClean="0">
                          <a:solidFill>
                            <a:schemeClr val="tx1"/>
                          </a:solidFill>
                        </a:rPr>
                        <a:t>How to add records</a:t>
                      </a:r>
                    </a:p>
                    <a:p>
                      <a:pPr marL="285750" indent="-285750">
                        <a:buFont typeface="Arial" panose="020B0604020202020204" pitchFamily="34" charset="0"/>
                        <a:buChar char="•"/>
                      </a:pPr>
                      <a:r>
                        <a:rPr lang="en-GB" sz="1800" b="0" dirty="0" smtClean="0">
                          <a:solidFill>
                            <a:schemeClr val="tx1"/>
                          </a:solidFill>
                        </a:rPr>
                        <a:t>How to delete/edit records</a:t>
                      </a:r>
                    </a:p>
                    <a:p>
                      <a:pPr marL="285750" indent="-285750">
                        <a:buFont typeface="Arial" panose="020B0604020202020204" pitchFamily="34" charset="0"/>
                        <a:buChar char="•"/>
                      </a:pPr>
                      <a:r>
                        <a:rPr lang="en-GB" sz="1800" b="0" i="0" u="none" strike="noStrike" kern="1200" baseline="0" dirty="0" smtClean="0">
                          <a:solidFill>
                            <a:schemeClr val="tx1"/>
                          </a:solidFill>
                          <a:latin typeface="+mn-lt"/>
                          <a:ea typeface="+mn-ea"/>
                          <a:cs typeface="+mn-cs"/>
                        </a:rPr>
                        <a:t>Tutorials</a:t>
                      </a:r>
                    </a:p>
                    <a:p>
                      <a:pPr marL="285750" indent="-285750">
                        <a:buFont typeface="Arial" panose="020B0604020202020204" pitchFamily="34" charset="0"/>
                        <a:buChar char="•"/>
                      </a:pPr>
                      <a:r>
                        <a:rPr lang="en-GB" sz="1800" b="0" i="0" u="none" strike="noStrike" kern="1200" baseline="0" dirty="0" smtClean="0">
                          <a:solidFill>
                            <a:schemeClr val="tx1"/>
                          </a:solidFill>
                          <a:latin typeface="+mn-lt"/>
                          <a:ea typeface="+mn-ea"/>
                          <a:cs typeface="+mn-cs"/>
                        </a:rPr>
                        <a:t>Troubleshooting guide/Contact details/help line/FAQ</a:t>
                      </a:r>
                      <a:endParaRPr lang="en-GB" sz="1800" dirty="0">
                        <a:solidFill>
                          <a:schemeClr val="tx1"/>
                        </a:solidFill>
                      </a:endParaRPr>
                    </a:p>
                  </a:txBody>
                  <a:tcPr marL="91446" marR="91446" marT="45716" marB="45716">
                    <a:solidFill>
                      <a:schemeClr val="bg1">
                        <a:lumMod val="95000"/>
                      </a:schemeClr>
                    </a:solidFill>
                  </a:tcPr>
                </a:tc>
                <a:tc>
                  <a:txBody>
                    <a:bodyPr/>
                    <a:lstStyle/>
                    <a:p>
                      <a:r>
                        <a:rPr lang="en-GB" sz="1800" b="1" dirty="0" smtClean="0">
                          <a:solidFill>
                            <a:srgbClr val="FF0000"/>
                          </a:solidFill>
                        </a:rPr>
                        <a:t>Technical Documentation </a:t>
                      </a:r>
                    </a:p>
                    <a:p>
                      <a:pPr marL="285750" indent="-285750">
                        <a:buFont typeface="Arial" panose="020B0604020202020204" pitchFamily="34" charset="0"/>
                        <a:buChar char="•"/>
                      </a:pPr>
                      <a:r>
                        <a:rPr lang="en-GB" sz="1800" b="0" dirty="0" smtClean="0">
                          <a:solidFill>
                            <a:schemeClr val="tx1"/>
                          </a:solidFill>
                        </a:rPr>
                        <a:t>File structure</a:t>
                      </a:r>
                    </a:p>
                    <a:p>
                      <a:pPr marL="285750" indent="-285750">
                        <a:buFont typeface="Arial" panose="020B0604020202020204" pitchFamily="34" charset="0"/>
                        <a:buChar char="•"/>
                      </a:pPr>
                      <a:r>
                        <a:rPr lang="en-GB" sz="1800" b="0" dirty="0" smtClean="0">
                          <a:solidFill>
                            <a:schemeClr val="tx1"/>
                          </a:solidFill>
                        </a:rPr>
                        <a:t>Purpose of the system/program</a:t>
                      </a:r>
                    </a:p>
                    <a:p>
                      <a:pPr marL="285750" indent="-285750">
                        <a:buFont typeface="Arial" panose="020B0604020202020204" pitchFamily="34" charset="0"/>
                        <a:buChar char="•"/>
                      </a:pPr>
                      <a:r>
                        <a:rPr lang="en-GB" sz="1800" b="0" dirty="0" smtClean="0">
                          <a:solidFill>
                            <a:schemeClr val="tx1"/>
                          </a:solidFill>
                        </a:rPr>
                        <a:t>Hardware requirements</a:t>
                      </a:r>
                    </a:p>
                    <a:p>
                      <a:pPr marL="285750" indent="-285750">
                        <a:buFont typeface="Arial" panose="020B0604020202020204" pitchFamily="34" charset="0"/>
                        <a:buChar char="•"/>
                      </a:pPr>
                      <a:r>
                        <a:rPr lang="en-GB" sz="1800" b="0" dirty="0" smtClean="0">
                          <a:solidFill>
                            <a:schemeClr val="tx1"/>
                          </a:solidFill>
                        </a:rPr>
                        <a:t>Software requirements</a:t>
                      </a:r>
                    </a:p>
                    <a:p>
                      <a:pPr marL="285750" indent="-285750">
                        <a:buFont typeface="Arial" panose="020B0604020202020204" pitchFamily="34" charset="0"/>
                        <a:buChar char="•"/>
                      </a:pPr>
                      <a:r>
                        <a:rPr lang="en-GB" sz="1800" b="0" dirty="0" smtClean="0">
                          <a:solidFill>
                            <a:schemeClr val="tx1"/>
                          </a:solidFill>
                        </a:rPr>
                        <a:t>Known bugs/possible errors (Trouble Shooting)</a:t>
                      </a:r>
                    </a:p>
                    <a:p>
                      <a:pPr marL="285750" indent="-285750">
                        <a:buFont typeface="Arial" panose="020B0604020202020204" pitchFamily="34" charset="0"/>
                        <a:buChar char="•"/>
                      </a:pPr>
                      <a:r>
                        <a:rPr lang="en-GB" sz="1800" b="0" dirty="0" smtClean="0">
                          <a:solidFill>
                            <a:schemeClr val="tx1"/>
                          </a:solidFill>
                        </a:rPr>
                        <a:t>Validation rules</a:t>
                      </a:r>
                    </a:p>
                    <a:p>
                      <a:pPr marL="285750" indent="-285750">
                        <a:buFont typeface="Arial" panose="020B0604020202020204" pitchFamily="34" charset="0"/>
                        <a:buChar char="•"/>
                      </a:pPr>
                      <a:r>
                        <a:rPr lang="en-GB" sz="1800" b="0" dirty="0" smtClean="0">
                          <a:solidFill>
                            <a:schemeClr val="tx1"/>
                          </a:solidFill>
                        </a:rPr>
                        <a:t>Limitations of the system</a:t>
                      </a:r>
                    </a:p>
                    <a:p>
                      <a:endParaRPr lang="en-GB" sz="1800" dirty="0"/>
                    </a:p>
                  </a:txBody>
                  <a:tcPr marL="91446" marR="91446" marT="45716" marB="45716">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8 - 0417/11 (2012)</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96975"/>
            <a:ext cx="8804275" cy="2862263"/>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After collecting information, Louise noticed that Mario sells both </a:t>
            </a:r>
            <a:r>
              <a:rPr lang="en-US" b="1" u="sng" dirty="0">
                <a:solidFill>
                  <a:srgbClr val="00B050"/>
                </a:solidFill>
                <a:latin typeface="+mn-lt"/>
                <a:cs typeface="+mn-cs"/>
              </a:rPr>
              <a:t>non-fiction and fiction </a:t>
            </a:r>
          </a:p>
          <a:p>
            <a:pPr fontAlgn="auto">
              <a:spcBef>
                <a:spcPts val="0"/>
              </a:spcBef>
              <a:spcAft>
                <a:spcPts val="0"/>
              </a:spcAft>
              <a:defRPr/>
            </a:pPr>
            <a:r>
              <a:rPr lang="en-US" b="1" dirty="0">
                <a:latin typeface="+mn-lt"/>
                <a:cs typeface="+mn-cs"/>
              </a:rPr>
              <a:t>books in </a:t>
            </a:r>
            <a:r>
              <a:rPr lang="en-US" b="1" u="sng" dirty="0">
                <a:solidFill>
                  <a:srgbClr val="00B0F0"/>
                </a:solidFill>
                <a:latin typeface="+mn-lt"/>
                <a:cs typeface="+mn-cs"/>
              </a:rPr>
              <a:t>hardback and paperback</a:t>
            </a:r>
            <a:r>
              <a:rPr lang="en-US" b="1" dirty="0">
                <a:latin typeface="+mn-lt"/>
                <a:cs typeface="+mn-cs"/>
              </a:rPr>
              <a:t>. She also discovered that no </a:t>
            </a:r>
            <a:r>
              <a:rPr lang="en-US" b="1" u="sng" dirty="0">
                <a:solidFill>
                  <a:srgbClr val="7030A0"/>
                </a:solidFill>
                <a:latin typeface="+mn-lt"/>
                <a:cs typeface="+mn-cs"/>
              </a:rPr>
              <a:t>books cost more than $20</a:t>
            </a:r>
            <a:r>
              <a:rPr lang="en-US" b="1" dirty="0">
                <a:latin typeface="+mn-lt"/>
                <a:cs typeface="+mn-cs"/>
              </a:rPr>
              <a:t>. </a:t>
            </a:r>
          </a:p>
          <a:p>
            <a:pPr fontAlgn="auto">
              <a:spcBef>
                <a:spcPts val="0"/>
              </a:spcBef>
              <a:spcAft>
                <a:spcPts val="0"/>
              </a:spcAft>
              <a:defRPr/>
            </a:pPr>
            <a:r>
              <a:rPr lang="en-US" b="1" dirty="0">
                <a:latin typeface="+mn-lt"/>
                <a:cs typeface="+mn-cs"/>
              </a:rPr>
              <a:t> She wrote down some of the questions that customers ask, such as: </a:t>
            </a:r>
          </a:p>
          <a:p>
            <a:pPr fontAlgn="auto">
              <a:spcBef>
                <a:spcPts val="0"/>
              </a:spcBef>
              <a:spcAft>
                <a:spcPts val="0"/>
              </a:spcAft>
              <a:defRPr/>
            </a:pPr>
            <a:r>
              <a:rPr lang="en-US" dirty="0">
                <a:latin typeface="+mn-lt"/>
                <a:cs typeface="+mn-cs"/>
              </a:rPr>
              <a:t> </a:t>
            </a:r>
          </a:p>
          <a:p>
            <a:pPr marL="285750" indent="-285750" fontAlgn="auto">
              <a:spcBef>
                <a:spcPts val="0"/>
              </a:spcBef>
              <a:spcAft>
                <a:spcPts val="0"/>
              </a:spcAft>
              <a:buFont typeface="Arial" panose="020B0604020202020204" pitchFamily="34" charset="0"/>
              <a:buChar char="•"/>
              <a:defRPr/>
            </a:pPr>
            <a:r>
              <a:rPr lang="en-US" dirty="0">
                <a:latin typeface="+mn-lt"/>
                <a:cs typeface="+mn-cs"/>
              </a:rPr>
              <a:t> </a:t>
            </a:r>
            <a:r>
              <a:rPr lang="en-US" b="1" dirty="0">
                <a:solidFill>
                  <a:srgbClr val="FFC000"/>
                </a:solidFill>
                <a:latin typeface="+mn-lt"/>
                <a:cs typeface="+mn-cs"/>
              </a:rPr>
              <a:t>Have you got any non-fiction books by </a:t>
            </a:r>
            <a:r>
              <a:rPr lang="en-US" b="1" u="sng" dirty="0">
                <a:solidFill>
                  <a:srgbClr val="FFC000"/>
                </a:solidFill>
                <a:latin typeface="+mn-lt"/>
                <a:cs typeface="+mn-cs"/>
              </a:rPr>
              <a:t>Arthur C Clarke</a:t>
            </a:r>
            <a:r>
              <a:rPr lang="en-US" b="1" dirty="0">
                <a:solidFill>
                  <a:srgbClr val="FFC000"/>
                </a:solidFill>
                <a:latin typeface="+mn-lt"/>
                <a:cs typeface="+mn-cs"/>
              </a:rPr>
              <a:t>? </a:t>
            </a:r>
          </a:p>
          <a:p>
            <a:pPr marL="285750" indent="-285750" fontAlgn="auto">
              <a:spcBef>
                <a:spcPts val="0"/>
              </a:spcBef>
              <a:spcAft>
                <a:spcPts val="0"/>
              </a:spcAft>
              <a:buFont typeface="Arial" panose="020B0604020202020204" pitchFamily="34" charset="0"/>
              <a:buChar char="•"/>
              <a:defRPr/>
            </a:pPr>
            <a:r>
              <a:rPr lang="en-US" b="1" dirty="0">
                <a:latin typeface="+mn-lt"/>
                <a:cs typeface="+mn-cs"/>
              </a:rPr>
              <a:t> </a:t>
            </a:r>
            <a:r>
              <a:rPr lang="en-US" b="1" dirty="0">
                <a:solidFill>
                  <a:srgbClr val="FF0000"/>
                </a:solidFill>
                <a:latin typeface="+mn-lt"/>
                <a:cs typeface="+mn-cs"/>
              </a:rPr>
              <a:t>Have you got the hardback version of ‘Harry Potter and the Philosopher’s Stone’? </a:t>
            </a:r>
          </a:p>
          <a:p>
            <a:pPr marL="285750" indent="-285750" fontAlgn="auto">
              <a:spcBef>
                <a:spcPts val="0"/>
              </a:spcBef>
              <a:spcAft>
                <a:spcPts val="0"/>
              </a:spcAft>
              <a:buFont typeface="Arial" panose="020B0604020202020204" pitchFamily="34" charset="0"/>
              <a:buChar char="•"/>
              <a:defRPr/>
            </a:pPr>
            <a:r>
              <a:rPr lang="en-US" b="1" dirty="0">
                <a:latin typeface="+mn-lt"/>
                <a:cs typeface="+mn-cs"/>
              </a:rPr>
              <a:t> </a:t>
            </a:r>
            <a:r>
              <a:rPr lang="en-US" b="1" dirty="0">
                <a:solidFill>
                  <a:srgbClr val="7030A0"/>
                </a:solidFill>
                <a:latin typeface="+mn-lt"/>
                <a:cs typeface="+mn-cs"/>
              </a:rPr>
              <a:t>Have you got any books for less than $10? </a:t>
            </a:r>
          </a:p>
          <a:p>
            <a:pPr fontAlgn="auto">
              <a:spcBef>
                <a:spcPts val="0"/>
              </a:spcBef>
              <a:spcAft>
                <a:spcPts val="0"/>
              </a:spcAft>
              <a:defRPr/>
            </a:pPr>
            <a:r>
              <a:rPr lang="en-US" dirty="0">
                <a:latin typeface="+mn-lt"/>
                <a:cs typeface="+mn-cs"/>
              </a:rPr>
              <a:t> </a:t>
            </a:r>
          </a:p>
          <a:p>
            <a:pPr fontAlgn="auto">
              <a:spcBef>
                <a:spcPts val="0"/>
              </a:spcBef>
              <a:spcAft>
                <a:spcPts val="0"/>
              </a:spcAft>
              <a:defRPr/>
            </a:pPr>
            <a:r>
              <a:rPr lang="en-US" dirty="0">
                <a:latin typeface="+mn-lt"/>
                <a:cs typeface="+mn-cs"/>
              </a:rPr>
              <a:t> (b) Complete the design table below filling in the field names and most appropriate </a:t>
            </a:r>
          </a:p>
          <a:p>
            <a:pPr fontAlgn="auto">
              <a:spcBef>
                <a:spcPts val="0"/>
              </a:spcBef>
              <a:spcAft>
                <a:spcPts val="0"/>
              </a:spcAft>
              <a:defRPr/>
            </a:pPr>
            <a:r>
              <a:rPr lang="en-US" dirty="0">
                <a:latin typeface="+mn-lt"/>
                <a:cs typeface="+mn-cs"/>
              </a:rPr>
              <a:t>validation checks to create a database which would answer these questions. </a:t>
            </a:r>
            <a:endParaRPr lang="en-GB" dirty="0">
              <a:latin typeface="+mn-lt"/>
              <a:cs typeface="+mn-cs"/>
            </a:endParaRPr>
          </a:p>
        </p:txBody>
      </p:sp>
      <p:graphicFrame>
        <p:nvGraphicFramePr>
          <p:cNvPr id="6" name="Table 5"/>
          <p:cNvGraphicFramePr>
            <a:graphicFrameLocks noGrp="1"/>
          </p:cNvGraphicFramePr>
          <p:nvPr/>
        </p:nvGraphicFramePr>
        <p:xfrm>
          <a:off x="160338" y="4156075"/>
          <a:ext cx="4537075" cy="2225676"/>
        </p:xfrm>
        <a:graphic>
          <a:graphicData uri="http://schemas.openxmlformats.org/drawingml/2006/table">
            <a:tbl>
              <a:tblPr firstRow="1" bandRow="1">
                <a:tableStyleId>{5C22544A-7EE6-4342-B048-85BDC9FD1C3A}</a:tableStyleId>
              </a:tblPr>
              <a:tblGrid>
                <a:gridCol w="2611338"/>
                <a:gridCol w="1925737"/>
              </a:tblGrid>
              <a:tr h="370946">
                <a:tc>
                  <a:txBody>
                    <a:bodyPr/>
                    <a:lstStyle/>
                    <a:p>
                      <a:pPr algn="ctr"/>
                      <a:r>
                        <a:rPr lang="en-GB" sz="1800" b="0" i="0" u="none" strike="noStrike" kern="1200" baseline="0" dirty="0" smtClean="0">
                          <a:solidFill>
                            <a:schemeClr val="tx1"/>
                          </a:solidFill>
                          <a:latin typeface="+mn-lt"/>
                          <a:ea typeface="+mn-ea"/>
                          <a:cs typeface="+mn-cs"/>
                        </a:rPr>
                        <a:t>Field name</a:t>
                      </a:r>
                      <a:endParaRPr lang="en-GB" sz="1800" dirty="0">
                        <a:solidFill>
                          <a:schemeClr val="tx1"/>
                        </a:solidFill>
                      </a:endParaRPr>
                    </a:p>
                  </a:txBody>
                  <a:tcPr marL="91452" marR="91452" marT="45733" marB="45733">
                    <a:solidFill>
                      <a:srgbClr val="FFFF00"/>
                    </a:solidFill>
                  </a:tcPr>
                </a:tc>
                <a:tc>
                  <a:txBody>
                    <a:bodyPr/>
                    <a:lstStyle/>
                    <a:p>
                      <a:pPr algn="ctr"/>
                      <a:r>
                        <a:rPr lang="en-GB" sz="1800" dirty="0" smtClean="0">
                          <a:solidFill>
                            <a:schemeClr val="tx1"/>
                          </a:solidFill>
                        </a:rPr>
                        <a:t>Validation</a:t>
                      </a:r>
                      <a:r>
                        <a:rPr lang="en-GB" sz="1800" baseline="0" dirty="0" smtClean="0">
                          <a:solidFill>
                            <a:schemeClr val="tx1"/>
                          </a:solidFill>
                        </a:rPr>
                        <a:t> Check</a:t>
                      </a:r>
                      <a:endParaRPr lang="en-GB" sz="1800" dirty="0">
                        <a:solidFill>
                          <a:schemeClr val="tx1"/>
                        </a:solidFill>
                      </a:endParaRPr>
                    </a:p>
                  </a:txBody>
                  <a:tcPr marL="91452" marR="91452" marT="45733" marB="45733">
                    <a:solidFill>
                      <a:srgbClr val="FFFF00"/>
                    </a:solidFill>
                  </a:tcPr>
                </a:tc>
              </a:tr>
              <a:tr h="370946">
                <a:tc>
                  <a:txBody>
                    <a:bodyPr/>
                    <a:lstStyle/>
                    <a:p>
                      <a:pPr algn="ctr"/>
                      <a:r>
                        <a:rPr lang="en-GB" sz="1800" b="1" dirty="0" smtClean="0">
                          <a:solidFill>
                            <a:srgbClr val="FF0000"/>
                          </a:solidFill>
                        </a:rPr>
                        <a:t>Book Title</a:t>
                      </a:r>
                      <a:endParaRPr lang="en-GB" sz="1800" b="1" dirty="0">
                        <a:solidFill>
                          <a:srgbClr val="FF0000"/>
                        </a:solidFill>
                      </a:endParaRPr>
                    </a:p>
                  </a:txBody>
                  <a:tcPr marL="91452" marR="91452" marT="45733" marB="45733">
                    <a:solidFill>
                      <a:schemeClr val="bg1">
                        <a:lumMod val="95000"/>
                      </a:schemeClr>
                    </a:solidFill>
                  </a:tcPr>
                </a:tc>
                <a:tc>
                  <a:txBody>
                    <a:bodyPr/>
                    <a:lstStyle/>
                    <a:p>
                      <a:pPr algn="ctr"/>
                      <a:r>
                        <a:rPr lang="en-GB" sz="1800" dirty="0" smtClean="0"/>
                        <a:t>None</a:t>
                      </a:r>
                      <a:endParaRPr lang="en-GB" sz="1800" dirty="0"/>
                    </a:p>
                  </a:txBody>
                  <a:tcPr marL="91452" marR="91452" marT="45733" marB="45733">
                    <a:solidFill>
                      <a:schemeClr val="bg1">
                        <a:lumMod val="95000"/>
                      </a:schemeClr>
                    </a:solidFill>
                  </a:tcPr>
                </a:tc>
              </a:tr>
              <a:tr h="370946">
                <a:tc>
                  <a:txBody>
                    <a:bodyPr/>
                    <a:lstStyle/>
                    <a:p>
                      <a:pPr algn="ctr"/>
                      <a:r>
                        <a:rPr lang="en-GB" sz="1800" b="1" dirty="0" smtClean="0">
                          <a:solidFill>
                            <a:srgbClr val="FFC000"/>
                          </a:solidFill>
                        </a:rPr>
                        <a:t>Author</a:t>
                      </a:r>
                      <a:endParaRPr lang="en-GB" sz="1800" b="1" dirty="0">
                        <a:solidFill>
                          <a:srgbClr val="FFC000"/>
                        </a:solidFill>
                      </a:endParaRPr>
                    </a:p>
                  </a:txBody>
                  <a:tcPr marL="91452" marR="91452" marT="45733" marB="45733">
                    <a:solidFill>
                      <a:schemeClr val="bg1">
                        <a:lumMod val="95000"/>
                      </a:schemeClr>
                    </a:solidFill>
                  </a:tcPr>
                </a:tc>
                <a:tc>
                  <a:txBody>
                    <a:bodyPr/>
                    <a:lstStyle/>
                    <a:p>
                      <a:pPr algn="ctr"/>
                      <a:r>
                        <a:rPr lang="en-GB" sz="1800" dirty="0" smtClean="0"/>
                        <a:t>None</a:t>
                      </a:r>
                      <a:endParaRPr lang="en-GB" sz="1800" dirty="0"/>
                    </a:p>
                  </a:txBody>
                  <a:tcPr marL="91452" marR="91452" marT="45733" marB="45733">
                    <a:solidFill>
                      <a:schemeClr val="bg1">
                        <a:lumMod val="95000"/>
                      </a:schemeClr>
                    </a:solidFill>
                  </a:tcPr>
                </a:tc>
              </a:tr>
              <a:tr h="370946">
                <a:tc>
                  <a:txBody>
                    <a:bodyPr/>
                    <a:lstStyle/>
                    <a:p>
                      <a:pPr algn="ctr"/>
                      <a:r>
                        <a:rPr lang="en-GB" sz="1800" b="1" dirty="0" smtClean="0">
                          <a:solidFill>
                            <a:srgbClr val="7030A0"/>
                          </a:solidFill>
                        </a:rPr>
                        <a:t>Price</a:t>
                      </a:r>
                      <a:endParaRPr lang="en-GB" sz="1800" b="1" dirty="0">
                        <a:solidFill>
                          <a:srgbClr val="7030A0"/>
                        </a:solidFill>
                      </a:endParaRPr>
                    </a:p>
                  </a:txBody>
                  <a:tcPr marL="91452" marR="91452" marT="45733" marB="45733">
                    <a:solidFill>
                      <a:schemeClr val="bg1">
                        <a:lumMod val="95000"/>
                      </a:schemeClr>
                    </a:solidFill>
                  </a:tcPr>
                </a:tc>
                <a:tc>
                  <a:txBody>
                    <a:bodyPr/>
                    <a:lstStyle/>
                    <a:p>
                      <a:pPr algn="ctr"/>
                      <a:r>
                        <a:rPr lang="en-GB" sz="1800" dirty="0" smtClean="0">
                          <a:solidFill>
                            <a:srgbClr val="7030A0"/>
                          </a:solidFill>
                        </a:rPr>
                        <a:t>Range check </a:t>
                      </a:r>
                      <a:endParaRPr lang="en-GB" sz="1800" dirty="0">
                        <a:solidFill>
                          <a:srgbClr val="7030A0"/>
                        </a:solidFill>
                      </a:endParaRPr>
                    </a:p>
                  </a:txBody>
                  <a:tcPr marL="91452" marR="91452" marT="45733" marB="45733">
                    <a:solidFill>
                      <a:schemeClr val="bg1">
                        <a:lumMod val="95000"/>
                      </a:schemeClr>
                    </a:solidFill>
                  </a:tcPr>
                </a:tc>
              </a:tr>
              <a:tr h="370946">
                <a:tc>
                  <a:txBody>
                    <a:bodyPr/>
                    <a:lstStyle/>
                    <a:p>
                      <a:pPr algn="ctr"/>
                      <a:r>
                        <a:rPr lang="en-GB" sz="1800" b="1" dirty="0" smtClean="0">
                          <a:solidFill>
                            <a:srgbClr val="00B050"/>
                          </a:solidFill>
                        </a:rPr>
                        <a:t>Fiction/Non-Fiction </a:t>
                      </a:r>
                      <a:endParaRPr lang="en-GB" sz="1800" b="1" dirty="0">
                        <a:solidFill>
                          <a:srgbClr val="00B050"/>
                        </a:solidFill>
                      </a:endParaRPr>
                    </a:p>
                  </a:txBody>
                  <a:tcPr marL="91452" marR="91452" marT="45733" marB="45733">
                    <a:solidFill>
                      <a:schemeClr val="bg1">
                        <a:lumMod val="95000"/>
                      </a:schemeClr>
                    </a:solidFill>
                  </a:tcPr>
                </a:tc>
                <a:tc>
                  <a:txBody>
                    <a:bodyPr/>
                    <a:lstStyle/>
                    <a:p>
                      <a:pPr algn="ctr"/>
                      <a:r>
                        <a:rPr lang="en-GB" sz="1800" dirty="0" smtClean="0">
                          <a:solidFill>
                            <a:srgbClr val="00B050"/>
                          </a:solidFill>
                        </a:rPr>
                        <a:t>Boolean</a:t>
                      </a:r>
                      <a:endParaRPr lang="en-GB" sz="1800" dirty="0">
                        <a:solidFill>
                          <a:srgbClr val="00B050"/>
                        </a:solidFill>
                      </a:endParaRPr>
                    </a:p>
                  </a:txBody>
                  <a:tcPr marL="91452" marR="91452" marT="45733" marB="45733">
                    <a:solidFill>
                      <a:schemeClr val="bg1">
                        <a:lumMod val="95000"/>
                      </a:schemeClr>
                    </a:solidFill>
                  </a:tcPr>
                </a:tc>
              </a:tr>
              <a:tr h="370946">
                <a:tc>
                  <a:txBody>
                    <a:bodyPr/>
                    <a:lstStyle/>
                    <a:p>
                      <a:pPr algn="ctr"/>
                      <a:r>
                        <a:rPr lang="en-GB" sz="1800" b="1" dirty="0" smtClean="0">
                          <a:solidFill>
                            <a:srgbClr val="00B0F0"/>
                          </a:solidFill>
                        </a:rPr>
                        <a:t>Hardback/Paper back </a:t>
                      </a:r>
                      <a:endParaRPr lang="en-GB" sz="1800" b="1" dirty="0">
                        <a:solidFill>
                          <a:srgbClr val="00B0F0"/>
                        </a:solidFill>
                      </a:endParaRPr>
                    </a:p>
                  </a:txBody>
                  <a:tcPr marL="91452" marR="91452" marT="45733" marB="45733">
                    <a:solidFill>
                      <a:schemeClr val="bg1">
                        <a:lumMod val="95000"/>
                      </a:schemeClr>
                    </a:solidFill>
                  </a:tcPr>
                </a:tc>
                <a:tc>
                  <a:txBody>
                    <a:bodyPr/>
                    <a:lstStyle/>
                    <a:p>
                      <a:pPr algn="ctr"/>
                      <a:r>
                        <a:rPr lang="en-GB" sz="1800" dirty="0" smtClean="0">
                          <a:solidFill>
                            <a:srgbClr val="00B0F0"/>
                          </a:solidFill>
                        </a:rPr>
                        <a:t>Boolean</a:t>
                      </a:r>
                      <a:endParaRPr lang="en-GB" sz="1800" dirty="0">
                        <a:solidFill>
                          <a:srgbClr val="00B0F0"/>
                        </a:solidFill>
                      </a:endParaRPr>
                    </a:p>
                  </a:txBody>
                  <a:tcPr marL="91452" marR="91452" marT="45733" marB="45733">
                    <a:solidFill>
                      <a:schemeClr val="bg1">
                        <a:lumMod val="95000"/>
                      </a:schemeClr>
                    </a:solidFill>
                  </a:tcPr>
                </a:tc>
              </a:tr>
            </a:tbl>
          </a:graphicData>
        </a:graphic>
      </p:graphicFrame>
      <p:sp>
        <p:nvSpPr>
          <p:cNvPr id="5" name="Rectangle 4"/>
          <p:cNvSpPr/>
          <p:nvPr/>
        </p:nvSpPr>
        <p:spPr>
          <a:xfrm>
            <a:off x="5076056" y="4365104"/>
            <a:ext cx="3384376" cy="2277547"/>
          </a:xfrm>
          <a:prstGeom prst="rect">
            <a:avLst/>
          </a:prstGeom>
          <a:solidFill>
            <a:srgbClr val="FFFF00"/>
          </a:solidFill>
          <a:ln>
            <a:solidFill>
              <a:schemeClr val="accent2">
                <a:lumMod val="75000"/>
              </a:schemeClr>
            </a:solidFill>
          </a:ln>
        </p:spPr>
        <p:txBody>
          <a:bodyPr wrap="square">
            <a:spAutoFit/>
          </a:bodyPr>
          <a:lstStyle/>
          <a:p>
            <a:pPr fontAlgn="auto">
              <a:spcBef>
                <a:spcPts val="0"/>
              </a:spcBef>
              <a:spcAft>
                <a:spcPts val="0"/>
              </a:spcAft>
              <a:defRPr/>
            </a:pPr>
            <a:r>
              <a:rPr lang="en-GB" dirty="0" smtClean="0">
                <a:latin typeface="+mn-lt"/>
                <a:cs typeface="+mn-cs"/>
              </a:rPr>
              <a:t>You would only write Fiction or Non-Fiction (not both).  The same with Hardback/Paper Back</a:t>
            </a:r>
          </a:p>
          <a:p>
            <a:pPr fontAlgn="auto">
              <a:spcBef>
                <a:spcPts val="0"/>
              </a:spcBef>
              <a:spcAft>
                <a:spcPts val="0"/>
              </a:spcAft>
              <a:defRPr/>
            </a:pPr>
            <a:endParaRPr lang="en-GB" b="1" dirty="0">
              <a:latin typeface="+mn-lt"/>
              <a:cs typeface="+mn-cs"/>
            </a:endParaRPr>
          </a:p>
          <a:p>
            <a:pPr fontAlgn="auto">
              <a:spcBef>
                <a:spcPts val="0"/>
              </a:spcBef>
              <a:spcAft>
                <a:spcPts val="0"/>
              </a:spcAft>
              <a:defRPr/>
            </a:pPr>
            <a:r>
              <a:rPr lang="en-GB" b="1" dirty="0" smtClean="0">
                <a:solidFill>
                  <a:srgbClr val="FF0000"/>
                </a:solidFill>
                <a:latin typeface="+mn-lt"/>
                <a:cs typeface="+mn-cs"/>
              </a:rPr>
              <a:t>Example:</a:t>
            </a:r>
            <a:endParaRPr lang="en-GB" b="1" dirty="0">
              <a:solidFill>
                <a:srgbClr val="FF0000"/>
              </a:solidFill>
              <a:latin typeface="+mn-lt"/>
              <a:cs typeface="+mn-cs"/>
            </a:endParaRPr>
          </a:p>
          <a:p>
            <a:pPr fontAlgn="auto">
              <a:spcBef>
                <a:spcPts val="0"/>
              </a:spcBef>
              <a:spcAft>
                <a:spcPts val="0"/>
              </a:spcAft>
              <a:defRPr/>
            </a:pPr>
            <a:r>
              <a:rPr lang="en-GB" b="1" dirty="0" smtClean="0">
                <a:latin typeface="+mn-lt"/>
                <a:cs typeface="+mn-cs"/>
              </a:rPr>
              <a:t>Fiction (Yes or No)</a:t>
            </a:r>
          </a:p>
          <a:p>
            <a:pPr fontAlgn="auto">
              <a:spcBef>
                <a:spcPts val="0"/>
              </a:spcBef>
              <a:spcAft>
                <a:spcPts val="0"/>
              </a:spcAft>
              <a:defRPr/>
            </a:pPr>
            <a:r>
              <a:rPr lang="en-GB" b="1" dirty="0" smtClean="0">
                <a:latin typeface="+mn-lt"/>
                <a:cs typeface="+mn-cs"/>
              </a:rPr>
              <a:t>Hardback </a:t>
            </a:r>
            <a:r>
              <a:rPr lang="en-GB" b="1" dirty="0"/>
              <a:t>(Yes or No)</a:t>
            </a:r>
          </a:p>
          <a:p>
            <a:pPr fontAlgn="auto">
              <a:spcBef>
                <a:spcPts val="0"/>
              </a:spcBef>
              <a:spcAft>
                <a:spcPts val="0"/>
              </a:spcAft>
              <a:defRPr/>
            </a:pPr>
            <a:endParaRPr lang="en-GB" sz="1600" b="1" dirty="0" smtClean="0">
              <a:latin typeface="+mn-lt"/>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8 - 0417/12 (2012)</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24744"/>
            <a:ext cx="8804275" cy="3262432"/>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Paul is the </a:t>
            </a:r>
            <a:r>
              <a:rPr lang="en-US" b="1" dirty="0" err="1">
                <a:latin typeface="+mn-lt"/>
                <a:cs typeface="+mn-cs"/>
              </a:rPr>
              <a:t>headteacher</a:t>
            </a:r>
            <a:r>
              <a:rPr lang="en-US" b="1" dirty="0">
                <a:latin typeface="+mn-lt"/>
                <a:cs typeface="+mn-cs"/>
              </a:rPr>
              <a:t> of a school. He has employed Mary, a systems analyst, to create a </a:t>
            </a:r>
          </a:p>
          <a:p>
            <a:pPr fontAlgn="auto">
              <a:spcBef>
                <a:spcPts val="0"/>
              </a:spcBef>
              <a:spcAft>
                <a:spcPts val="0"/>
              </a:spcAft>
              <a:defRPr/>
            </a:pPr>
            <a:r>
              <a:rPr lang="en-US" b="1" dirty="0">
                <a:latin typeface="+mn-lt"/>
                <a:cs typeface="+mn-cs"/>
              </a:rPr>
              <a:t>new database system to store records of his students.  Here are some of the questions that Paul might want to answer using the new database system: </a:t>
            </a:r>
          </a:p>
          <a:p>
            <a:pPr fontAlgn="auto">
              <a:spcBef>
                <a:spcPts val="0"/>
              </a:spcBef>
              <a:spcAft>
                <a:spcPts val="0"/>
              </a:spcAft>
              <a:defRPr/>
            </a:pPr>
            <a:r>
              <a:rPr lang="en-US" b="1" dirty="0">
                <a:latin typeface="+mn-lt"/>
                <a:cs typeface="+mn-cs"/>
              </a:rPr>
              <a:t>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 </a:t>
            </a:r>
            <a:r>
              <a:rPr lang="en-US" sz="1600" b="1" dirty="0">
                <a:solidFill>
                  <a:srgbClr val="7030A0"/>
                </a:solidFill>
                <a:latin typeface="+mn-lt"/>
                <a:cs typeface="+mn-cs"/>
              </a:rPr>
              <a:t>Which </a:t>
            </a:r>
            <a:r>
              <a:rPr lang="en-US" sz="1600" b="1" u="sng" dirty="0">
                <a:solidFill>
                  <a:srgbClr val="7030A0"/>
                </a:solidFill>
                <a:latin typeface="+mn-lt"/>
                <a:cs typeface="+mn-cs"/>
              </a:rPr>
              <a:t>class </a:t>
            </a:r>
            <a:r>
              <a:rPr lang="en-US" sz="1600" b="1" dirty="0">
                <a:solidFill>
                  <a:srgbClr val="7030A0"/>
                </a:solidFill>
                <a:latin typeface="+mn-lt"/>
                <a:cs typeface="+mn-cs"/>
              </a:rPr>
              <a:t>is Steven Jones in?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 </a:t>
            </a:r>
            <a:r>
              <a:rPr lang="en-US" sz="1600" dirty="0">
                <a:solidFill>
                  <a:srgbClr val="00B050"/>
                </a:solidFill>
                <a:latin typeface="+mn-lt"/>
                <a:cs typeface="+mn-cs"/>
              </a:rPr>
              <a:t>What are the first names</a:t>
            </a:r>
            <a:r>
              <a:rPr lang="en-US" sz="1600" dirty="0">
                <a:latin typeface="+mn-lt"/>
                <a:cs typeface="+mn-cs"/>
              </a:rPr>
              <a:t> of </a:t>
            </a:r>
            <a:r>
              <a:rPr lang="en-US" sz="1600" b="1" dirty="0">
                <a:solidFill>
                  <a:srgbClr val="0070C0"/>
                </a:solidFill>
                <a:latin typeface="+mn-lt"/>
                <a:cs typeface="+mn-cs"/>
              </a:rPr>
              <a:t>male students </a:t>
            </a:r>
            <a:r>
              <a:rPr lang="en-US" sz="1600" dirty="0">
                <a:latin typeface="+mn-lt"/>
                <a:cs typeface="+mn-cs"/>
              </a:rPr>
              <a:t>in </a:t>
            </a:r>
            <a:r>
              <a:rPr lang="en-US" sz="1600" b="1" dirty="0">
                <a:solidFill>
                  <a:srgbClr val="7030A0"/>
                </a:solidFill>
                <a:latin typeface="+mn-lt"/>
                <a:cs typeface="+mn-cs"/>
              </a:rPr>
              <a:t>class 11S</a:t>
            </a:r>
            <a:r>
              <a:rPr lang="en-US" sz="1600" dirty="0">
                <a:latin typeface="+mn-lt"/>
                <a:cs typeface="+mn-cs"/>
              </a:rPr>
              <a:t>?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 </a:t>
            </a:r>
            <a:r>
              <a:rPr lang="en-US" sz="1600" b="1" dirty="0">
                <a:solidFill>
                  <a:srgbClr val="FFC000"/>
                </a:solidFill>
                <a:latin typeface="+mn-lt"/>
                <a:cs typeface="+mn-cs"/>
              </a:rPr>
              <a:t>How many IGCSEs is Sara Patel taking</a:t>
            </a:r>
            <a:r>
              <a:rPr lang="en-US" sz="1600" dirty="0">
                <a:latin typeface="+mn-lt"/>
                <a:cs typeface="+mn-cs"/>
              </a:rPr>
              <a:t>? </a:t>
            </a:r>
          </a:p>
          <a:p>
            <a:pPr fontAlgn="auto">
              <a:spcBef>
                <a:spcPts val="0"/>
              </a:spcBef>
              <a:spcAft>
                <a:spcPts val="0"/>
              </a:spcAft>
              <a:defRPr/>
            </a:pPr>
            <a:r>
              <a:rPr lang="en-US" sz="1600" dirty="0">
                <a:latin typeface="+mn-lt"/>
                <a:cs typeface="+mn-cs"/>
              </a:rPr>
              <a:t> </a:t>
            </a:r>
          </a:p>
          <a:p>
            <a:pPr fontAlgn="auto">
              <a:spcBef>
                <a:spcPts val="0"/>
              </a:spcBef>
              <a:spcAft>
                <a:spcPts val="0"/>
              </a:spcAft>
              <a:defRPr/>
            </a:pPr>
            <a:r>
              <a:rPr lang="en-US" sz="1600" dirty="0">
                <a:latin typeface="+mn-lt"/>
                <a:cs typeface="+mn-cs"/>
              </a:rPr>
              <a:t> No student takes more than 10 IGCSEs. </a:t>
            </a:r>
          </a:p>
          <a:p>
            <a:pPr fontAlgn="auto">
              <a:spcBef>
                <a:spcPts val="0"/>
              </a:spcBef>
              <a:spcAft>
                <a:spcPts val="0"/>
              </a:spcAft>
              <a:defRPr/>
            </a:pPr>
            <a:r>
              <a:rPr lang="en-US" sz="800" dirty="0">
                <a:latin typeface="+mn-lt"/>
                <a:cs typeface="+mn-cs"/>
              </a:rPr>
              <a:t> </a:t>
            </a:r>
          </a:p>
          <a:p>
            <a:pPr fontAlgn="auto">
              <a:spcBef>
                <a:spcPts val="0"/>
              </a:spcBef>
              <a:spcAft>
                <a:spcPts val="0"/>
              </a:spcAft>
              <a:defRPr/>
            </a:pPr>
            <a:r>
              <a:rPr lang="en-US" sz="1000" dirty="0">
                <a:latin typeface="+mn-lt"/>
                <a:cs typeface="+mn-cs"/>
              </a:rPr>
              <a:t> </a:t>
            </a:r>
            <a:endParaRPr lang="en-US" sz="300" dirty="0">
              <a:latin typeface="+mn-lt"/>
              <a:cs typeface="+mn-cs"/>
            </a:endParaRPr>
          </a:p>
          <a:p>
            <a:pPr fontAlgn="auto">
              <a:spcBef>
                <a:spcPts val="0"/>
              </a:spcBef>
              <a:spcAft>
                <a:spcPts val="0"/>
              </a:spcAft>
              <a:defRPr/>
            </a:pPr>
            <a:r>
              <a:rPr lang="en-US" b="1" dirty="0">
                <a:latin typeface="+mn-lt"/>
                <a:cs typeface="+mn-cs"/>
              </a:rPr>
              <a:t>(a) Complete the design table below, filling in the field names and most appropriate </a:t>
            </a:r>
          </a:p>
          <a:p>
            <a:pPr fontAlgn="auto">
              <a:spcBef>
                <a:spcPts val="0"/>
              </a:spcBef>
              <a:spcAft>
                <a:spcPts val="0"/>
              </a:spcAft>
              <a:defRPr/>
            </a:pPr>
            <a:r>
              <a:rPr lang="en-US" b="1" dirty="0">
                <a:latin typeface="+mn-lt"/>
                <a:cs typeface="+mn-cs"/>
              </a:rPr>
              <a:t>validation rule which could be applied to each field. </a:t>
            </a:r>
          </a:p>
        </p:txBody>
      </p:sp>
      <p:graphicFrame>
        <p:nvGraphicFramePr>
          <p:cNvPr id="5" name="Table 4"/>
          <p:cNvGraphicFramePr>
            <a:graphicFrameLocks noGrp="1"/>
          </p:cNvGraphicFramePr>
          <p:nvPr>
            <p:extLst>
              <p:ext uri="{D42A27DB-BD31-4B8C-83A1-F6EECF244321}">
                <p14:modId xmlns:p14="http://schemas.microsoft.com/office/powerpoint/2010/main" val="1905085195"/>
              </p:ext>
            </p:extLst>
          </p:nvPr>
        </p:nvGraphicFramePr>
        <p:xfrm>
          <a:off x="160338" y="4450399"/>
          <a:ext cx="3979862" cy="2290969"/>
        </p:xfrm>
        <a:graphic>
          <a:graphicData uri="http://schemas.openxmlformats.org/drawingml/2006/table">
            <a:tbl>
              <a:tblPr firstRow="1" bandRow="1">
                <a:tableStyleId>{5C22544A-7EE6-4342-B048-85BDC9FD1C3A}</a:tableStyleId>
              </a:tblPr>
              <a:tblGrid>
                <a:gridCol w="1595734"/>
                <a:gridCol w="2384128"/>
              </a:tblGrid>
              <a:tr h="370789">
                <a:tc>
                  <a:txBody>
                    <a:bodyPr/>
                    <a:lstStyle/>
                    <a:p>
                      <a:pPr algn="ctr"/>
                      <a:r>
                        <a:rPr lang="en-GB" sz="1600" b="1" i="0" u="none" strike="noStrike" kern="1200" baseline="0" dirty="0" smtClean="0">
                          <a:solidFill>
                            <a:schemeClr val="tx1"/>
                          </a:solidFill>
                          <a:latin typeface="+mn-lt"/>
                          <a:ea typeface="+mn-ea"/>
                          <a:cs typeface="+mn-cs"/>
                        </a:rPr>
                        <a:t>Field name</a:t>
                      </a:r>
                      <a:endParaRPr lang="en-GB" sz="1600" b="1" dirty="0">
                        <a:solidFill>
                          <a:schemeClr val="tx1"/>
                        </a:solidFill>
                      </a:endParaRPr>
                    </a:p>
                  </a:txBody>
                  <a:tcPr marL="91456" marR="91456" marT="45714" marB="45714">
                    <a:solidFill>
                      <a:srgbClr val="FFFF00"/>
                    </a:solidFill>
                  </a:tcPr>
                </a:tc>
                <a:tc>
                  <a:txBody>
                    <a:bodyPr/>
                    <a:lstStyle/>
                    <a:p>
                      <a:pPr algn="ctr"/>
                      <a:r>
                        <a:rPr lang="en-GB" sz="1600" b="1" dirty="0" smtClean="0">
                          <a:solidFill>
                            <a:schemeClr val="tx1"/>
                          </a:solidFill>
                        </a:rPr>
                        <a:t>Validation</a:t>
                      </a:r>
                      <a:r>
                        <a:rPr lang="en-GB" sz="1600" b="1" baseline="0" dirty="0" smtClean="0">
                          <a:solidFill>
                            <a:schemeClr val="tx1"/>
                          </a:solidFill>
                        </a:rPr>
                        <a:t> Check</a:t>
                      </a:r>
                      <a:endParaRPr lang="en-GB" sz="1600" b="1" dirty="0">
                        <a:solidFill>
                          <a:schemeClr val="tx1"/>
                        </a:solidFill>
                      </a:endParaRPr>
                    </a:p>
                  </a:txBody>
                  <a:tcPr marL="91456" marR="91456" marT="45714" marB="45714">
                    <a:solidFill>
                      <a:srgbClr val="FFFF00"/>
                    </a:solidFill>
                  </a:tcPr>
                </a:tc>
              </a:tr>
              <a:tr h="335233">
                <a:tc>
                  <a:txBody>
                    <a:bodyPr/>
                    <a:lstStyle/>
                    <a:p>
                      <a:r>
                        <a:rPr lang="en-GB" sz="1600" b="1" dirty="0" smtClean="0">
                          <a:solidFill>
                            <a:srgbClr val="00B050"/>
                          </a:solidFill>
                        </a:rPr>
                        <a:t>First Name</a:t>
                      </a:r>
                      <a:endParaRPr lang="en-GB" sz="1600" b="1" dirty="0">
                        <a:solidFill>
                          <a:srgbClr val="00B050"/>
                        </a:solidFill>
                      </a:endParaRPr>
                    </a:p>
                  </a:txBody>
                  <a:tcPr marL="91456" marR="91456" marT="45714" marB="45714">
                    <a:solidFill>
                      <a:schemeClr val="bg1">
                        <a:lumMod val="95000"/>
                      </a:schemeClr>
                    </a:solidFill>
                  </a:tcPr>
                </a:tc>
                <a:tc>
                  <a:txBody>
                    <a:bodyPr/>
                    <a:lstStyle/>
                    <a:p>
                      <a:r>
                        <a:rPr lang="en-GB" sz="1600" dirty="0" smtClean="0"/>
                        <a:t>none</a:t>
                      </a:r>
                      <a:endParaRPr lang="en-GB" sz="1600" dirty="0"/>
                    </a:p>
                  </a:txBody>
                  <a:tcPr marL="91456" marR="91456" marT="45714" marB="45714">
                    <a:solidFill>
                      <a:schemeClr val="bg1">
                        <a:lumMod val="95000"/>
                      </a:schemeClr>
                    </a:solidFill>
                  </a:tcPr>
                </a:tc>
              </a:tr>
              <a:tr h="335233">
                <a:tc>
                  <a:txBody>
                    <a:bodyPr/>
                    <a:lstStyle/>
                    <a:p>
                      <a:r>
                        <a:rPr lang="en-GB" sz="1600" b="1" dirty="0" smtClean="0">
                          <a:solidFill>
                            <a:srgbClr val="FF0000"/>
                          </a:solidFill>
                        </a:rPr>
                        <a:t>Surname</a:t>
                      </a:r>
                      <a:endParaRPr lang="en-GB" sz="1600" b="1" dirty="0">
                        <a:solidFill>
                          <a:srgbClr val="FF0000"/>
                        </a:solidFill>
                      </a:endParaRPr>
                    </a:p>
                  </a:txBody>
                  <a:tcPr marL="91456" marR="91456" marT="45714" marB="45714">
                    <a:solidFill>
                      <a:schemeClr val="bg1">
                        <a:lumMod val="95000"/>
                      </a:schemeClr>
                    </a:solidFill>
                  </a:tcPr>
                </a:tc>
                <a:tc>
                  <a:txBody>
                    <a:bodyPr/>
                    <a:lstStyle/>
                    <a:p>
                      <a:r>
                        <a:rPr lang="en-GB" sz="1600" dirty="0" smtClean="0"/>
                        <a:t>none</a:t>
                      </a:r>
                      <a:endParaRPr lang="en-GB" sz="1600" dirty="0"/>
                    </a:p>
                  </a:txBody>
                  <a:tcPr marL="91456" marR="91456" marT="45714" marB="45714">
                    <a:solidFill>
                      <a:schemeClr val="bg1">
                        <a:lumMod val="95000"/>
                      </a:schemeClr>
                    </a:solidFill>
                  </a:tcPr>
                </a:tc>
              </a:tr>
              <a:tr h="335233">
                <a:tc>
                  <a:txBody>
                    <a:bodyPr/>
                    <a:lstStyle/>
                    <a:p>
                      <a:r>
                        <a:rPr lang="en-GB" sz="1600" b="1" dirty="0" smtClean="0">
                          <a:solidFill>
                            <a:srgbClr val="7030A0"/>
                          </a:solidFill>
                        </a:rPr>
                        <a:t>Class</a:t>
                      </a:r>
                      <a:endParaRPr lang="en-GB" sz="1600" b="1" dirty="0">
                        <a:solidFill>
                          <a:srgbClr val="7030A0"/>
                        </a:solidFill>
                      </a:endParaRPr>
                    </a:p>
                  </a:txBody>
                  <a:tcPr marL="91456" marR="91456" marT="45714" marB="45714">
                    <a:solidFill>
                      <a:schemeClr val="bg1">
                        <a:lumMod val="95000"/>
                      </a:schemeClr>
                    </a:solidFill>
                  </a:tcPr>
                </a:tc>
                <a:tc>
                  <a:txBody>
                    <a:bodyPr/>
                    <a:lstStyle/>
                    <a:p>
                      <a:r>
                        <a:rPr lang="en-GB" sz="1600" dirty="0" smtClean="0"/>
                        <a:t>length</a:t>
                      </a:r>
                      <a:endParaRPr lang="en-GB" sz="1600" dirty="0"/>
                    </a:p>
                  </a:txBody>
                  <a:tcPr marL="91456" marR="91456" marT="45714" marB="45714">
                    <a:solidFill>
                      <a:schemeClr val="bg1">
                        <a:lumMod val="95000"/>
                      </a:schemeClr>
                    </a:solidFill>
                  </a:tcPr>
                </a:tc>
              </a:tr>
              <a:tr h="335233">
                <a:tc>
                  <a:txBody>
                    <a:bodyPr/>
                    <a:lstStyle/>
                    <a:p>
                      <a:r>
                        <a:rPr lang="en-GB" sz="1600" b="1" dirty="0" smtClean="0">
                          <a:solidFill>
                            <a:srgbClr val="0070C0"/>
                          </a:solidFill>
                        </a:rPr>
                        <a:t>Gender </a:t>
                      </a:r>
                      <a:endParaRPr lang="en-GB" sz="1600" b="1" dirty="0">
                        <a:solidFill>
                          <a:srgbClr val="0070C0"/>
                        </a:solidFill>
                      </a:endParaRPr>
                    </a:p>
                  </a:txBody>
                  <a:tcPr marL="91456" marR="91456" marT="45714" marB="45714">
                    <a:solidFill>
                      <a:schemeClr val="bg1">
                        <a:lumMod val="95000"/>
                      </a:schemeClr>
                    </a:solidFill>
                  </a:tcPr>
                </a:tc>
                <a:tc>
                  <a:txBody>
                    <a:bodyPr/>
                    <a:lstStyle/>
                    <a:p>
                      <a:r>
                        <a:rPr lang="en-GB" sz="1600" dirty="0" smtClean="0"/>
                        <a:t>Boolean</a:t>
                      </a:r>
                      <a:endParaRPr lang="en-GB" sz="1600" dirty="0"/>
                    </a:p>
                  </a:txBody>
                  <a:tcPr marL="91456" marR="91456" marT="45714" marB="45714">
                    <a:solidFill>
                      <a:schemeClr val="bg1">
                        <a:lumMod val="95000"/>
                      </a:schemeClr>
                    </a:solidFill>
                  </a:tcPr>
                </a:tc>
              </a:tr>
              <a:tr h="579040">
                <a:tc>
                  <a:txBody>
                    <a:bodyPr/>
                    <a:lstStyle/>
                    <a:p>
                      <a:r>
                        <a:rPr lang="en-GB" sz="1600" b="1" dirty="0" smtClean="0">
                          <a:solidFill>
                            <a:srgbClr val="FFC000"/>
                          </a:solidFill>
                        </a:rPr>
                        <a:t>Number of </a:t>
                      </a:r>
                      <a:r>
                        <a:rPr lang="en-GB" sz="1600" b="1" dirty="0" err="1" smtClean="0">
                          <a:solidFill>
                            <a:srgbClr val="FFC000"/>
                          </a:solidFill>
                        </a:rPr>
                        <a:t>iGCSEs</a:t>
                      </a:r>
                      <a:endParaRPr lang="en-GB" sz="1600" b="1" dirty="0">
                        <a:solidFill>
                          <a:srgbClr val="FFC000"/>
                        </a:solidFill>
                      </a:endParaRPr>
                    </a:p>
                  </a:txBody>
                  <a:tcPr marL="91456" marR="91456" marT="45714" marB="45714">
                    <a:solidFill>
                      <a:schemeClr val="bg1">
                        <a:lumMod val="95000"/>
                      </a:schemeClr>
                    </a:solidFill>
                  </a:tcPr>
                </a:tc>
                <a:tc>
                  <a:txBody>
                    <a:bodyPr/>
                    <a:lstStyle/>
                    <a:p>
                      <a:r>
                        <a:rPr lang="en-GB" sz="1600" dirty="0" smtClean="0"/>
                        <a:t>Range</a:t>
                      </a:r>
                      <a:endParaRPr lang="en-GB" sz="1600" dirty="0"/>
                    </a:p>
                  </a:txBody>
                  <a:tcPr marL="91456" marR="91456" marT="45714" marB="45714">
                    <a:solidFill>
                      <a:schemeClr val="bg1">
                        <a:lumMod val="95000"/>
                      </a:schemeClr>
                    </a:solidFill>
                  </a:tcPr>
                </a:tc>
              </a:tr>
            </a:tbl>
          </a:graphicData>
        </a:graphic>
      </p:graphicFrame>
      <p:sp>
        <p:nvSpPr>
          <p:cNvPr id="14370" name="Rectangle 2"/>
          <p:cNvSpPr>
            <a:spLocks noChangeArrowheads="1"/>
          </p:cNvSpPr>
          <p:nvPr/>
        </p:nvSpPr>
        <p:spPr bwMode="auto">
          <a:xfrm>
            <a:off x="4421188" y="4503192"/>
            <a:ext cx="45720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dirty="0"/>
              <a:t>Typical records would be:</a:t>
            </a:r>
          </a:p>
          <a:p>
            <a:r>
              <a:rPr lang="en-US" altLang="en-US" sz="1100" dirty="0"/>
              <a:t> </a:t>
            </a:r>
          </a:p>
          <a:p>
            <a:r>
              <a:rPr lang="en-US" altLang="en-US" b="1" dirty="0">
                <a:solidFill>
                  <a:srgbClr val="00B050"/>
                </a:solidFill>
              </a:rPr>
              <a:t>Peter </a:t>
            </a:r>
            <a:r>
              <a:rPr lang="en-US" altLang="en-US" b="1" dirty="0" err="1">
                <a:solidFill>
                  <a:srgbClr val="FF0000"/>
                </a:solidFill>
              </a:rPr>
              <a:t>Ngong</a:t>
            </a:r>
            <a:r>
              <a:rPr lang="en-US" altLang="en-US" dirty="0"/>
              <a:t>, </a:t>
            </a:r>
            <a:r>
              <a:rPr lang="en-US" altLang="en-US" b="1" dirty="0">
                <a:solidFill>
                  <a:srgbClr val="7030A0"/>
                </a:solidFill>
              </a:rPr>
              <a:t>11S</a:t>
            </a:r>
            <a:r>
              <a:rPr lang="en-US" altLang="en-US" dirty="0"/>
              <a:t>, </a:t>
            </a:r>
            <a:r>
              <a:rPr lang="en-US" altLang="en-US" dirty="0">
                <a:solidFill>
                  <a:srgbClr val="FFC000"/>
                </a:solidFill>
              </a:rPr>
              <a:t>10</a:t>
            </a:r>
            <a:r>
              <a:rPr lang="en-US" altLang="en-US" dirty="0"/>
              <a:t>, </a:t>
            </a:r>
            <a:r>
              <a:rPr lang="en-US" altLang="en-US" b="1" dirty="0">
                <a:solidFill>
                  <a:srgbClr val="0070C0"/>
                </a:solidFill>
              </a:rPr>
              <a:t>M</a:t>
            </a:r>
            <a:r>
              <a:rPr lang="en-US" altLang="en-US" dirty="0"/>
              <a:t> , </a:t>
            </a:r>
          </a:p>
          <a:p>
            <a:r>
              <a:rPr lang="en-US" altLang="en-US" b="1" dirty="0">
                <a:solidFill>
                  <a:srgbClr val="00B050"/>
                </a:solidFill>
              </a:rPr>
              <a:t>Joan </a:t>
            </a:r>
            <a:r>
              <a:rPr lang="en-US" altLang="en-US" b="1" dirty="0" err="1">
                <a:solidFill>
                  <a:srgbClr val="FF0000"/>
                </a:solidFill>
              </a:rPr>
              <a:t>Murugo</a:t>
            </a:r>
            <a:r>
              <a:rPr lang="en-US" altLang="en-US" dirty="0"/>
              <a:t>, </a:t>
            </a:r>
            <a:r>
              <a:rPr lang="en-US" altLang="en-US" b="1" dirty="0">
                <a:solidFill>
                  <a:srgbClr val="7030A0"/>
                </a:solidFill>
              </a:rPr>
              <a:t>11R</a:t>
            </a:r>
            <a:r>
              <a:rPr lang="en-US" altLang="en-US" dirty="0"/>
              <a:t>, </a:t>
            </a:r>
            <a:r>
              <a:rPr lang="en-US" altLang="en-US" dirty="0">
                <a:solidFill>
                  <a:srgbClr val="FFC000"/>
                </a:solidFill>
              </a:rPr>
              <a:t>9</a:t>
            </a:r>
            <a:r>
              <a:rPr lang="en-US" altLang="en-US" dirty="0"/>
              <a:t>, </a:t>
            </a:r>
            <a:r>
              <a:rPr lang="en-US" altLang="en-US" b="1" dirty="0">
                <a:solidFill>
                  <a:srgbClr val="0070C0"/>
                </a:solidFill>
              </a:rPr>
              <a:t>F</a:t>
            </a:r>
            <a:r>
              <a:rPr lang="en-US" altLang="en-US" dirty="0"/>
              <a:t> , </a:t>
            </a:r>
          </a:p>
          <a:p>
            <a:r>
              <a:rPr lang="en-US" altLang="en-US" b="1" dirty="0">
                <a:solidFill>
                  <a:srgbClr val="00B050"/>
                </a:solidFill>
              </a:rPr>
              <a:t>Francis </a:t>
            </a:r>
            <a:r>
              <a:rPr lang="en-US" altLang="en-US" b="1" dirty="0" err="1">
                <a:solidFill>
                  <a:srgbClr val="FF0000"/>
                </a:solidFill>
              </a:rPr>
              <a:t>Uhuru</a:t>
            </a:r>
            <a:r>
              <a:rPr lang="en-US" altLang="en-US" dirty="0"/>
              <a:t>, </a:t>
            </a:r>
            <a:r>
              <a:rPr lang="en-US" altLang="en-US" b="1" dirty="0">
                <a:solidFill>
                  <a:srgbClr val="7030A0"/>
                </a:solidFill>
              </a:rPr>
              <a:t>11S</a:t>
            </a:r>
            <a:r>
              <a:rPr lang="en-US" altLang="en-US" dirty="0"/>
              <a:t>, </a:t>
            </a:r>
            <a:r>
              <a:rPr lang="en-US" altLang="en-US" dirty="0">
                <a:solidFill>
                  <a:srgbClr val="FFC000"/>
                </a:solidFill>
              </a:rPr>
              <a:t>9</a:t>
            </a:r>
            <a:r>
              <a:rPr lang="en-US" altLang="en-US" dirty="0"/>
              <a:t>, </a:t>
            </a:r>
            <a:r>
              <a:rPr lang="en-US" altLang="en-US" b="1" dirty="0">
                <a:solidFill>
                  <a:srgbClr val="0070C0"/>
                </a:solidFill>
              </a:rPr>
              <a:t>M</a:t>
            </a:r>
            <a:r>
              <a:rPr lang="en-US" altLang="en-US" dirty="0"/>
              <a:t> , </a:t>
            </a:r>
          </a:p>
          <a:p>
            <a:r>
              <a:rPr lang="en-US" altLang="en-US" b="1" dirty="0">
                <a:solidFill>
                  <a:srgbClr val="00B050"/>
                </a:solidFill>
              </a:rPr>
              <a:t>Susan </a:t>
            </a:r>
            <a:r>
              <a:rPr lang="en-US" altLang="en-US" b="1" dirty="0" err="1">
                <a:solidFill>
                  <a:srgbClr val="FF0000"/>
                </a:solidFill>
              </a:rPr>
              <a:t>Mathu</a:t>
            </a:r>
            <a:r>
              <a:rPr lang="en-US" altLang="en-US" dirty="0"/>
              <a:t>, </a:t>
            </a:r>
            <a:r>
              <a:rPr lang="en-US" altLang="en-US" b="1" dirty="0">
                <a:solidFill>
                  <a:srgbClr val="7030A0"/>
                </a:solidFill>
              </a:rPr>
              <a:t>11T</a:t>
            </a:r>
            <a:r>
              <a:rPr lang="en-US" altLang="en-US" dirty="0"/>
              <a:t>, </a:t>
            </a:r>
            <a:r>
              <a:rPr lang="en-US" altLang="en-US" dirty="0">
                <a:solidFill>
                  <a:srgbClr val="FFC000"/>
                </a:solidFill>
              </a:rPr>
              <a:t>10</a:t>
            </a:r>
            <a:r>
              <a:rPr lang="en-US" altLang="en-US" dirty="0"/>
              <a:t>, </a:t>
            </a:r>
            <a:r>
              <a:rPr lang="en-US" altLang="en-US" b="1" dirty="0">
                <a:solidFill>
                  <a:srgbClr val="0070C0"/>
                </a:solidFill>
              </a:rPr>
              <a:t>F</a:t>
            </a:r>
            <a:r>
              <a:rPr lang="en-US" altLang="en-US" dirty="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8 - 0417/12 (2012)</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96975"/>
            <a:ext cx="8804275" cy="830263"/>
          </a:xfrm>
          <a:prstGeom prst="rect">
            <a:avLst/>
          </a:prstGeom>
          <a:solidFill>
            <a:schemeClr val="bg1">
              <a:lumMod val="95000"/>
            </a:schemeClr>
          </a:solidFill>
        </p:spPr>
        <p:txBody>
          <a:bodyPr>
            <a:spAutoFit/>
          </a:bodyPr>
          <a:lstStyle/>
          <a:p>
            <a:pPr fontAlgn="auto">
              <a:spcBef>
                <a:spcPts val="0"/>
              </a:spcBef>
              <a:spcAft>
                <a:spcPts val="0"/>
              </a:spcAft>
              <a:defRPr/>
            </a:pPr>
            <a:r>
              <a:rPr lang="en-US" sz="1600" dirty="0">
                <a:latin typeface="+mn-lt"/>
                <a:cs typeface="+mn-cs"/>
              </a:rPr>
              <a:t>(c) After the new system has been </a:t>
            </a:r>
            <a:r>
              <a:rPr lang="en-US" sz="1600" b="1" dirty="0">
                <a:solidFill>
                  <a:srgbClr val="FF0000"/>
                </a:solidFill>
                <a:latin typeface="+mn-lt"/>
                <a:cs typeface="+mn-cs"/>
              </a:rPr>
              <a:t>implemented</a:t>
            </a:r>
            <a:r>
              <a:rPr lang="en-US" sz="1600" dirty="0">
                <a:latin typeface="+mn-lt"/>
                <a:cs typeface="+mn-cs"/>
              </a:rPr>
              <a:t> it will be evaluated. </a:t>
            </a:r>
          </a:p>
          <a:p>
            <a:pPr fontAlgn="auto">
              <a:spcBef>
                <a:spcPts val="0"/>
              </a:spcBef>
              <a:spcAft>
                <a:spcPts val="0"/>
              </a:spcAft>
              <a:defRPr/>
            </a:pPr>
            <a:r>
              <a:rPr lang="en-US" sz="1600" dirty="0">
                <a:latin typeface="+mn-lt"/>
                <a:cs typeface="+mn-cs"/>
              </a:rPr>
              <a:t> </a:t>
            </a:r>
          </a:p>
          <a:p>
            <a:pPr fontAlgn="auto">
              <a:spcBef>
                <a:spcPts val="0"/>
              </a:spcBef>
              <a:spcAft>
                <a:spcPts val="0"/>
              </a:spcAft>
              <a:defRPr/>
            </a:pPr>
            <a:r>
              <a:rPr lang="en-US" sz="1600" dirty="0">
                <a:latin typeface="+mn-lt"/>
                <a:cs typeface="+mn-cs"/>
              </a:rPr>
              <a:t>Tick </a:t>
            </a:r>
            <a:r>
              <a:rPr lang="en-US" sz="1600" b="1" dirty="0">
                <a:latin typeface="+mn-lt"/>
                <a:cs typeface="+mn-cs"/>
              </a:rPr>
              <a:t>three activities </a:t>
            </a:r>
            <a:r>
              <a:rPr lang="en-US" sz="1600" dirty="0">
                <a:latin typeface="+mn-lt"/>
                <a:cs typeface="+mn-cs"/>
              </a:rPr>
              <a:t>which Mary will need to carry out as part of the </a:t>
            </a:r>
            <a:r>
              <a:rPr lang="en-US" sz="1600" b="1" dirty="0">
                <a:solidFill>
                  <a:srgbClr val="FF0000"/>
                </a:solidFill>
                <a:latin typeface="+mn-lt"/>
                <a:cs typeface="+mn-cs"/>
              </a:rPr>
              <a:t>evaluation</a:t>
            </a:r>
            <a:r>
              <a:rPr lang="en-US" sz="1600" dirty="0">
                <a:latin typeface="+mn-lt"/>
                <a:cs typeface="+mn-cs"/>
              </a:rPr>
              <a:t>.</a:t>
            </a:r>
          </a:p>
        </p:txBody>
      </p:sp>
      <p:pic>
        <p:nvPicPr>
          <p:cNvPr id="15371" name="Picture 2"/>
          <p:cNvPicPr>
            <a:picLocks noChangeAspect="1" noChangeArrowheads="1"/>
          </p:cNvPicPr>
          <p:nvPr/>
        </p:nvPicPr>
        <p:blipFill>
          <a:blip r:embed="rId2">
            <a:extLst>
              <a:ext uri="{28A0092B-C50C-407E-A947-70E740481C1C}">
                <a14:useLocalDpi xmlns:a14="http://schemas.microsoft.com/office/drawing/2010/main" val="0"/>
              </a:ext>
            </a:extLst>
          </a:blip>
          <a:srcRect l="28998" t="36858" r="33099" b="37064"/>
          <a:stretch>
            <a:fillRect/>
          </a:stretch>
        </p:blipFill>
        <p:spPr bwMode="auto">
          <a:xfrm>
            <a:off x="160338" y="2276475"/>
            <a:ext cx="5608637" cy="217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940070" y="2329242"/>
            <a:ext cx="2740362" cy="830997"/>
          </a:xfrm>
          <a:prstGeom prst="rect">
            <a:avLst/>
          </a:prstGeom>
          <a:solidFill>
            <a:srgbClr val="FFFF00"/>
          </a:solidFill>
          <a:ln>
            <a:solidFill>
              <a:schemeClr val="accent2">
                <a:lumMod val="75000"/>
              </a:schemeClr>
            </a:solidFill>
          </a:ln>
        </p:spPr>
        <p:txBody>
          <a:bodyPr wrap="square">
            <a:spAutoFit/>
          </a:bodyPr>
          <a:lstStyle/>
          <a:p>
            <a:pPr fontAlgn="auto">
              <a:spcBef>
                <a:spcPts val="0"/>
              </a:spcBef>
              <a:spcAft>
                <a:spcPts val="0"/>
              </a:spcAft>
              <a:defRPr/>
            </a:pPr>
            <a:r>
              <a:rPr lang="en-GB" sz="1600" b="1" dirty="0" smtClean="0">
                <a:latin typeface="+mn-lt"/>
                <a:cs typeface="+mn-cs"/>
              </a:rPr>
              <a:t>This two options are at the start of the systems analysis life cycle.</a:t>
            </a:r>
            <a:endParaRPr lang="en-GB" sz="1600" dirty="0">
              <a:latin typeface="+mn-lt"/>
              <a:cs typeface="+mn-cs"/>
            </a:endParaRPr>
          </a:p>
        </p:txBody>
      </p:sp>
      <p:sp>
        <p:nvSpPr>
          <p:cNvPr id="3" name="Down Arrow 2"/>
          <p:cNvSpPr/>
          <p:nvPr/>
        </p:nvSpPr>
        <p:spPr>
          <a:xfrm rot="5400000">
            <a:off x="5468492" y="2496318"/>
            <a:ext cx="548903" cy="496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932263" y="3371412"/>
            <a:ext cx="2740362" cy="584775"/>
          </a:xfrm>
          <a:prstGeom prst="rect">
            <a:avLst/>
          </a:prstGeom>
          <a:solidFill>
            <a:srgbClr val="FFFF00"/>
          </a:solidFill>
          <a:ln>
            <a:solidFill>
              <a:schemeClr val="accent2">
                <a:lumMod val="75000"/>
              </a:schemeClr>
            </a:solidFill>
          </a:ln>
        </p:spPr>
        <p:txBody>
          <a:bodyPr wrap="square">
            <a:spAutoFit/>
          </a:bodyPr>
          <a:lstStyle/>
          <a:p>
            <a:pPr fontAlgn="auto">
              <a:spcBef>
                <a:spcPts val="0"/>
              </a:spcBef>
              <a:spcAft>
                <a:spcPts val="0"/>
              </a:spcAft>
              <a:defRPr/>
            </a:pPr>
            <a:r>
              <a:rPr lang="en-GB" sz="1600" b="1" dirty="0" smtClean="0">
                <a:latin typeface="+mn-lt"/>
                <a:cs typeface="+mn-cs"/>
              </a:rPr>
              <a:t>The System has already been implemented.</a:t>
            </a:r>
            <a:endParaRPr lang="en-GB" sz="1600" dirty="0">
              <a:latin typeface="+mn-lt"/>
              <a:cs typeface="+mn-cs"/>
            </a:endParaRPr>
          </a:p>
        </p:txBody>
      </p:sp>
      <p:sp>
        <p:nvSpPr>
          <p:cNvPr id="8" name="Down Arrow 7"/>
          <p:cNvSpPr/>
          <p:nvPr/>
        </p:nvSpPr>
        <p:spPr>
          <a:xfrm rot="5400000">
            <a:off x="5657805" y="3350650"/>
            <a:ext cx="302271" cy="32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8 - 0417/13 (2012)</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96975"/>
            <a:ext cx="8804275" cy="3447098"/>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Anya has employed Raymond, a systems analyst, to create a new database system for </a:t>
            </a:r>
            <a:r>
              <a:rPr lang="en-US" b="1" dirty="0" smtClean="0">
                <a:latin typeface="+mn-lt"/>
                <a:cs typeface="+mn-cs"/>
              </a:rPr>
              <a:t> sports </a:t>
            </a:r>
            <a:r>
              <a:rPr lang="en-US" b="1" dirty="0">
                <a:latin typeface="+mn-lt"/>
                <a:cs typeface="+mn-cs"/>
              </a:rPr>
              <a:t>day at her school. Here are some of the questions teachers and students might ask </a:t>
            </a:r>
            <a:r>
              <a:rPr lang="en-US" b="1" dirty="0" smtClean="0">
                <a:latin typeface="+mn-lt"/>
                <a:cs typeface="+mn-cs"/>
              </a:rPr>
              <a:t>about </a:t>
            </a:r>
            <a:r>
              <a:rPr lang="en-US" b="1" dirty="0">
                <a:latin typeface="+mn-lt"/>
                <a:cs typeface="+mn-cs"/>
              </a:rPr>
              <a:t>the results of the athletics competition: </a:t>
            </a:r>
          </a:p>
          <a:p>
            <a:pPr fontAlgn="auto">
              <a:spcBef>
                <a:spcPts val="0"/>
              </a:spcBef>
              <a:spcAft>
                <a:spcPts val="0"/>
              </a:spcAft>
              <a:defRPr/>
            </a:pPr>
            <a:r>
              <a:rPr lang="en-US" sz="1600" dirty="0">
                <a:latin typeface="+mn-lt"/>
                <a:cs typeface="+mn-cs"/>
              </a:rPr>
              <a:t>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 </a:t>
            </a:r>
            <a:r>
              <a:rPr lang="en-US" sz="1600" b="1" dirty="0">
                <a:solidFill>
                  <a:srgbClr val="0070C0"/>
                </a:solidFill>
                <a:latin typeface="+mn-lt"/>
                <a:cs typeface="+mn-cs"/>
              </a:rPr>
              <a:t>What position did </a:t>
            </a:r>
            <a:r>
              <a:rPr lang="en-US" sz="1600" b="1" u="sng" dirty="0">
                <a:solidFill>
                  <a:srgbClr val="7030A0"/>
                </a:solidFill>
                <a:latin typeface="+mn-lt"/>
                <a:cs typeface="+mn-cs"/>
              </a:rPr>
              <a:t>Peter </a:t>
            </a:r>
            <a:r>
              <a:rPr lang="en-US" sz="1600" b="1" u="sng" dirty="0" err="1">
                <a:solidFill>
                  <a:srgbClr val="7030A0"/>
                </a:solidFill>
                <a:latin typeface="+mn-lt"/>
                <a:cs typeface="+mn-cs"/>
              </a:rPr>
              <a:t>Njoka</a:t>
            </a:r>
            <a:r>
              <a:rPr lang="en-US" sz="1600" b="1" u="sng" dirty="0">
                <a:solidFill>
                  <a:srgbClr val="7030A0"/>
                </a:solidFill>
                <a:latin typeface="+mn-lt"/>
                <a:cs typeface="+mn-cs"/>
              </a:rPr>
              <a:t> </a:t>
            </a:r>
            <a:r>
              <a:rPr lang="en-US" sz="1600" dirty="0">
                <a:latin typeface="+mn-lt"/>
                <a:cs typeface="+mn-cs"/>
              </a:rPr>
              <a:t>come in the </a:t>
            </a:r>
            <a:r>
              <a:rPr lang="en-US" sz="1600" b="1" u="sng" dirty="0">
                <a:solidFill>
                  <a:srgbClr val="FF0000"/>
                </a:solidFill>
                <a:latin typeface="+mn-lt"/>
                <a:cs typeface="+mn-cs"/>
              </a:rPr>
              <a:t>100 </a:t>
            </a:r>
            <a:r>
              <a:rPr lang="en-US" sz="1600" b="1" u="sng" dirty="0" err="1">
                <a:solidFill>
                  <a:srgbClr val="FF0000"/>
                </a:solidFill>
                <a:latin typeface="+mn-lt"/>
                <a:cs typeface="+mn-cs"/>
              </a:rPr>
              <a:t>metres</a:t>
            </a:r>
            <a:r>
              <a:rPr lang="en-US" sz="1600" dirty="0">
                <a:latin typeface="+mn-lt"/>
                <a:cs typeface="+mn-cs"/>
              </a:rPr>
              <a:t>?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 </a:t>
            </a:r>
            <a:r>
              <a:rPr lang="en-US" sz="1600" b="1" dirty="0">
                <a:solidFill>
                  <a:srgbClr val="7030A0"/>
                </a:solidFill>
                <a:latin typeface="+mn-lt"/>
                <a:cs typeface="+mn-cs"/>
              </a:rPr>
              <a:t>Who won </a:t>
            </a:r>
            <a:r>
              <a:rPr lang="en-US" sz="1600" dirty="0">
                <a:latin typeface="+mn-lt"/>
                <a:cs typeface="+mn-cs"/>
              </a:rPr>
              <a:t>the </a:t>
            </a:r>
            <a:r>
              <a:rPr lang="en-US" sz="1600" b="1" dirty="0">
                <a:solidFill>
                  <a:srgbClr val="FF0000"/>
                </a:solidFill>
                <a:latin typeface="+mn-lt"/>
                <a:cs typeface="+mn-cs"/>
              </a:rPr>
              <a:t>1500 </a:t>
            </a:r>
            <a:r>
              <a:rPr lang="en-US" sz="1600" b="1" dirty="0" err="1">
                <a:solidFill>
                  <a:srgbClr val="FF0000"/>
                </a:solidFill>
                <a:latin typeface="+mn-lt"/>
                <a:cs typeface="+mn-cs"/>
              </a:rPr>
              <a:t>metres</a:t>
            </a:r>
            <a:r>
              <a:rPr lang="en-US" sz="1600" dirty="0">
                <a:latin typeface="+mn-lt"/>
                <a:cs typeface="+mn-cs"/>
              </a:rPr>
              <a:t>?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 </a:t>
            </a:r>
            <a:r>
              <a:rPr lang="en-US" sz="1600" b="1" dirty="0">
                <a:solidFill>
                  <a:srgbClr val="0070C0"/>
                </a:solidFill>
                <a:latin typeface="+mn-lt"/>
                <a:cs typeface="+mn-cs"/>
              </a:rPr>
              <a:t>The winner of the 800 </a:t>
            </a:r>
            <a:r>
              <a:rPr lang="en-US" sz="1600" b="1" dirty="0" err="1">
                <a:solidFill>
                  <a:srgbClr val="0070C0"/>
                </a:solidFill>
                <a:latin typeface="+mn-lt"/>
                <a:cs typeface="+mn-cs"/>
              </a:rPr>
              <a:t>metres</a:t>
            </a:r>
            <a:r>
              <a:rPr lang="en-US" sz="1600" b="1" dirty="0">
                <a:solidFill>
                  <a:srgbClr val="0070C0"/>
                </a:solidFill>
                <a:latin typeface="+mn-lt"/>
                <a:cs typeface="+mn-cs"/>
              </a:rPr>
              <a:t> </a:t>
            </a:r>
            <a:r>
              <a:rPr lang="en-US" sz="1600" dirty="0">
                <a:latin typeface="+mn-lt"/>
                <a:cs typeface="+mn-cs"/>
              </a:rPr>
              <a:t>was wearing </a:t>
            </a:r>
            <a:r>
              <a:rPr lang="en-US" sz="1600" b="1" dirty="0">
                <a:solidFill>
                  <a:srgbClr val="7030A0"/>
                </a:solidFill>
                <a:latin typeface="+mn-lt"/>
                <a:cs typeface="+mn-cs"/>
              </a:rPr>
              <a:t>which Race ID</a:t>
            </a:r>
            <a:r>
              <a:rPr lang="en-US" sz="1600" dirty="0">
                <a:latin typeface="+mn-lt"/>
                <a:cs typeface="+mn-cs"/>
              </a:rPr>
              <a:t>? </a:t>
            </a:r>
          </a:p>
          <a:p>
            <a:pPr fontAlgn="auto">
              <a:spcBef>
                <a:spcPts val="0"/>
              </a:spcBef>
              <a:spcAft>
                <a:spcPts val="0"/>
              </a:spcAft>
              <a:defRPr/>
            </a:pPr>
            <a:r>
              <a:rPr lang="en-US" sz="1600" dirty="0">
                <a:latin typeface="+mn-lt"/>
                <a:cs typeface="+mn-cs"/>
              </a:rPr>
              <a:t> </a:t>
            </a:r>
          </a:p>
          <a:p>
            <a:pPr fontAlgn="auto">
              <a:spcBef>
                <a:spcPts val="0"/>
              </a:spcBef>
              <a:spcAft>
                <a:spcPts val="0"/>
              </a:spcAft>
              <a:defRPr/>
            </a:pPr>
            <a:r>
              <a:rPr lang="en-US" sz="1600" dirty="0" smtClean="0">
                <a:latin typeface="+mn-lt"/>
                <a:cs typeface="+mn-cs"/>
              </a:rPr>
              <a:t>Each </a:t>
            </a:r>
            <a:r>
              <a:rPr lang="en-US" sz="1600" dirty="0">
                <a:latin typeface="+mn-lt"/>
                <a:cs typeface="+mn-cs"/>
              </a:rPr>
              <a:t>athlete wore a </a:t>
            </a:r>
            <a:r>
              <a:rPr lang="en-US" sz="1600" b="1" dirty="0">
                <a:solidFill>
                  <a:srgbClr val="FF0000"/>
                </a:solidFill>
                <a:latin typeface="+mn-lt"/>
                <a:cs typeface="+mn-cs"/>
              </a:rPr>
              <a:t>Race ID </a:t>
            </a:r>
            <a:r>
              <a:rPr lang="en-US" sz="1600" dirty="0">
                <a:latin typeface="+mn-lt"/>
                <a:cs typeface="+mn-cs"/>
              </a:rPr>
              <a:t>consisting of one letter followed by three digits. The longest </a:t>
            </a:r>
            <a:r>
              <a:rPr lang="en-US" sz="1600" dirty="0" smtClean="0">
                <a:latin typeface="+mn-lt"/>
                <a:cs typeface="+mn-cs"/>
              </a:rPr>
              <a:t> race </a:t>
            </a:r>
            <a:r>
              <a:rPr lang="en-US" sz="1600" dirty="0">
                <a:latin typeface="+mn-lt"/>
                <a:cs typeface="+mn-cs"/>
              </a:rPr>
              <a:t>is the 1500 </a:t>
            </a:r>
            <a:r>
              <a:rPr lang="en-US" sz="1600" dirty="0" err="1">
                <a:latin typeface="+mn-lt"/>
                <a:cs typeface="+mn-cs"/>
              </a:rPr>
              <a:t>metres</a:t>
            </a:r>
            <a:r>
              <a:rPr lang="en-US" sz="1600" dirty="0">
                <a:latin typeface="+mn-lt"/>
                <a:cs typeface="+mn-cs"/>
              </a:rPr>
              <a:t>. </a:t>
            </a:r>
          </a:p>
          <a:p>
            <a:pPr fontAlgn="auto">
              <a:spcBef>
                <a:spcPts val="0"/>
              </a:spcBef>
              <a:spcAft>
                <a:spcPts val="0"/>
              </a:spcAft>
              <a:defRPr/>
            </a:pPr>
            <a:r>
              <a:rPr lang="en-US" sz="1600" dirty="0">
                <a:latin typeface="+mn-lt"/>
                <a:cs typeface="+mn-cs"/>
              </a:rPr>
              <a:t> </a:t>
            </a:r>
          </a:p>
          <a:p>
            <a:pPr fontAlgn="auto">
              <a:spcBef>
                <a:spcPts val="0"/>
              </a:spcBef>
              <a:spcAft>
                <a:spcPts val="0"/>
              </a:spcAft>
              <a:defRPr/>
            </a:pPr>
            <a:r>
              <a:rPr lang="en-US" b="1" dirty="0">
                <a:latin typeface="+mn-lt"/>
                <a:cs typeface="+mn-cs"/>
              </a:rPr>
              <a:t>(a) Complete the design table below filling in the field names and the most appropriate </a:t>
            </a:r>
          </a:p>
          <a:p>
            <a:pPr fontAlgn="auto">
              <a:spcBef>
                <a:spcPts val="0"/>
              </a:spcBef>
              <a:spcAft>
                <a:spcPts val="0"/>
              </a:spcAft>
              <a:defRPr/>
            </a:pPr>
            <a:r>
              <a:rPr lang="en-US" b="1" dirty="0">
                <a:latin typeface="+mn-lt"/>
                <a:cs typeface="+mn-cs"/>
              </a:rPr>
              <a:t>data types to create a database which would answer these questions. </a:t>
            </a:r>
          </a:p>
        </p:txBody>
      </p:sp>
      <p:graphicFrame>
        <p:nvGraphicFramePr>
          <p:cNvPr id="5" name="Table 4"/>
          <p:cNvGraphicFramePr>
            <a:graphicFrameLocks noGrp="1"/>
          </p:cNvGraphicFramePr>
          <p:nvPr>
            <p:extLst>
              <p:ext uri="{D42A27DB-BD31-4B8C-83A1-F6EECF244321}">
                <p14:modId xmlns:p14="http://schemas.microsoft.com/office/powerpoint/2010/main" val="3147368194"/>
              </p:ext>
            </p:extLst>
          </p:nvPr>
        </p:nvGraphicFramePr>
        <p:xfrm>
          <a:off x="160338" y="4812853"/>
          <a:ext cx="3835598" cy="1712491"/>
        </p:xfrm>
        <a:graphic>
          <a:graphicData uri="http://schemas.openxmlformats.org/drawingml/2006/table">
            <a:tbl>
              <a:tblPr firstRow="1" bandRow="1">
                <a:tableStyleId>{5C22544A-7EE6-4342-B048-85BDC9FD1C3A}</a:tableStyleId>
              </a:tblPr>
              <a:tblGrid>
                <a:gridCol w="1891262"/>
                <a:gridCol w="1944336"/>
              </a:tblGrid>
              <a:tr h="370955">
                <a:tc>
                  <a:txBody>
                    <a:bodyPr/>
                    <a:lstStyle/>
                    <a:p>
                      <a:pPr algn="ctr"/>
                      <a:r>
                        <a:rPr lang="en-GB" sz="1600" b="1" i="0" u="none" strike="noStrike" kern="1200" baseline="0" dirty="0" smtClean="0">
                          <a:solidFill>
                            <a:schemeClr val="tx1"/>
                          </a:solidFill>
                          <a:latin typeface="+mn-lt"/>
                          <a:ea typeface="+mn-ea"/>
                          <a:cs typeface="+mn-cs"/>
                        </a:rPr>
                        <a:t>Field name</a:t>
                      </a:r>
                      <a:endParaRPr lang="en-GB" sz="1600" b="1" dirty="0">
                        <a:solidFill>
                          <a:schemeClr val="tx1"/>
                        </a:solidFill>
                      </a:endParaRPr>
                    </a:p>
                  </a:txBody>
                  <a:tcPr marL="91456" marR="91456" marT="45734" marB="45734">
                    <a:solidFill>
                      <a:srgbClr val="FFFF00"/>
                    </a:solidFill>
                  </a:tcPr>
                </a:tc>
                <a:tc>
                  <a:txBody>
                    <a:bodyPr/>
                    <a:lstStyle/>
                    <a:p>
                      <a:pPr algn="ctr"/>
                      <a:r>
                        <a:rPr lang="en-GB" sz="1600" b="1" dirty="0" smtClean="0">
                          <a:solidFill>
                            <a:schemeClr val="tx1"/>
                          </a:solidFill>
                        </a:rPr>
                        <a:t>Data</a:t>
                      </a:r>
                      <a:r>
                        <a:rPr lang="en-GB" sz="1600" b="1" baseline="0" dirty="0" smtClean="0">
                          <a:solidFill>
                            <a:schemeClr val="tx1"/>
                          </a:solidFill>
                        </a:rPr>
                        <a:t> Type</a:t>
                      </a:r>
                      <a:endParaRPr lang="en-GB" sz="1600" b="1" dirty="0">
                        <a:solidFill>
                          <a:schemeClr val="tx1"/>
                        </a:solidFill>
                      </a:endParaRPr>
                    </a:p>
                  </a:txBody>
                  <a:tcPr marL="91456" marR="91456" marT="45734" marB="45734">
                    <a:solidFill>
                      <a:srgbClr val="FFFF00"/>
                    </a:solidFill>
                  </a:tcPr>
                </a:tc>
              </a:tr>
              <a:tr h="335384">
                <a:tc>
                  <a:txBody>
                    <a:bodyPr/>
                    <a:lstStyle/>
                    <a:p>
                      <a:r>
                        <a:rPr lang="en-GB" sz="1600" b="1" dirty="0" smtClean="0">
                          <a:solidFill>
                            <a:srgbClr val="7030A0"/>
                          </a:solidFill>
                        </a:rPr>
                        <a:t>Race ID</a:t>
                      </a:r>
                      <a:endParaRPr lang="en-GB" sz="1600" b="1" dirty="0">
                        <a:solidFill>
                          <a:srgbClr val="7030A0"/>
                        </a:solidFill>
                      </a:endParaRPr>
                    </a:p>
                  </a:txBody>
                  <a:tcPr marL="91456" marR="91456" marT="45734" marB="45734">
                    <a:solidFill>
                      <a:schemeClr val="bg1">
                        <a:lumMod val="95000"/>
                      </a:schemeClr>
                    </a:solidFill>
                  </a:tcPr>
                </a:tc>
                <a:tc>
                  <a:txBody>
                    <a:bodyPr/>
                    <a:lstStyle/>
                    <a:p>
                      <a:r>
                        <a:rPr lang="en-GB" sz="1600" dirty="0" smtClean="0"/>
                        <a:t>Text</a:t>
                      </a:r>
                      <a:endParaRPr lang="en-GB" sz="1600" dirty="0"/>
                    </a:p>
                  </a:txBody>
                  <a:tcPr marL="91456" marR="91456" marT="45734" marB="45734">
                    <a:solidFill>
                      <a:schemeClr val="bg1">
                        <a:lumMod val="95000"/>
                      </a:schemeClr>
                    </a:solidFill>
                  </a:tcPr>
                </a:tc>
              </a:tr>
              <a:tr h="335384">
                <a:tc>
                  <a:txBody>
                    <a:bodyPr/>
                    <a:lstStyle/>
                    <a:p>
                      <a:r>
                        <a:rPr lang="en-GB" sz="1600" b="1" dirty="0" err="1" smtClean="0">
                          <a:solidFill>
                            <a:srgbClr val="FF0000"/>
                          </a:solidFill>
                        </a:rPr>
                        <a:t>Race_length</a:t>
                      </a:r>
                      <a:endParaRPr lang="en-GB" sz="1600" b="1" dirty="0">
                        <a:solidFill>
                          <a:srgbClr val="FF0000"/>
                        </a:solidFill>
                      </a:endParaRPr>
                    </a:p>
                  </a:txBody>
                  <a:tcPr marL="91456" marR="91456" marT="45734" marB="45734">
                    <a:solidFill>
                      <a:schemeClr val="bg1">
                        <a:lumMod val="95000"/>
                      </a:schemeClr>
                    </a:solidFill>
                  </a:tcPr>
                </a:tc>
                <a:tc>
                  <a:txBody>
                    <a:bodyPr/>
                    <a:lstStyle/>
                    <a:p>
                      <a:r>
                        <a:rPr lang="en-GB" sz="1600" dirty="0" smtClean="0"/>
                        <a:t>Integer</a:t>
                      </a:r>
                      <a:endParaRPr lang="en-GB" sz="1600" dirty="0"/>
                    </a:p>
                  </a:txBody>
                  <a:tcPr marL="91456" marR="91456" marT="45734" marB="45734">
                    <a:solidFill>
                      <a:schemeClr val="bg1">
                        <a:lumMod val="95000"/>
                      </a:schemeClr>
                    </a:solidFill>
                  </a:tcPr>
                </a:tc>
              </a:tr>
              <a:tr h="335384">
                <a:tc>
                  <a:txBody>
                    <a:bodyPr/>
                    <a:lstStyle/>
                    <a:p>
                      <a:r>
                        <a:rPr lang="en-GB" sz="1600" b="1" dirty="0" smtClean="0">
                          <a:solidFill>
                            <a:srgbClr val="7030A0"/>
                          </a:solidFill>
                        </a:rPr>
                        <a:t>Name </a:t>
                      </a:r>
                      <a:endParaRPr lang="en-GB" sz="1600" b="1" dirty="0">
                        <a:solidFill>
                          <a:srgbClr val="7030A0"/>
                        </a:solidFill>
                      </a:endParaRPr>
                    </a:p>
                  </a:txBody>
                  <a:tcPr marL="91456" marR="91456" marT="45734" marB="45734">
                    <a:solidFill>
                      <a:schemeClr val="bg1">
                        <a:lumMod val="95000"/>
                      </a:schemeClr>
                    </a:solidFill>
                  </a:tcPr>
                </a:tc>
                <a:tc>
                  <a:txBody>
                    <a:bodyPr/>
                    <a:lstStyle/>
                    <a:p>
                      <a:r>
                        <a:rPr lang="en-GB" sz="1600" dirty="0" smtClean="0"/>
                        <a:t>Text</a:t>
                      </a:r>
                      <a:endParaRPr lang="en-GB" sz="1600" dirty="0"/>
                    </a:p>
                  </a:txBody>
                  <a:tcPr marL="91456" marR="91456" marT="45734" marB="45734">
                    <a:solidFill>
                      <a:schemeClr val="bg1">
                        <a:lumMod val="95000"/>
                      </a:schemeClr>
                    </a:solidFill>
                  </a:tcPr>
                </a:tc>
              </a:tr>
              <a:tr h="335384">
                <a:tc>
                  <a:txBody>
                    <a:bodyPr/>
                    <a:lstStyle/>
                    <a:p>
                      <a:r>
                        <a:rPr lang="en-US" sz="1600" b="1" dirty="0" smtClean="0">
                          <a:solidFill>
                            <a:srgbClr val="0070C0"/>
                          </a:solidFill>
                          <a:latin typeface="+mn-lt"/>
                          <a:cs typeface="+mn-cs"/>
                        </a:rPr>
                        <a:t>Position</a:t>
                      </a:r>
                      <a:endParaRPr lang="en-GB" sz="1600" b="1" dirty="0">
                        <a:solidFill>
                          <a:srgbClr val="0070C0"/>
                        </a:solidFill>
                      </a:endParaRPr>
                    </a:p>
                  </a:txBody>
                  <a:tcPr marL="91456" marR="91456" marT="45734" marB="45734">
                    <a:solidFill>
                      <a:schemeClr val="bg1">
                        <a:lumMod val="95000"/>
                      </a:schemeClr>
                    </a:solidFill>
                  </a:tcPr>
                </a:tc>
                <a:tc>
                  <a:txBody>
                    <a:bodyPr/>
                    <a:lstStyle/>
                    <a:p>
                      <a:r>
                        <a:rPr lang="en-GB" sz="1600" dirty="0" smtClean="0"/>
                        <a:t>Integer</a:t>
                      </a:r>
                      <a:endParaRPr lang="en-GB" sz="1600" dirty="0"/>
                    </a:p>
                  </a:txBody>
                  <a:tcPr marL="91456" marR="91456" marT="45734" marB="45734">
                    <a:solidFill>
                      <a:schemeClr val="bg1">
                        <a:lumMod val="95000"/>
                      </a:schemeClr>
                    </a:solidFill>
                  </a:tcPr>
                </a:tc>
              </a:tr>
            </a:tbl>
          </a:graphicData>
        </a:graphic>
      </p:graphicFrame>
      <p:sp>
        <p:nvSpPr>
          <p:cNvPr id="6" name="Rectangle 5"/>
          <p:cNvSpPr/>
          <p:nvPr/>
        </p:nvSpPr>
        <p:spPr>
          <a:xfrm>
            <a:off x="4567942" y="4955684"/>
            <a:ext cx="2740362" cy="1569660"/>
          </a:xfrm>
          <a:prstGeom prst="rect">
            <a:avLst/>
          </a:prstGeom>
          <a:solidFill>
            <a:srgbClr val="FFFF00"/>
          </a:solidFill>
          <a:ln>
            <a:solidFill>
              <a:schemeClr val="accent2">
                <a:lumMod val="75000"/>
              </a:schemeClr>
            </a:solidFill>
          </a:ln>
        </p:spPr>
        <p:txBody>
          <a:bodyPr wrap="square">
            <a:spAutoFit/>
          </a:bodyPr>
          <a:lstStyle/>
          <a:p>
            <a:pPr fontAlgn="auto">
              <a:spcBef>
                <a:spcPts val="0"/>
              </a:spcBef>
              <a:spcAft>
                <a:spcPts val="0"/>
              </a:spcAft>
              <a:defRPr/>
            </a:pPr>
            <a:r>
              <a:rPr lang="en-GB" sz="1600" b="1" dirty="0" smtClean="0">
                <a:latin typeface="+mn-lt"/>
                <a:cs typeface="+mn-cs"/>
              </a:rPr>
              <a:t>Tip: </a:t>
            </a:r>
            <a:r>
              <a:rPr lang="en-GB" sz="1600" dirty="0" smtClean="0">
                <a:latin typeface="+mn-lt"/>
                <a:cs typeface="+mn-cs"/>
              </a:rPr>
              <a:t>The Race ID consists of letters and number so that why the data type is set as Text.  </a:t>
            </a:r>
            <a:endParaRPr lang="en-GB" sz="1600" dirty="0">
              <a:latin typeface="+mn-lt"/>
              <a:cs typeface="+mn-cs"/>
            </a:endParaRPr>
          </a:p>
          <a:p>
            <a:pPr fontAlgn="auto">
              <a:spcBef>
                <a:spcPts val="0"/>
              </a:spcBef>
              <a:spcAft>
                <a:spcPts val="0"/>
              </a:spcAft>
              <a:defRPr/>
            </a:pPr>
            <a:endParaRPr lang="en-GB" sz="1600" dirty="0">
              <a:latin typeface="+mn-lt"/>
              <a:cs typeface="+mn-cs"/>
            </a:endParaRPr>
          </a:p>
          <a:p>
            <a:pPr fontAlgn="auto">
              <a:spcBef>
                <a:spcPts val="0"/>
              </a:spcBef>
              <a:spcAft>
                <a:spcPts val="0"/>
              </a:spcAft>
              <a:defRPr/>
            </a:pPr>
            <a:endParaRPr lang="en-GB" sz="1600" dirty="0">
              <a:latin typeface="+mn-lt"/>
              <a:cs typeface="+mn-cs"/>
            </a:endParaRPr>
          </a:p>
        </p:txBody>
      </p:sp>
      <p:sp>
        <p:nvSpPr>
          <p:cNvPr id="3" name="Right Arrow 2"/>
          <p:cNvSpPr/>
          <p:nvPr/>
        </p:nvSpPr>
        <p:spPr>
          <a:xfrm rot="10800000">
            <a:off x="3779912" y="5229199"/>
            <a:ext cx="78256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8 - 0417/13 (2012)</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25538"/>
            <a:ext cx="8804275" cy="5609228"/>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Name and describe the most appropriate validation check which would be carried out </a:t>
            </a:r>
            <a:r>
              <a:rPr lang="en-US" b="1" dirty="0" smtClean="0">
                <a:latin typeface="+mn-lt"/>
                <a:cs typeface="+mn-cs"/>
              </a:rPr>
              <a:t>on </a:t>
            </a:r>
            <a:r>
              <a:rPr lang="en-US" b="1" dirty="0">
                <a:latin typeface="+mn-lt"/>
                <a:cs typeface="+mn-cs"/>
              </a:rPr>
              <a:t>the </a:t>
            </a:r>
            <a:r>
              <a:rPr lang="en-US" b="1" dirty="0" err="1">
                <a:solidFill>
                  <a:srgbClr val="FF0000"/>
                </a:solidFill>
                <a:latin typeface="+mn-lt"/>
                <a:cs typeface="+mn-cs"/>
              </a:rPr>
              <a:t>Race_ID</a:t>
            </a:r>
            <a:r>
              <a:rPr lang="en-US" b="1" dirty="0">
                <a:solidFill>
                  <a:srgbClr val="FF0000"/>
                </a:solidFill>
                <a:latin typeface="+mn-lt"/>
                <a:cs typeface="+mn-cs"/>
              </a:rPr>
              <a:t> field. </a:t>
            </a:r>
          </a:p>
          <a:p>
            <a:pPr fontAlgn="auto">
              <a:spcBef>
                <a:spcPts val="0"/>
              </a:spcBef>
              <a:spcAft>
                <a:spcPts val="0"/>
              </a:spcAft>
              <a:defRPr/>
            </a:pPr>
            <a:endParaRPr lang="en-US" sz="1600" dirty="0">
              <a:latin typeface="+mn-lt"/>
              <a:cs typeface="+mn-cs"/>
            </a:endParaRPr>
          </a:p>
          <a:p>
            <a:pPr fontAlgn="auto">
              <a:spcBef>
                <a:spcPts val="0"/>
              </a:spcBef>
              <a:spcAft>
                <a:spcPts val="0"/>
              </a:spcAft>
              <a:defRPr/>
            </a:pPr>
            <a:r>
              <a:rPr lang="en-US" sz="1600" b="1" dirty="0">
                <a:solidFill>
                  <a:srgbClr val="FF0000"/>
                </a:solidFill>
                <a:latin typeface="+mn-lt"/>
                <a:cs typeface="+mn-cs"/>
              </a:rPr>
              <a:t>Validation Rule: </a:t>
            </a:r>
            <a:r>
              <a:rPr lang="en-US" sz="1600" dirty="0">
                <a:latin typeface="+mn-lt"/>
                <a:cs typeface="+mn-cs"/>
              </a:rPr>
              <a:t>Each athlete wore a Race ID consisting of one letter followed by three digits. The longest race is the 1500 </a:t>
            </a:r>
            <a:r>
              <a:rPr lang="en-US" sz="1600" dirty="0" err="1">
                <a:latin typeface="+mn-lt"/>
                <a:cs typeface="+mn-cs"/>
              </a:rPr>
              <a:t>metres</a:t>
            </a:r>
            <a:r>
              <a:rPr lang="en-US" sz="1600" dirty="0">
                <a:latin typeface="+mn-lt"/>
                <a:cs typeface="+mn-cs"/>
              </a:rPr>
              <a:t>. </a:t>
            </a:r>
          </a:p>
          <a:p>
            <a:pPr fontAlgn="auto">
              <a:spcBef>
                <a:spcPts val="0"/>
              </a:spcBef>
              <a:spcAft>
                <a:spcPts val="0"/>
              </a:spcAft>
              <a:defRPr/>
            </a:pPr>
            <a:endParaRPr lang="en-US" sz="1000" dirty="0">
              <a:latin typeface="+mn-lt"/>
              <a:cs typeface="+mn-cs"/>
            </a:endParaRPr>
          </a:p>
          <a:p>
            <a:pPr marL="285750" indent="-285750" fontAlgn="auto">
              <a:spcBef>
                <a:spcPts val="0"/>
              </a:spcBef>
              <a:spcAft>
                <a:spcPts val="0"/>
              </a:spcAft>
              <a:buFont typeface="Arial" panose="020B0604020202020204" pitchFamily="34" charset="0"/>
              <a:buChar char="•"/>
              <a:defRPr/>
            </a:pPr>
            <a:r>
              <a:rPr lang="en-US" sz="1600" b="1" dirty="0">
                <a:solidFill>
                  <a:srgbClr val="FF0000"/>
                </a:solidFill>
                <a:latin typeface="+mn-lt"/>
                <a:cs typeface="+mn-cs"/>
              </a:rPr>
              <a:t>Checks the data is of the format beginning with a letter and ending in three digits and is only </a:t>
            </a:r>
          </a:p>
          <a:p>
            <a:pPr marL="285750" indent="-285750" fontAlgn="auto">
              <a:spcBef>
                <a:spcPts val="0"/>
              </a:spcBef>
              <a:spcAft>
                <a:spcPts val="0"/>
              </a:spcAft>
              <a:buFont typeface="Arial" panose="020B0604020202020204" pitchFamily="34" charset="0"/>
              <a:buChar char="•"/>
              <a:defRPr/>
            </a:pPr>
            <a:r>
              <a:rPr lang="en-US" sz="1600" b="1" dirty="0">
                <a:solidFill>
                  <a:srgbClr val="FF0000"/>
                </a:solidFill>
                <a:latin typeface="+mn-lt"/>
                <a:cs typeface="+mn-cs"/>
              </a:rPr>
              <a:t>four characters long.</a:t>
            </a:r>
          </a:p>
          <a:p>
            <a:pPr fontAlgn="auto">
              <a:spcBef>
                <a:spcPts val="0"/>
              </a:spcBef>
              <a:spcAft>
                <a:spcPts val="0"/>
              </a:spcAft>
              <a:defRPr/>
            </a:pPr>
            <a:endParaRPr lang="en-US" sz="1050" dirty="0">
              <a:latin typeface="+mn-lt"/>
              <a:cs typeface="+mn-cs"/>
            </a:endParaRPr>
          </a:p>
          <a:p>
            <a:pPr fontAlgn="auto">
              <a:spcBef>
                <a:spcPts val="0"/>
              </a:spcBef>
              <a:spcAft>
                <a:spcPts val="0"/>
              </a:spcAft>
              <a:defRPr/>
            </a:pPr>
            <a:r>
              <a:rPr lang="en-US" b="1" dirty="0">
                <a:latin typeface="+mn-lt"/>
                <a:cs typeface="+mn-cs"/>
              </a:rPr>
              <a:t>Anya wants to have a system which will make it easy to enter data. </a:t>
            </a:r>
          </a:p>
          <a:p>
            <a:pPr fontAlgn="auto">
              <a:spcBef>
                <a:spcPts val="0"/>
              </a:spcBef>
              <a:spcAft>
                <a:spcPts val="0"/>
              </a:spcAft>
              <a:defRPr/>
            </a:pPr>
            <a:r>
              <a:rPr lang="en-US" b="1" dirty="0">
                <a:latin typeface="+mn-lt"/>
                <a:cs typeface="+mn-cs"/>
              </a:rPr>
              <a:t> Describe five features of a well designed input screen. </a:t>
            </a:r>
          </a:p>
          <a:p>
            <a:pPr fontAlgn="auto">
              <a:spcBef>
                <a:spcPts val="0"/>
              </a:spcBef>
              <a:spcAft>
                <a:spcPts val="0"/>
              </a:spcAft>
              <a:defRPr/>
            </a:pPr>
            <a:endParaRPr lang="en-US" sz="1000" dirty="0">
              <a:latin typeface="+mn-lt"/>
              <a:cs typeface="+mn-cs"/>
            </a:endParaRP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Appropriate spacing for each field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Buttons to go forward/backwards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Screen filled/not too much white space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Drop down lists to choose an option (such as race length)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Button to save data/submit/accept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Clearly defined input area for each field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Tick boxes/radio buttons to enter choices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An easy to read font/font size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A sensible font </a:t>
            </a:r>
            <a:r>
              <a:rPr lang="en-US" sz="1600" dirty="0" err="1">
                <a:latin typeface="+mn-lt"/>
                <a:cs typeface="+mn-cs"/>
              </a:rPr>
              <a:t>colour</a:t>
            </a:r>
            <a:r>
              <a:rPr lang="en-US" sz="1600" dirty="0">
                <a:latin typeface="+mn-lt"/>
                <a:cs typeface="+mn-cs"/>
              </a:rPr>
              <a:t>/background </a:t>
            </a:r>
            <a:r>
              <a:rPr lang="en-US" sz="1600" dirty="0" err="1">
                <a:latin typeface="+mn-lt"/>
                <a:cs typeface="+mn-cs"/>
              </a:rPr>
              <a:t>colour</a:t>
            </a:r>
            <a:r>
              <a:rPr lang="en-US" sz="1600" dirty="0">
                <a:latin typeface="+mn-lt"/>
                <a:cs typeface="+mn-cs"/>
              </a:rPr>
              <a:t>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Easy to follow instructions for completing screen/help icon </a:t>
            </a:r>
          </a:p>
          <a:p>
            <a:pPr marL="285750" indent="-285750" fontAlgn="auto">
              <a:spcBef>
                <a:spcPts val="0"/>
              </a:spcBef>
              <a:spcAft>
                <a:spcPts val="0"/>
              </a:spcAft>
              <a:buFont typeface="Arial" panose="020B0604020202020204" pitchFamily="34" charset="0"/>
              <a:buChar char="•"/>
              <a:defRPr/>
            </a:pPr>
            <a:r>
              <a:rPr lang="en-US" sz="1600" dirty="0">
                <a:latin typeface="+mn-lt"/>
                <a:cs typeface="+mn-cs"/>
              </a:rPr>
              <a:t>No overlapping of items</a:t>
            </a:r>
          </a:p>
        </p:txBody>
      </p:sp>
      <p:pic>
        <p:nvPicPr>
          <p:cNvPr id="17419" name="Picture 2"/>
          <p:cNvPicPr>
            <a:picLocks noChangeAspect="1" noChangeArrowheads="1"/>
          </p:cNvPicPr>
          <p:nvPr/>
        </p:nvPicPr>
        <p:blipFill>
          <a:blip r:embed="rId2">
            <a:extLst>
              <a:ext uri="{28A0092B-C50C-407E-A947-70E740481C1C}">
                <a14:useLocalDpi xmlns:a14="http://schemas.microsoft.com/office/drawing/2010/main" val="0"/>
              </a:ext>
            </a:extLst>
          </a:blip>
          <a:srcRect l="15813" t="16360" r="37628" b="11694"/>
          <a:stretch>
            <a:fillRect/>
          </a:stretch>
        </p:blipFill>
        <p:spPr bwMode="auto">
          <a:xfrm>
            <a:off x="5795963" y="3644900"/>
            <a:ext cx="3028950" cy="263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8 - 0417/11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79388" y="1196975"/>
            <a:ext cx="6769100" cy="4678363"/>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Iqbal wants to test the new </a:t>
            </a:r>
            <a:r>
              <a:rPr lang="en-US" b="1" dirty="0" err="1">
                <a:latin typeface="+mn-lt"/>
                <a:cs typeface="+mn-cs"/>
              </a:rPr>
              <a:t>computerised</a:t>
            </a:r>
            <a:r>
              <a:rPr lang="en-US" b="1" dirty="0">
                <a:latin typeface="+mn-lt"/>
                <a:cs typeface="+mn-cs"/>
              </a:rPr>
              <a:t> payroll system he would like to introduce to his company. No company worker is paid less than $100 and no worker is paid more than $500. </a:t>
            </a:r>
          </a:p>
          <a:p>
            <a:pPr fontAlgn="auto">
              <a:spcBef>
                <a:spcPts val="0"/>
              </a:spcBef>
              <a:spcAft>
                <a:spcPts val="0"/>
              </a:spcAft>
              <a:defRPr/>
            </a:pPr>
            <a:r>
              <a:rPr lang="en-US" sz="1600" b="1" dirty="0">
                <a:latin typeface="+mn-lt"/>
                <a:cs typeface="+mn-cs"/>
              </a:rPr>
              <a:t> </a:t>
            </a:r>
          </a:p>
          <a:p>
            <a:pPr fontAlgn="auto">
              <a:spcBef>
                <a:spcPts val="0"/>
              </a:spcBef>
              <a:spcAft>
                <a:spcPts val="0"/>
              </a:spcAft>
              <a:defRPr/>
            </a:pPr>
            <a:r>
              <a:rPr lang="en-US" b="1" dirty="0">
                <a:latin typeface="+mn-lt"/>
                <a:cs typeface="+mn-cs"/>
              </a:rPr>
              <a:t>Explain what is meant by the following three types of test data using examples of the wages paid to workers. </a:t>
            </a: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anose="020B0604020202020204" pitchFamily="34" charset="0"/>
              <a:buChar char="•"/>
              <a:defRPr/>
            </a:pPr>
            <a:r>
              <a:rPr lang="en-US" sz="1600" b="1" dirty="0">
                <a:solidFill>
                  <a:srgbClr val="92D050"/>
                </a:solidFill>
                <a:latin typeface="+mn-lt"/>
                <a:cs typeface="+mn-cs"/>
              </a:rPr>
              <a:t>Normal</a:t>
            </a:r>
          </a:p>
          <a:p>
            <a:pPr fontAlgn="auto">
              <a:spcBef>
                <a:spcPts val="0"/>
              </a:spcBef>
              <a:spcAft>
                <a:spcPts val="0"/>
              </a:spcAft>
              <a:defRPr/>
            </a:pPr>
            <a:r>
              <a:rPr lang="en-US" sz="1600" dirty="0">
                <a:latin typeface="+mn-lt"/>
                <a:cs typeface="+mn-cs"/>
              </a:rPr>
              <a:t>Normal data – data within a (given) range/appropriate for that data type </a:t>
            </a:r>
          </a:p>
          <a:p>
            <a:pPr fontAlgn="auto">
              <a:spcBef>
                <a:spcPts val="0"/>
              </a:spcBef>
              <a:spcAft>
                <a:spcPts val="0"/>
              </a:spcAft>
              <a:defRPr/>
            </a:pPr>
            <a:r>
              <a:rPr lang="en-US" sz="1600" dirty="0">
                <a:latin typeface="+mn-lt"/>
                <a:cs typeface="+mn-cs"/>
              </a:rPr>
              <a:t>Example – any wage between $100 and $500</a:t>
            </a: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anose="020B0604020202020204" pitchFamily="34" charset="0"/>
              <a:buChar char="•"/>
              <a:defRPr/>
            </a:pPr>
            <a:r>
              <a:rPr lang="en-US" sz="1600" b="1" dirty="0">
                <a:solidFill>
                  <a:srgbClr val="FF0000"/>
                </a:solidFill>
                <a:latin typeface="+mn-lt"/>
                <a:cs typeface="+mn-cs"/>
              </a:rPr>
              <a:t>Abnormal</a:t>
            </a:r>
          </a:p>
          <a:p>
            <a:pPr fontAlgn="auto">
              <a:spcBef>
                <a:spcPts val="0"/>
              </a:spcBef>
              <a:spcAft>
                <a:spcPts val="0"/>
              </a:spcAft>
              <a:defRPr/>
            </a:pPr>
            <a:r>
              <a:rPr lang="en-US" sz="1600" dirty="0">
                <a:latin typeface="+mn-lt"/>
                <a:cs typeface="+mn-cs"/>
              </a:rPr>
              <a:t>Abnormal data – data outside the </a:t>
            </a:r>
            <a:r>
              <a:rPr lang="en-US" sz="1600" b="1" dirty="0">
                <a:latin typeface="+mn-lt"/>
                <a:cs typeface="+mn-cs"/>
              </a:rPr>
              <a:t>range</a:t>
            </a:r>
            <a:r>
              <a:rPr lang="en-US" sz="1600" dirty="0">
                <a:latin typeface="+mn-lt"/>
                <a:cs typeface="+mn-cs"/>
              </a:rPr>
              <a:t>/of the wrong data type </a:t>
            </a:r>
          </a:p>
          <a:p>
            <a:pPr fontAlgn="auto">
              <a:spcBef>
                <a:spcPts val="0"/>
              </a:spcBef>
              <a:spcAft>
                <a:spcPts val="0"/>
              </a:spcAft>
              <a:defRPr/>
            </a:pPr>
            <a:r>
              <a:rPr lang="en-US" sz="1600" dirty="0">
                <a:latin typeface="+mn-lt"/>
                <a:cs typeface="+mn-cs"/>
              </a:rPr>
              <a:t>Example – any wage less than $100 or greater than $500 or text example</a:t>
            </a:r>
          </a:p>
          <a:p>
            <a:pPr fontAlgn="auto">
              <a:spcBef>
                <a:spcPts val="0"/>
              </a:spcBef>
              <a:spcAft>
                <a:spcPts val="0"/>
              </a:spcAft>
              <a:defRPr/>
            </a:pPr>
            <a:endParaRPr lang="en-US" sz="1600" dirty="0">
              <a:latin typeface="+mn-lt"/>
              <a:cs typeface="+mn-cs"/>
            </a:endParaRPr>
          </a:p>
          <a:p>
            <a:pPr marL="285750" indent="-285750" fontAlgn="auto">
              <a:spcBef>
                <a:spcPts val="0"/>
              </a:spcBef>
              <a:spcAft>
                <a:spcPts val="0"/>
              </a:spcAft>
              <a:buFont typeface="Arial" panose="020B0604020202020204" pitchFamily="34" charset="0"/>
              <a:buChar char="•"/>
              <a:defRPr/>
            </a:pPr>
            <a:r>
              <a:rPr lang="en-US" sz="1600" b="1" dirty="0">
                <a:solidFill>
                  <a:srgbClr val="FFC000"/>
                </a:solidFill>
                <a:latin typeface="+mn-lt"/>
                <a:cs typeface="+mn-cs"/>
              </a:rPr>
              <a:t>Extreme</a:t>
            </a:r>
          </a:p>
          <a:p>
            <a:pPr fontAlgn="auto">
              <a:spcBef>
                <a:spcPts val="0"/>
              </a:spcBef>
              <a:spcAft>
                <a:spcPts val="0"/>
              </a:spcAft>
              <a:defRPr/>
            </a:pPr>
            <a:r>
              <a:rPr lang="en-US" sz="1600" dirty="0">
                <a:latin typeface="+mn-lt"/>
                <a:cs typeface="+mn-cs"/>
              </a:rPr>
              <a:t>Extreme data – data on the boundaries of the range </a:t>
            </a:r>
          </a:p>
          <a:p>
            <a:pPr fontAlgn="auto">
              <a:spcBef>
                <a:spcPts val="0"/>
              </a:spcBef>
              <a:spcAft>
                <a:spcPts val="0"/>
              </a:spcAft>
              <a:defRPr/>
            </a:pPr>
            <a:r>
              <a:rPr lang="en-GB" sz="1600" dirty="0">
                <a:latin typeface="+mn-lt"/>
                <a:cs typeface="+mn-cs"/>
              </a:rPr>
              <a:t>Example – $100 or $500</a:t>
            </a:r>
          </a:p>
        </p:txBody>
      </p:sp>
      <p:sp>
        <p:nvSpPr>
          <p:cNvPr id="3" name="TextBox 2"/>
          <p:cNvSpPr txBox="1"/>
          <p:nvPr/>
        </p:nvSpPr>
        <p:spPr>
          <a:xfrm>
            <a:off x="7081838" y="1128713"/>
            <a:ext cx="1944687" cy="5356225"/>
          </a:xfrm>
          <a:prstGeom prst="rect">
            <a:avLst/>
          </a:prstGeom>
          <a:noFill/>
        </p:spPr>
        <p:txBody>
          <a:bodyPr>
            <a:spAutoFit/>
          </a:bodyPr>
          <a:lstStyle/>
          <a:p>
            <a:pPr fontAlgn="auto">
              <a:spcBef>
                <a:spcPts val="0"/>
              </a:spcBef>
              <a:spcAft>
                <a:spcPts val="0"/>
              </a:spcAft>
              <a:defRPr/>
            </a:pPr>
            <a:r>
              <a:rPr lang="en-GB" b="1" dirty="0">
                <a:latin typeface="+mn-lt"/>
                <a:cs typeface="+mn-cs"/>
              </a:rPr>
              <a:t>Example: Test Scores</a:t>
            </a:r>
          </a:p>
          <a:p>
            <a:pPr fontAlgn="auto">
              <a:spcBef>
                <a:spcPts val="0"/>
              </a:spcBef>
              <a:spcAft>
                <a:spcPts val="0"/>
              </a:spcAft>
              <a:defRPr/>
            </a:pPr>
            <a:r>
              <a:rPr lang="en-GB" dirty="0">
                <a:latin typeface="+mn-lt"/>
                <a:cs typeface="+mn-cs"/>
              </a:rPr>
              <a:t>0 – 100% (Range)</a:t>
            </a:r>
          </a:p>
          <a:p>
            <a:pPr fontAlgn="auto">
              <a:spcBef>
                <a:spcPts val="0"/>
              </a:spcBef>
              <a:spcAft>
                <a:spcPts val="0"/>
              </a:spcAft>
              <a:defRPr/>
            </a:pPr>
            <a:endParaRPr lang="en-GB" sz="1050" dirty="0">
              <a:latin typeface="+mn-lt"/>
              <a:cs typeface="+mn-cs"/>
            </a:endParaRPr>
          </a:p>
          <a:p>
            <a:pPr fontAlgn="auto">
              <a:spcBef>
                <a:spcPts val="0"/>
              </a:spcBef>
              <a:spcAft>
                <a:spcPts val="0"/>
              </a:spcAft>
              <a:defRPr/>
            </a:pPr>
            <a:r>
              <a:rPr lang="en-GB" b="1" dirty="0">
                <a:solidFill>
                  <a:srgbClr val="FF0000"/>
                </a:solidFill>
                <a:latin typeface="+mn-lt"/>
                <a:cs typeface="+mn-cs"/>
              </a:rPr>
              <a:t>-10%</a:t>
            </a:r>
          </a:p>
          <a:p>
            <a:pPr fontAlgn="auto">
              <a:spcBef>
                <a:spcPts val="0"/>
              </a:spcBef>
              <a:spcAft>
                <a:spcPts val="0"/>
              </a:spcAft>
              <a:defRPr/>
            </a:pPr>
            <a:r>
              <a:rPr lang="en-GB" b="1" dirty="0">
                <a:solidFill>
                  <a:srgbClr val="FFC000"/>
                </a:solidFill>
                <a:latin typeface="+mn-lt"/>
                <a:cs typeface="+mn-cs"/>
              </a:rPr>
              <a:t>0%</a:t>
            </a:r>
          </a:p>
          <a:p>
            <a:pPr fontAlgn="auto">
              <a:spcBef>
                <a:spcPts val="0"/>
              </a:spcBef>
              <a:spcAft>
                <a:spcPts val="0"/>
              </a:spcAft>
              <a:defRPr/>
            </a:pPr>
            <a:r>
              <a:rPr lang="en-GB" b="1" dirty="0">
                <a:solidFill>
                  <a:srgbClr val="FFC000"/>
                </a:solidFill>
                <a:latin typeface="+mn-lt"/>
                <a:cs typeface="+mn-cs"/>
              </a:rPr>
              <a:t>5%</a:t>
            </a:r>
          </a:p>
          <a:p>
            <a:pPr fontAlgn="auto">
              <a:spcBef>
                <a:spcPts val="0"/>
              </a:spcBef>
              <a:spcAft>
                <a:spcPts val="0"/>
              </a:spcAft>
              <a:defRPr/>
            </a:pPr>
            <a:r>
              <a:rPr lang="en-GB" b="1" dirty="0">
                <a:solidFill>
                  <a:srgbClr val="92D050"/>
                </a:solidFill>
                <a:latin typeface="+mn-lt"/>
                <a:cs typeface="+mn-cs"/>
              </a:rPr>
              <a:t>10%</a:t>
            </a:r>
          </a:p>
          <a:p>
            <a:pPr fontAlgn="auto">
              <a:spcBef>
                <a:spcPts val="0"/>
              </a:spcBef>
              <a:spcAft>
                <a:spcPts val="0"/>
              </a:spcAft>
              <a:defRPr/>
            </a:pPr>
            <a:r>
              <a:rPr lang="en-GB" b="1" dirty="0">
                <a:solidFill>
                  <a:srgbClr val="92D050"/>
                </a:solidFill>
                <a:latin typeface="+mn-lt"/>
                <a:cs typeface="+mn-cs"/>
              </a:rPr>
              <a:t>20%</a:t>
            </a:r>
          </a:p>
          <a:p>
            <a:pPr fontAlgn="auto">
              <a:spcBef>
                <a:spcPts val="0"/>
              </a:spcBef>
              <a:spcAft>
                <a:spcPts val="0"/>
              </a:spcAft>
              <a:defRPr/>
            </a:pPr>
            <a:r>
              <a:rPr lang="en-GB" b="1" dirty="0">
                <a:solidFill>
                  <a:srgbClr val="92D050"/>
                </a:solidFill>
                <a:latin typeface="+mn-lt"/>
                <a:cs typeface="+mn-cs"/>
              </a:rPr>
              <a:t>30%</a:t>
            </a:r>
          </a:p>
          <a:p>
            <a:pPr fontAlgn="auto">
              <a:spcBef>
                <a:spcPts val="0"/>
              </a:spcBef>
              <a:spcAft>
                <a:spcPts val="0"/>
              </a:spcAft>
              <a:defRPr/>
            </a:pPr>
            <a:r>
              <a:rPr lang="en-GB" b="1" dirty="0">
                <a:solidFill>
                  <a:srgbClr val="92D050"/>
                </a:solidFill>
                <a:latin typeface="+mn-lt"/>
                <a:cs typeface="+mn-cs"/>
              </a:rPr>
              <a:t>40%</a:t>
            </a:r>
          </a:p>
          <a:p>
            <a:pPr fontAlgn="auto">
              <a:spcBef>
                <a:spcPts val="0"/>
              </a:spcBef>
              <a:spcAft>
                <a:spcPts val="0"/>
              </a:spcAft>
              <a:defRPr/>
            </a:pPr>
            <a:r>
              <a:rPr lang="en-GB" b="1" dirty="0">
                <a:solidFill>
                  <a:srgbClr val="92D050"/>
                </a:solidFill>
                <a:latin typeface="+mn-lt"/>
                <a:cs typeface="+mn-cs"/>
              </a:rPr>
              <a:t>50%</a:t>
            </a:r>
          </a:p>
          <a:p>
            <a:pPr fontAlgn="auto">
              <a:spcBef>
                <a:spcPts val="0"/>
              </a:spcBef>
              <a:spcAft>
                <a:spcPts val="0"/>
              </a:spcAft>
              <a:defRPr/>
            </a:pPr>
            <a:r>
              <a:rPr lang="en-GB" b="1" dirty="0">
                <a:solidFill>
                  <a:srgbClr val="92D050"/>
                </a:solidFill>
                <a:latin typeface="+mn-lt"/>
                <a:cs typeface="+mn-cs"/>
              </a:rPr>
              <a:t>60%</a:t>
            </a:r>
          </a:p>
          <a:p>
            <a:pPr fontAlgn="auto">
              <a:spcBef>
                <a:spcPts val="0"/>
              </a:spcBef>
              <a:spcAft>
                <a:spcPts val="0"/>
              </a:spcAft>
              <a:defRPr/>
            </a:pPr>
            <a:r>
              <a:rPr lang="en-GB" b="1" dirty="0">
                <a:solidFill>
                  <a:srgbClr val="92D050"/>
                </a:solidFill>
                <a:latin typeface="+mn-lt"/>
                <a:cs typeface="+mn-cs"/>
              </a:rPr>
              <a:t>70%</a:t>
            </a:r>
          </a:p>
          <a:p>
            <a:pPr fontAlgn="auto">
              <a:spcBef>
                <a:spcPts val="0"/>
              </a:spcBef>
              <a:spcAft>
                <a:spcPts val="0"/>
              </a:spcAft>
              <a:defRPr/>
            </a:pPr>
            <a:r>
              <a:rPr lang="en-GB" b="1" dirty="0">
                <a:solidFill>
                  <a:srgbClr val="92D050"/>
                </a:solidFill>
                <a:latin typeface="+mn-lt"/>
                <a:cs typeface="+mn-cs"/>
              </a:rPr>
              <a:t>80%</a:t>
            </a:r>
          </a:p>
          <a:p>
            <a:pPr fontAlgn="auto">
              <a:spcBef>
                <a:spcPts val="0"/>
              </a:spcBef>
              <a:spcAft>
                <a:spcPts val="0"/>
              </a:spcAft>
              <a:defRPr/>
            </a:pPr>
            <a:r>
              <a:rPr lang="en-GB" b="1" dirty="0">
                <a:solidFill>
                  <a:srgbClr val="92D050"/>
                </a:solidFill>
                <a:latin typeface="+mn-lt"/>
                <a:cs typeface="+mn-cs"/>
              </a:rPr>
              <a:t>90%</a:t>
            </a:r>
          </a:p>
          <a:p>
            <a:pPr fontAlgn="auto">
              <a:spcBef>
                <a:spcPts val="0"/>
              </a:spcBef>
              <a:spcAft>
                <a:spcPts val="0"/>
              </a:spcAft>
              <a:defRPr/>
            </a:pPr>
            <a:r>
              <a:rPr lang="en-GB" b="1" dirty="0">
                <a:solidFill>
                  <a:srgbClr val="FFC000"/>
                </a:solidFill>
                <a:latin typeface="+mn-lt"/>
                <a:cs typeface="+mn-cs"/>
              </a:rPr>
              <a:t>95%</a:t>
            </a:r>
          </a:p>
          <a:p>
            <a:pPr fontAlgn="auto">
              <a:spcBef>
                <a:spcPts val="0"/>
              </a:spcBef>
              <a:spcAft>
                <a:spcPts val="0"/>
              </a:spcAft>
              <a:defRPr/>
            </a:pPr>
            <a:r>
              <a:rPr lang="en-GB" b="1" dirty="0">
                <a:solidFill>
                  <a:srgbClr val="FFC000"/>
                </a:solidFill>
                <a:latin typeface="+mn-lt"/>
                <a:cs typeface="+mn-cs"/>
              </a:rPr>
              <a:t>100%</a:t>
            </a:r>
          </a:p>
          <a:p>
            <a:pPr fontAlgn="auto">
              <a:spcBef>
                <a:spcPts val="0"/>
              </a:spcBef>
              <a:spcAft>
                <a:spcPts val="0"/>
              </a:spcAft>
              <a:defRPr/>
            </a:pPr>
            <a:r>
              <a:rPr lang="en-GB" b="1" dirty="0">
                <a:solidFill>
                  <a:srgbClr val="FF0000"/>
                </a:solidFill>
                <a:latin typeface="+mn-lt"/>
                <a:cs typeface="+mn-cs"/>
              </a:rPr>
              <a:t>110%</a:t>
            </a:r>
          </a:p>
        </p:txBody>
      </p:sp>
      <p:cxnSp>
        <p:nvCxnSpPr>
          <p:cNvPr id="7" name="Straight Connector 6"/>
          <p:cNvCxnSpPr/>
          <p:nvPr/>
        </p:nvCxnSpPr>
        <p:spPr>
          <a:xfrm>
            <a:off x="7885113" y="2492375"/>
            <a:ext cx="0" cy="3382963"/>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7740650" y="2492375"/>
            <a:ext cx="144463"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740650" y="5859463"/>
            <a:ext cx="144463" cy="0"/>
          </a:xfrm>
          <a:prstGeom prst="line">
            <a:avLst/>
          </a:prstGeom>
        </p:spPr>
        <p:style>
          <a:lnRef idx="2">
            <a:schemeClr val="dk1"/>
          </a:lnRef>
          <a:fillRef idx="0">
            <a:schemeClr val="dk1"/>
          </a:fillRef>
          <a:effectRef idx="1">
            <a:schemeClr val="dk1"/>
          </a:effectRef>
          <a:fontRef idx="minor">
            <a:schemeClr val="tx1"/>
          </a:fontRef>
        </p:style>
      </p:cxnSp>
      <p:sp>
        <p:nvSpPr>
          <p:cNvPr id="3087" name="TextBox 9"/>
          <p:cNvSpPr txBox="1">
            <a:spLocks noChangeArrowheads="1"/>
          </p:cNvSpPr>
          <p:nvPr/>
        </p:nvSpPr>
        <p:spPr bwMode="auto">
          <a:xfrm>
            <a:off x="8067675" y="2852738"/>
            <a:ext cx="2873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sz="2800"/>
              <a:t>R</a:t>
            </a:r>
          </a:p>
          <a:p>
            <a:r>
              <a:rPr lang="en-GB" altLang="en-US" sz="2800"/>
              <a:t>A</a:t>
            </a:r>
          </a:p>
          <a:p>
            <a:r>
              <a:rPr lang="en-GB" altLang="en-US" sz="2800"/>
              <a:t>N</a:t>
            </a:r>
          </a:p>
          <a:p>
            <a:r>
              <a:rPr lang="en-GB" altLang="en-US" sz="2800"/>
              <a:t>G</a:t>
            </a:r>
          </a:p>
          <a:p>
            <a:r>
              <a:rPr lang="en-GB" altLang="en-US" sz="2800"/>
              <a:t>E</a:t>
            </a:r>
          </a:p>
        </p:txBody>
      </p:sp>
      <p:cxnSp>
        <p:nvCxnSpPr>
          <p:cNvPr id="14" name="Straight Connector 13"/>
          <p:cNvCxnSpPr/>
          <p:nvPr/>
        </p:nvCxnSpPr>
        <p:spPr>
          <a:xfrm>
            <a:off x="7092950" y="2420938"/>
            <a:ext cx="11191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304213" y="2289175"/>
            <a:ext cx="688975" cy="247650"/>
          </a:xfrm>
          <a:prstGeom prst="rect">
            <a:avLst/>
          </a:prstGeom>
        </p:spPr>
        <p:txBody>
          <a:bodyPr wrap="none">
            <a:spAutoFit/>
          </a:bodyPr>
          <a:lstStyle/>
          <a:p>
            <a:pPr fontAlgn="auto">
              <a:spcBef>
                <a:spcPts val="0"/>
              </a:spcBef>
              <a:spcAft>
                <a:spcPts val="0"/>
              </a:spcAft>
              <a:defRPr/>
            </a:pPr>
            <a:r>
              <a:rPr lang="en-US" sz="1000" dirty="0">
                <a:latin typeface="+mn-lt"/>
                <a:cs typeface="+mn-cs"/>
              </a:rPr>
              <a:t>Boundary</a:t>
            </a:r>
            <a:endParaRPr lang="en-GB" sz="1050" dirty="0">
              <a:latin typeface="+mn-lt"/>
              <a:cs typeface="+mn-cs"/>
            </a:endParaRPr>
          </a:p>
        </p:txBody>
      </p:sp>
      <p:cxnSp>
        <p:nvCxnSpPr>
          <p:cNvPr id="27" name="Straight Connector 26"/>
          <p:cNvCxnSpPr/>
          <p:nvPr/>
        </p:nvCxnSpPr>
        <p:spPr>
          <a:xfrm>
            <a:off x="7129463" y="6005513"/>
            <a:ext cx="1119187"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342313" y="5875338"/>
            <a:ext cx="687387" cy="246062"/>
          </a:xfrm>
          <a:prstGeom prst="rect">
            <a:avLst/>
          </a:prstGeom>
        </p:spPr>
        <p:txBody>
          <a:bodyPr wrap="none">
            <a:spAutoFit/>
          </a:bodyPr>
          <a:lstStyle/>
          <a:p>
            <a:pPr fontAlgn="auto">
              <a:spcBef>
                <a:spcPts val="0"/>
              </a:spcBef>
              <a:spcAft>
                <a:spcPts val="0"/>
              </a:spcAft>
              <a:defRPr/>
            </a:pPr>
            <a:r>
              <a:rPr lang="en-US" sz="1000" dirty="0">
                <a:latin typeface="+mn-lt"/>
                <a:cs typeface="+mn-cs"/>
              </a:rPr>
              <a:t>Boundary</a:t>
            </a:r>
            <a:endParaRPr lang="en-GB" sz="1050" dirty="0">
              <a:latin typeface="+mn-lt"/>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8 - 0417/11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79388" y="1196975"/>
            <a:ext cx="8785225" cy="2800350"/>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Li has asked Sharon, a systems analyst, to create a new database system for his computer store. He only sells </a:t>
            </a:r>
            <a:r>
              <a:rPr lang="en-US" b="1" dirty="0">
                <a:solidFill>
                  <a:srgbClr val="0070C0"/>
                </a:solidFill>
                <a:latin typeface="+mn-lt"/>
                <a:cs typeface="+mn-cs"/>
              </a:rPr>
              <a:t>computers made by ZIKO</a:t>
            </a:r>
            <a:r>
              <a:rPr lang="en-US" b="1" dirty="0">
                <a:latin typeface="+mn-lt"/>
                <a:cs typeface="+mn-cs"/>
              </a:rPr>
              <a:t>. Here are some of the questions customers </a:t>
            </a:r>
            <a:r>
              <a:rPr lang="en-GB" b="1" dirty="0">
                <a:latin typeface="+mn-lt"/>
                <a:cs typeface="+mn-cs"/>
              </a:rPr>
              <a:t>ask:</a:t>
            </a:r>
          </a:p>
          <a:p>
            <a:pPr fontAlgn="auto">
              <a:spcBef>
                <a:spcPts val="0"/>
              </a:spcBef>
              <a:spcAft>
                <a:spcPts val="0"/>
              </a:spcAft>
              <a:defRPr/>
            </a:pPr>
            <a:endParaRPr lang="en-GB" sz="1600" dirty="0">
              <a:latin typeface="+mn-lt"/>
              <a:cs typeface="+mn-cs"/>
            </a:endParaRPr>
          </a:p>
          <a:p>
            <a:pPr marL="285750" indent="-285750" fontAlgn="auto">
              <a:spcBef>
                <a:spcPts val="0"/>
              </a:spcBef>
              <a:spcAft>
                <a:spcPts val="0"/>
              </a:spcAft>
              <a:buFont typeface="Arial" panose="020B0604020202020204" pitchFamily="34" charset="0"/>
              <a:buChar char="•"/>
              <a:defRPr/>
            </a:pPr>
            <a:r>
              <a:rPr lang="en-US" b="1" dirty="0">
                <a:solidFill>
                  <a:srgbClr val="FF0000"/>
                </a:solidFill>
                <a:latin typeface="+mn-lt"/>
                <a:cs typeface="+mn-cs"/>
              </a:rPr>
              <a:t>“Have you got a computer with a hard disc which stores more than 1000 Gigabytes?”</a:t>
            </a:r>
          </a:p>
          <a:p>
            <a:pPr marL="285750" indent="-285750" fontAlgn="auto">
              <a:spcBef>
                <a:spcPts val="0"/>
              </a:spcBef>
              <a:spcAft>
                <a:spcPts val="0"/>
              </a:spcAft>
              <a:buFont typeface="Arial" panose="020B0604020202020204" pitchFamily="34" charset="0"/>
              <a:buChar char="•"/>
              <a:defRPr/>
            </a:pPr>
            <a:r>
              <a:rPr lang="en-US" b="1" dirty="0">
                <a:solidFill>
                  <a:schemeClr val="accent4"/>
                </a:solidFill>
                <a:latin typeface="+mn-lt"/>
                <a:cs typeface="+mn-cs"/>
              </a:rPr>
              <a:t>“Have you got a laptop which has a separate number pad?”</a:t>
            </a:r>
          </a:p>
          <a:p>
            <a:pPr marL="285750" indent="-285750" fontAlgn="auto">
              <a:spcBef>
                <a:spcPts val="0"/>
              </a:spcBef>
              <a:spcAft>
                <a:spcPts val="0"/>
              </a:spcAft>
              <a:buFont typeface="Arial" panose="020B0604020202020204" pitchFamily="34" charset="0"/>
              <a:buChar char="•"/>
              <a:defRPr/>
            </a:pPr>
            <a:r>
              <a:rPr lang="en-US" b="1" dirty="0">
                <a:solidFill>
                  <a:srgbClr val="00B050"/>
                </a:solidFill>
                <a:latin typeface="+mn-lt"/>
                <a:cs typeface="+mn-cs"/>
              </a:rPr>
              <a:t>“Have you got a PC which costs less than $500?”</a:t>
            </a:r>
          </a:p>
          <a:p>
            <a:pPr fontAlgn="auto">
              <a:spcBef>
                <a:spcPts val="0"/>
              </a:spcBef>
              <a:spcAft>
                <a:spcPts val="0"/>
              </a:spcAft>
              <a:defRPr/>
            </a:pPr>
            <a:endParaRPr lang="en-US" sz="1600" dirty="0">
              <a:latin typeface="+mn-lt"/>
              <a:cs typeface="+mn-cs"/>
            </a:endParaRPr>
          </a:p>
          <a:p>
            <a:pPr fontAlgn="auto">
              <a:spcBef>
                <a:spcPts val="0"/>
              </a:spcBef>
              <a:spcAft>
                <a:spcPts val="0"/>
              </a:spcAft>
              <a:defRPr/>
            </a:pPr>
            <a:r>
              <a:rPr lang="en-US" dirty="0">
                <a:latin typeface="+mn-lt"/>
                <a:cs typeface="+mn-cs"/>
              </a:rPr>
              <a:t>(a) Complete the data dictionary below filling in the field names and the most appropriate data types to create a database which would answer these questions.</a:t>
            </a:r>
            <a:endParaRPr lang="en-GB" dirty="0">
              <a:latin typeface="+mn-lt"/>
              <a:cs typeface="+mn-cs"/>
            </a:endParaRPr>
          </a:p>
        </p:txBody>
      </p:sp>
      <p:graphicFrame>
        <p:nvGraphicFramePr>
          <p:cNvPr id="5" name="Table 4"/>
          <p:cNvGraphicFramePr>
            <a:graphicFrameLocks noGrp="1"/>
          </p:cNvGraphicFramePr>
          <p:nvPr/>
        </p:nvGraphicFramePr>
        <p:xfrm>
          <a:off x="179388" y="4365625"/>
          <a:ext cx="4537075" cy="1854200"/>
        </p:xfrm>
        <a:graphic>
          <a:graphicData uri="http://schemas.openxmlformats.org/drawingml/2006/table">
            <a:tbl>
              <a:tblPr firstRow="1" bandRow="1">
                <a:tableStyleId>{5C22544A-7EE6-4342-B048-85BDC9FD1C3A}</a:tableStyleId>
              </a:tblPr>
              <a:tblGrid>
                <a:gridCol w="2606546"/>
                <a:gridCol w="1930529"/>
              </a:tblGrid>
              <a:tr h="370840">
                <a:tc>
                  <a:txBody>
                    <a:bodyPr/>
                    <a:lstStyle/>
                    <a:p>
                      <a:pPr algn="ctr"/>
                      <a:r>
                        <a:rPr lang="en-GB" sz="1800" b="0" i="0" u="none" strike="noStrike" kern="1200" baseline="0" dirty="0" smtClean="0">
                          <a:solidFill>
                            <a:schemeClr val="tx1"/>
                          </a:solidFill>
                          <a:latin typeface="+mn-lt"/>
                          <a:ea typeface="+mn-ea"/>
                          <a:cs typeface="+mn-cs"/>
                        </a:rPr>
                        <a:t>Field name</a:t>
                      </a:r>
                      <a:endParaRPr lang="en-GB" dirty="0">
                        <a:solidFill>
                          <a:schemeClr val="tx1"/>
                        </a:solidFill>
                      </a:endParaRPr>
                    </a:p>
                  </a:txBody>
                  <a:tcPr marL="91452" marR="91452">
                    <a:solidFill>
                      <a:srgbClr val="FFFF00"/>
                    </a:solidFill>
                  </a:tcPr>
                </a:tc>
                <a:tc>
                  <a:txBody>
                    <a:bodyPr/>
                    <a:lstStyle/>
                    <a:p>
                      <a:pPr algn="ctr"/>
                      <a:r>
                        <a:rPr lang="en-GB" sz="1800" b="0" i="0" u="none" strike="noStrike" kern="1200" baseline="0" dirty="0" smtClean="0">
                          <a:solidFill>
                            <a:schemeClr val="tx1"/>
                          </a:solidFill>
                          <a:latin typeface="+mn-lt"/>
                          <a:ea typeface="+mn-ea"/>
                          <a:cs typeface="+mn-cs"/>
                        </a:rPr>
                        <a:t>Data type</a:t>
                      </a:r>
                      <a:endParaRPr lang="en-GB" dirty="0">
                        <a:solidFill>
                          <a:schemeClr val="tx1"/>
                        </a:solidFill>
                      </a:endParaRPr>
                    </a:p>
                  </a:txBody>
                  <a:tcPr marL="91452" marR="91452">
                    <a:solidFill>
                      <a:srgbClr val="FFFF00"/>
                    </a:solidFill>
                  </a:tcPr>
                </a:tc>
              </a:tr>
              <a:tr h="370840">
                <a:tc>
                  <a:txBody>
                    <a:bodyPr/>
                    <a:lstStyle/>
                    <a:p>
                      <a:pPr algn="ctr"/>
                      <a:r>
                        <a:rPr lang="en-GB" sz="1800" b="1" i="0" u="none" strike="noStrike" kern="1200" baseline="0" dirty="0" err="1" smtClean="0">
                          <a:solidFill>
                            <a:srgbClr val="FF0000"/>
                          </a:solidFill>
                          <a:latin typeface="+mn-lt"/>
                          <a:ea typeface="+mn-ea"/>
                          <a:cs typeface="+mn-cs"/>
                        </a:rPr>
                        <a:t>Hard_disc_size</a:t>
                      </a:r>
                      <a:endParaRPr lang="en-GB" b="1" dirty="0">
                        <a:solidFill>
                          <a:srgbClr val="FF0000"/>
                        </a:solidFill>
                      </a:endParaRPr>
                    </a:p>
                  </a:txBody>
                  <a:tcPr marL="91452" marR="91452">
                    <a:solidFill>
                      <a:schemeClr val="bg1">
                        <a:lumMod val="95000"/>
                      </a:schemeClr>
                    </a:solidFill>
                  </a:tcPr>
                </a:tc>
                <a:tc>
                  <a:txBody>
                    <a:bodyPr/>
                    <a:lstStyle/>
                    <a:p>
                      <a:pPr algn="ctr"/>
                      <a:r>
                        <a:rPr lang="en-GB" sz="1800" b="0" i="0" u="none" strike="noStrike" kern="1200" baseline="0" dirty="0" smtClean="0">
                          <a:solidFill>
                            <a:schemeClr val="dk1"/>
                          </a:solidFill>
                          <a:latin typeface="+mn-lt"/>
                          <a:ea typeface="+mn-ea"/>
                          <a:cs typeface="+mn-cs"/>
                        </a:rPr>
                        <a:t>Integer</a:t>
                      </a:r>
                      <a:endParaRPr lang="en-GB" dirty="0"/>
                    </a:p>
                  </a:txBody>
                  <a:tcPr marL="91452" marR="91452">
                    <a:solidFill>
                      <a:schemeClr val="bg1">
                        <a:lumMod val="95000"/>
                      </a:schemeClr>
                    </a:solidFill>
                  </a:tcPr>
                </a:tc>
              </a:tr>
              <a:tr h="370840">
                <a:tc>
                  <a:txBody>
                    <a:bodyPr/>
                    <a:lstStyle/>
                    <a:p>
                      <a:pPr algn="ctr"/>
                      <a:r>
                        <a:rPr lang="en-GB" sz="1800" b="1" i="0" u="none" strike="noStrike" kern="1200" baseline="0" dirty="0" err="1" smtClean="0">
                          <a:solidFill>
                            <a:schemeClr val="accent4"/>
                          </a:solidFill>
                          <a:latin typeface="+mn-lt"/>
                          <a:ea typeface="+mn-ea"/>
                          <a:cs typeface="+mn-cs"/>
                        </a:rPr>
                        <a:t>Separate_Number_Pad</a:t>
                      </a:r>
                      <a:endParaRPr lang="en-GB" b="1" dirty="0">
                        <a:solidFill>
                          <a:schemeClr val="accent4"/>
                        </a:solidFill>
                      </a:endParaRPr>
                    </a:p>
                  </a:txBody>
                  <a:tcPr marL="91452" marR="91452">
                    <a:solidFill>
                      <a:schemeClr val="bg1">
                        <a:lumMod val="95000"/>
                      </a:schemeClr>
                    </a:solidFill>
                  </a:tcPr>
                </a:tc>
                <a:tc>
                  <a:txBody>
                    <a:bodyPr/>
                    <a:lstStyle/>
                    <a:p>
                      <a:pPr algn="ctr"/>
                      <a:r>
                        <a:rPr lang="en-GB" sz="1800" b="0" i="0" u="none" strike="noStrike" kern="1200" baseline="0" dirty="0" smtClean="0">
                          <a:solidFill>
                            <a:schemeClr val="dk1"/>
                          </a:solidFill>
                          <a:latin typeface="+mn-lt"/>
                          <a:ea typeface="+mn-ea"/>
                          <a:cs typeface="+mn-cs"/>
                        </a:rPr>
                        <a:t>Boolean</a:t>
                      </a:r>
                      <a:endParaRPr lang="en-GB" dirty="0"/>
                    </a:p>
                  </a:txBody>
                  <a:tcPr marL="91452" marR="91452">
                    <a:solidFill>
                      <a:schemeClr val="bg1">
                        <a:lumMod val="95000"/>
                      </a:schemeClr>
                    </a:solidFill>
                  </a:tcPr>
                </a:tc>
              </a:tr>
              <a:tr h="370840">
                <a:tc>
                  <a:txBody>
                    <a:bodyPr/>
                    <a:lstStyle/>
                    <a:p>
                      <a:pPr algn="ctr"/>
                      <a:r>
                        <a:rPr lang="en-GB" sz="1800" b="1" i="0" u="none" strike="noStrike" kern="1200" baseline="0" dirty="0" smtClean="0">
                          <a:solidFill>
                            <a:srgbClr val="00B050"/>
                          </a:solidFill>
                          <a:latin typeface="+mn-lt"/>
                          <a:ea typeface="+mn-ea"/>
                          <a:cs typeface="+mn-cs"/>
                        </a:rPr>
                        <a:t>Cost</a:t>
                      </a:r>
                      <a:endParaRPr lang="en-GB" b="1" dirty="0">
                        <a:solidFill>
                          <a:srgbClr val="00B050"/>
                        </a:solidFill>
                      </a:endParaRPr>
                    </a:p>
                  </a:txBody>
                  <a:tcPr marL="91452" marR="91452">
                    <a:solidFill>
                      <a:schemeClr val="bg1">
                        <a:lumMod val="95000"/>
                      </a:schemeClr>
                    </a:solidFill>
                  </a:tcPr>
                </a:tc>
                <a:tc>
                  <a:txBody>
                    <a:bodyPr/>
                    <a:lstStyle/>
                    <a:p>
                      <a:pPr algn="ctr"/>
                      <a:r>
                        <a:rPr lang="en-GB" dirty="0" smtClean="0"/>
                        <a:t>Currency</a:t>
                      </a:r>
                      <a:endParaRPr lang="en-GB" dirty="0"/>
                    </a:p>
                  </a:txBody>
                  <a:tcPr marL="91452" marR="91452">
                    <a:solidFill>
                      <a:schemeClr val="bg1">
                        <a:lumMod val="95000"/>
                      </a:schemeClr>
                    </a:solidFill>
                  </a:tcPr>
                </a:tc>
              </a:tr>
              <a:tr h="370840">
                <a:tc>
                  <a:txBody>
                    <a:bodyPr/>
                    <a:lstStyle/>
                    <a:p>
                      <a:pPr algn="ctr"/>
                      <a:r>
                        <a:rPr lang="en-GB" sz="1800" b="0" i="0" u="none" strike="noStrike" kern="1200" baseline="0" dirty="0" err="1" smtClean="0">
                          <a:solidFill>
                            <a:srgbClr val="0070C0"/>
                          </a:solidFill>
                          <a:latin typeface="+mn-lt"/>
                          <a:ea typeface="+mn-ea"/>
                          <a:cs typeface="+mn-cs"/>
                        </a:rPr>
                        <a:t>Type_of_Computer</a:t>
                      </a:r>
                      <a:endParaRPr lang="en-GB" dirty="0">
                        <a:solidFill>
                          <a:srgbClr val="0070C0"/>
                        </a:solidFill>
                      </a:endParaRPr>
                    </a:p>
                  </a:txBody>
                  <a:tcPr marL="91452" marR="91452">
                    <a:solidFill>
                      <a:schemeClr val="bg1">
                        <a:lumMod val="95000"/>
                      </a:schemeClr>
                    </a:solidFill>
                  </a:tcPr>
                </a:tc>
                <a:tc>
                  <a:txBody>
                    <a:bodyPr/>
                    <a:lstStyle/>
                    <a:p>
                      <a:pPr algn="ctr"/>
                      <a:r>
                        <a:rPr lang="en-GB" sz="1800" b="0" i="0" u="none" strike="noStrike" kern="1200" baseline="0" dirty="0" smtClean="0">
                          <a:solidFill>
                            <a:schemeClr val="dk1"/>
                          </a:solidFill>
                          <a:latin typeface="+mn-lt"/>
                          <a:ea typeface="+mn-ea"/>
                          <a:cs typeface="+mn-cs"/>
                        </a:rPr>
                        <a:t>Boolean</a:t>
                      </a:r>
                      <a:endParaRPr lang="en-GB" dirty="0"/>
                    </a:p>
                  </a:txBody>
                  <a:tcPr marL="91452" marR="91452">
                    <a:solidFill>
                      <a:schemeClr val="bg1">
                        <a:lumMod val="95000"/>
                      </a:schemeClr>
                    </a:solidFill>
                  </a:tcPr>
                </a:tc>
              </a:tr>
            </a:tbl>
          </a:graphicData>
        </a:graphic>
      </p:graphicFrame>
      <p:sp>
        <p:nvSpPr>
          <p:cNvPr id="8" name="TextBox 7"/>
          <p:cNvSpPr txBox="1"/>
          <p:nvPr/>
        </p:nvSpPr>
        <p:spPr>
          <a:xfrm>
            <a:off x="4932363" y="4221163"/>
            <a:ext cx="4032250" cy="2254250"/>
          </a:xfrm>
          <a:prstGeom prst="rect">
            <a:avLst/>
          </a:prstGeom>
          <a:noFill/>
        </p:spPr>
        <p:txBody>
          <a:bodyPr>
            <a:spAutoFit/>
          </a:bodyPr>
          <a:lstStyle/>
          <a:p>
            <a:pPr fontAlgn="auto">
              <a:spcBef>
                <a:spcPts val="0"/>
              </a:spcBef>
              <a:spcAft>
                <a:spcPts val="0"/>
              </a:spcAft>
              <a:defRPr/>
            </a:pPr>
            <a:r>
              <a:rPr lang="en-GB" dirty="0">
                <a:latin typeface="+mn-lt"/>
                <a:cs typeface="+mn-cs"/>
              </a:rPr>
              <a:t>Tip:</a:t>
            </a:r>
          </a:p>
          <a:p>
            <a:pPr fontAlgn="auto">
              <a:spcBef>
                <a:spcPts val="0"/>
              </a:spcBef>
              <a:spcAft>
                <a:spcPts val="0"/>
              </a:spcAft>
              <a:defRPr/>
            </a:pPr>
            <a:endParaRPr lang="en-GB" sz="1050" dirty="0">
              <a:latin typeface="+mn-lt"/>
              <a:cs typeface="+mn-cs"/>
            </a:endParaRPr>
          </a:p>
          <a:p>
            <a:pPr fontAlgn="auto">
              <a:spcBef>
                <a:spcPts val="0"/>
              </a:spcBef>
              <a:spcAft>
                <a:spcPts val="0"/>
              </a:spcAft>
              <a:defRPr/>
            </a:pPr>
            <a:r>
              <a:rPr lang="en-GB" sz="1600" dirty="0">
                <a:latin typeface="+mn-lt"/>
                <a:cs typeface="+mn-cs"/>
              </a:rPr>
              <a:t>Look at the requirements of the database. What type of information is required. From each bullet create a field name.</a:t>
            </a:r>
          </a:p>
          <a:p>
            <a:pPr fontAlgn="auto">
              <a:spcBef>
                <a:spcPts val="0"/>
              </a:spcBef>
              <a:spcAft>
                <a:spcPts val="0"/>
              </a:spcAft>
              <a:defRPr/>
            </a:pPr>
            <a:endParaRPr lang="en-GB" sz="1600" dirty="0">
              <a:latin typeface="+mn-lt"/>
              <a:cs typeface="+mn-cs"/>
            </a:endParaRPr>
          </a:p>
          <a:p>
            <a:pPr fontAlgn="auto">
              <a:spcBef>
                <a:spcPts val="0"/>
              </a:spcBef>
              <a:spcAft>
                <a:spcPts val="0"/>
              </a:spcAft>
              <a:defRPr/>
            </a:pPr>
            <a:r>
              <a:rPr lang="en-GB" sz="1600" b="1" dirty="0">
                <a:latin typeface="+mn-lt"/>
                <a:cs typeface="+mn-cs"/>
              </a:rPr>
              <a:t>Common Mistakes:</a:t>
            </a:r>
          </a:p>
          <a:p>
            <a:pPr fontAlgn="auto">
              <a:spcBef>
                <a:spcPts val="0"/>
              </a:spcBef>
              <a:spcAft>
                <a:spcPts val="0"/>
              </a:spcAft>
              <a:defRPr/>
            </a:pPr>
            <a:r>
              <a:rPr lang="en-GB" sz="1600" dirty="0">
                <a:latin typeface="+mn-lt"/>
                <a:cs typeface="+mn-cs"/>
              </a:rPr>
              <a:t>Some students may write </a:t>
            </a:r>
            <a:r>
              <a:rPr lang="en-GB" sz="1600" b="1" dirty="0">
                <a:solidFill>
                  <a:srgbClr val="00B050"/>
                </a:solidFill>
                <a:latin typeface="+mn-lt"/>
                <a:cs typeface="+mn-cs"/>
              </a:rPr>
              <a:t>$500 </a:t>
            </a:r>
            <a:r>
              <a:rPr lang="en-GB" sz="1600" dirty="0">
                <a:latin typeface="+mn-lt"/>
                <a:cs typeface="+mn-cs"/>
              </a:rPr>
              <a:t>as the field name instead of </a:t>
            </a:r>
            <a:r>
              <a:rPr lang="en-GB" sz="1600" b="1" dirty="0">
                <a:solidFill>
                  <a:srgbClr val="00B050"/>
                </a:solidFill>
                <a:latin typeface="+mn-lt"/>
                <a:cs typeface="+mn-cs"/>
              </a:rPr>
              <a:t>Cost</a:t>
            </a:r>
            <a:r>
              <a:rPr lang="en-GB" sz="1600" dirty="0">
                <a:latin typeface="+mn-lt"/>
                <a:cs typeface="+mn-cs"/>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8 - 0417/11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79388" y="1196975"/>
            <a:ext cx="8785225" cy="3416300"/>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Explain the differences between parallel running and direct changeover as ways of</a:t>
            </a:r>
          </a:p>
          <a:p>
            <a:pPr fontAlgn="auto">
              <a:spcBef>
                <a:spcPts val="0"/>
              </a:spcBef>
              <a:spcAft>
                <a:spcPts val="0"/>
              </a:spcAft>
              <a:defRPr/>
            </a:pPr>
            <a:r>
              <a:rPr lang="en-GB" b="1" dirty="0">
                <a:latin typeface="+mn-lt"/>
                <a:cs typeface="+mn-cs"/>
              </a:rPr>
              <a:t>implementing the new database.</a:t>
            </a:r>
          </a:p>
          <a:p>
            <a:pPr fontAlgn="auto">
              <a:spcBef>
                <a:spcPts val="0"/>
              </a:spcBef>
              <a:spcAft>
                <a:spcPts val="0"/>
              </a:spcAft>
              <a:defRPr/>
            </a:pPr>
            <a:endParaRPr lang="en-GB" sz="1000" dirty="0">
              <a:latin typeface="+mn-lt"/>
              <a:cs typeface="+mn-cs"/>
            </a:endParaRPr>
          </a:p>
          <a:p>
            <a:pPr marL="285750" indent="-285750" fontAlgn="auto">
              <a:spcBef>
                <a:spcPts val="0"/>
              </a:spcBef>
              <a:spcAft>
                <a:spcPts val="0"/>
              </a:spcAft>
              <a:buFont typeface="Arial" panose="020B0604020202020204" pitchFamily="34" charset="0"/>
              <a:buChar char="•"/>
              <a:defRPr/>
            </a:pPr>
            <a:r>
              <a:rPr lang="en-US" b="1" dirty="0">
                <a:solidFill>
                  <a:srgbClr val="00B050"/>
                </a:solidFill>
                <a:latin typeface="+mn-lt"/>
                <a:cs typeface="+mn-cs"/>
              </a:rPr>
              <a:t>Direct changeover – new system replaces existing system immediately/overnight</a:t>
            </a:r>
          </a:p>
          <a:p>
            <a:pPr marL="285750" indent="-285750" fontAlgn="auto">
              <a:spcBef>
                <a:spcPts val="0"/>
              </a:spcBef>
              <a:spcAft>
                <a:spcPts val="0"/>
              </a:spcAft>
              <a:buFont typeface="Arial" panose="020B0604020202020204" pitchFamily="34" charset="0"/>
              <a:buChar char="•"/>
              <a:defRPr/>
            </a:pPr>
            <a:r>
              <a:rPr lang="en-US" b="1" dirty="0">
                <a:solidFill>
                  <a:srgbClr val="00B050"/>
                </a:solidFill>
                <a:latin typeface="+mn-lt"/>
                <a:cs typeface="+mn-cs"/>
              </a:rPr>
              <a:t>Parallel running – new system runs alongside/together with existing system</a:t>
            </a:r>
          </a:p>
          <a:p>
            <a:pPr marL="285750" indent="-285750" fontAlgn="auto">
              <a:spcBef>
                <a:spcPts val="0"/>
              </a:spcBef>
              <a:spcAft>
                <a:spcPts val="0"/>
              </a:spcAft>
              <a:buFont typeface="Arial" panose="020B0604020202020204" pitchFamily="34" charset="0"/>
              <a:buChar char="•"/>
              <a:defRPr/>
            </a:pPr>
            <a:r>
              <a:rPr lang="en-US" b="1" dirty="0">
                <a:solidFill>
                  <a:srgbClr val="FF0000"/>
                </a:solidFill>
                <a:latin typeface="+mn-lt"/>
                <a:cs typeface="+mn-cs"/>
              </a:rPr>
              <a:t>Parallel running – there is always the old system to fall back on in the event of the new</a:t>
            </a:r>
          </a:p>
          <a:p>
            <a:pPr fontAlgn="auto">
              <a:spcBef>
                <a:spcPts val="0"/>
              </a:spcBef>
              <a:spcAft>
                <a:spcPts val="0"/>
              </a:spcAft>
              <a:defRPr/>
            </a:pPr>
            <a:r>
              <a:rPr lang="en-US" b="1" dirty="0">
                <a:solidFill>
                  <a:srgbClr val="FF0000"/>
                </a:solidFill>
                <a:latin typeface="+mn-lt"/>
                <a:cs typeface="+mn-cs"/>
              </a:rPr>
              <a:t>system failing/information is not lost/always a second copy</a:t>
            </a:r>
          </a:p>
          <a:p>
            <a:pPr marL="285750" indent="-285750" fontAlgn="auto">
              <a:spcBef>
                <a:spcPts val="0"/>
              </a:spcBef>
              <a:spcAft>
                <a:spcPts val="0"/>
              </a:spcAft>
              <a:buFont typeface="Arial" panose="020B0604020202020204" pitchFamily="34" charset="0"/>
              <a:buChar char="•"/>
              <a:defRPr/>
            </a:pPr>
            <a:r>
              <a:rPr lang="en-US" b="1" dirty="0">
                <a:solidFill>
                  <a:srgbClr val="FF0000"/>
                </a:solidFill>
                <a:latin typeface="+mn-lt"/>
                <a:cs typeface="+mn-cs"/>
              </a:rPr>
              <a:t>Direct changeover – if things go wrong lose all data/old system is not available</a:t>
            </a:r>
          </a:p>
          <a:p>
            <a:pPr marL="285750" indent="-285750" fontAlgn="auto">
              <a:spcBef>
                <a:spcPts val="0"/>
              </a:spcBef>
              <a:spcAft>
                <a:spcPts val="0"/>
              </a:spcAft>
              <a:buFont typeface="Arial" panose="020B0604020202020204" pitchFamily="34" charset="0"/>
              <a:buChar char="•"/>
              <a:defRPr/>
            </a:pPr>
            <a:r>
              <a:rPr lang="en-US" b="1" dirty="0">
                <a:solidFill>
                  <a:srgbClr val="7030A0"/>
                </a:solidFill>
                <a:latin typeface="+mn-lt"/>
                <a:cs typeface="+mn-cs"/>
              </a:rPr>
              <a:t>Direct changeover – training is more difficult to </a:t>
            </a:r>
            <a:r>
              <a:rPr lang="en-US" b="1" dirty="0" err="1">
                <a:solidFill>
                  <a:srgbClr val="7030A0"/>
                </a:solidFill>
                <a:latin typeface="+mn-lt"/>
                <a:cs typeface="+mn-cs"/>
              </a:rPr>
              <a:t>organise</a:t>
            </a:r>
            <a:endParaRPr lang="en-US" b="1" dirty="0">
              <a:solidFill>
                <a:srgbClr val="7030A0"/>
              </a:solidFill>
              <a:latin typeface="+mn-lt"/>
              <a:cs typeface="+mn-cs"/>
            </a:endParaRPr>
          </a:p>
          <a:p>
            <a:pPr marL="285750" indent="-285750" fontAlgn="auto">
              <a:spcBef>
                <a:spcPts val="0"/>
              </a:spcBef>
              <a:spcAft>
                <a:spcPts val="0"/>
              </a:spcAft>
              <a:buFont typeface="Arial" panose="020B0604020202020204" pitchFamily="34" charset="0"/>
              <a:buChar char="•"/>
              <a:defRPr/>
            </a:pPr>
            <a:r>
              <a:rPr lang="en-US" b="1" dirty="0">
                <a:solidFill>
                  <a:srgbClr val="7030A0"/>
                </a:solidFill>
                <a:latin typeface="+mn-lt"/>
                <a:cs typeface="+mn-cs"/>
              </a:rPr>
              <a:t>Parallel running – training can be gradual</a:t>
            </a:r>
            <a:endParaRPr lang="en-US" b="1" dirty="0">
              <a:solidFill>
                <a:srgbClr val="FF0000"/>
              </a:solidFill>
              <a:latin typeface="+mn-lt"/>
              <a:cs typeface="+mn-cs"/>
            </a:endParaRPr>
          </a:p>
          <a:p>
            <a:pPr marL="285750" indent="-285750" fontAlgn="auto">
              <a:spcBef>
                <a:spcPts val="0"/>
              </a:spcBef>
              <a:spcAft>
                <a:spcPts val="0"/>
              </a:spcAft>
              <a:buFont typeface="Arial" panose="020B0604020202020204" pitchFamily="34" charset="0"/>
              <a:buChar char="•"/>
              <a:defRPr/>
            </a:pPr>
            <a:r>
              <a:rPr lang="en-US" dirty="0">
                <a:latin typeface="+mn-lt"/>
                <a:cs typeface="+mn-cs"/>
              </a:rPr>
              <a:t>Parallel running is more expensive to implement than direct changeover....</a:t>
            </a:r>
          </a:p>
          <a:p>
            <a:pPr marL="285750" indent="-285750" fontAlgn="auto">
              <a:spcBef>
                <a:spcPts val="0"/>
              </a:spcBef>
              <a:spcAft>
                <a:spcPts val="0"/>
              </a:spcAft>
              <a:buFont typeface="Arial" panose="020B0604020202020204" pitchFamily="34" charset="0"/>
              <a:buChar char="•"/>
              <a:defRPr/>
            </a:pPr>
            <a:r>
              <a:rPr lang="en-US" dirty="0">
                <a:latin typeface="+mn-lt"/>
                <a:cs typeface="+mn-cs"/>
              </a:rPr>
              <a:t>Direct changeover is a quicker method of implementation than parallel running</a:t>
            </a:r>
          </a:p>
        </p:txBody>
      </p:sp>
      <p:graphicFrame>
        <p:nvGraphicFramePr>
          <p:cNvPr id="3" name="Table 2"/>
          <p:cNvGraphicFramePr>
            <a:graphicFrameLocks noGrp="1"/>
          </p:cNvGraphicFramePr>
          <p:nvPr/>
        </p:nvGraphicFramePr>
        <p:xfrm>
          <a:off x="214313" y="4724400"/>
          <a:ext cx="8715375" cy="1830388"/>
        </p:xfrm>
        <a:graphic>
          <a:graphicData uri="http://schemas.openxmlformats.org/drawingml/2006/table">
            <a:tbl>
              <a:tblPr firstRow="1" bandRow="1">
                <a:tableStyleId>{21E4AEA4-8DFA-4A89-87EB-49C32662AFE0}</a:tableStyleId>
              </a:tblPr>
              <a:tblGrid>
                <a:gridCol w="2413337"/>
                <a:gridCol w="6302038"/>
              </a:tblGrid>
              <a:tr h="823038">
                <a:tc>
                  <a:txBody>
                    <a:bodyPr/>
                    <a:lstStyle/>
                    <a:p>
                      <a:endParaRPr lang="en-GB" sz="1600" dirty="0" smtClean="0"/>
                    </a:p>
                    <a:p>
                      <a:endParaRPr lang="en-GB" sz="1600" dirty="0" smtClean="0"/>
                    </a:p>
                    <a:p>
                      <a:endParaRPr lang="en-GB" sz="1600" dirty="0" smtClean="0"/>
                    </a:p>
                  </a:txBody>
                  <a:tcPr marL="91446" marR="91446" marT="45724" marB="45724">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i="0" kern="1200" dirty="0" smtClean="0">
                          <a:solidFill>
                            <a:srgbClr val="FF0000"/>
                          </a:solidFill>
                          <a:effectLst/>
                          <a:latin typeface="+mn-lt"/>
                          <a:ea typeface="+mn-ea"/>
                          <a:cs typeface="+mn-cs"/>
                        </a:rPr>
                        <a:t>Direct Changeover:</a:t>
                      </a:r>
                      <a:r>
                        <a:rPr lang="en-GB" sz="1400" b="1" i="0" kern="1200" baseline="0" dirty="0" smtClean="0">
                          <a:solidFill>
                            <a:srgbClr val="FF0000"/>
                          </a:solidFill>
                          <a:effectLst/>
                          <a:latin typeface="+mn-lt"/>
                          <a:ea typeface="+mn-ea"/>
                          <a:cs typeface="+mn-cs"/>
                        </a:rPr>
                        <a:t> </a:t>
                      </a:r>
                      <a:r>
                        <a:rPr lang="en-GB" sz="1400" b="0" i="0" kern="1200" dirty="0" smtClean="0">
                          <a:solidFill>
                            <a:schemeClr val="dk1"/>
                          </a:solidFill>
                          <a:effectLst/>
                          <a:latin typeface="+mn-lt"/>
                          <a:ea typeface="+mn-ea"/>
                          <a:cs typeface="+mn-cs"/>
                        </a:rPr>
                        <a:t>The </a:t>
                      </a:r>
                      <a:r>
                        <a:rPr lang="en-GB" sz="1400" b="1" i="0" kern="1200" dirty="0" smtClean="0">
                          <a:solidFill>
                            <a:schemeClr val="dk1"/>
                          </a:solidFill>
                          <a:effectLst/>
                          <a:latin typeface="+mn-lt"/>
                          <a:ea typeface="+mn-ea"/>
                          <a:cs typeface="+mn-cs"/>
                        </a:rPr>
                        <a:t>old</a:t>
                      </a:r>
                      <a:r>
                        <a:rPr lang="en-GB" sz="1400" b="0" i="0" kern="1200" dirty="0" smtClean="0">
                          <a:solidFill>
                            <a:schemeClr val="dk1"/>
                          </a:solidFill>
                          <a:effectLst/>
                          <a:latin typeface="+mn-lt"/>
                          <a:ea typeface="+mn-ea"/>
                          <a:cs typeface="+mn-cs"/>
                        </a:rPr>
                        <a:t> system is </a:t>
                      </a:r>
                      <a:r>
                        <a:rPr lang="en-GB" sz="1400" b="1" i="0" kern="1200" dirty="0" smtClean="0">
                          <a:solidFill>
                            <a:schemeClr val="dk1"/>
                          </a:solidFill>
                          <a:effectLst/>
                          <a:latin typeface="+mn-lt"/>
                          <a:ea typeface="+mn-ea"/>
                          <a:cs typeface="+mn-cs"/>
                        </a:rPr>
                        <a:t>stopped completely</a:t>
                      </a:r>
                      <a:r>
                        <a:rPr lang="en-GB" sz="1400" b="0" i="0" kern="1200" dirty="0" smtClean="0">
                          <a:solidFill>
                            <a:schemeClr val="dk1"/>
                          </a:solidFill>
                          <a:effectLst/>
                          <a:latin typeface="+mn-lt"/>
                          <a:ea typeface="+mn-ea"/>
                          <a:cs typeface="+mn-cs"/>
                        </a:rPr>
                        <a:t>, and the </a:t>
                      </a:r>
                      <a:r>
                        <a:rPr lang="en-GB" sz="1400" b="1" i="0" kern="1200" dirty="0" smtClean="0">
                          <a:solidFill>
                            <a:schemeClr val="dk1"/>
                          </a:solidFill>
                          <a:effectLst/>
                          <a:latin typeface="+mn-lt"/>
                          <a:ea typeface="+mn-ea"/>
                          <a:cs typeface="+mn-cs"/>
                        </a:rPr>
                        <a:t>new</a:t>
                      </a:r>
                      <a:r>
                        <a:rPr lang="en-GB" sz="1400" b="0" i="0" kern="1200" dirty="0" smtClean="0">
                          <a:solidFill>
                            <a:schemeClr val="dk1"/>
                          </a:solidFill>
                          <a:effectLst/>
                          <a:latin typeface="+mn-lt"/>
                          <a:ea typeface="+mn-ea"/>
                          <a:cs typeface="+mn-cs"/>
                        </a:rPr>
                        <a:t> system is </a:t>
                      </a:r>
                      <a:r>
                        <a:rPr lang="en-GB" sz="1400" b="1" i="0" kern="1200" dirty="0" smtClean="0">
                          <a:solidFill>
                            <a:schemeClr val="dk1"/>
                          </a:solidFill>
                          <a:effectLst/>
                          <a:latin typeface="+mn-lt"/>
                          <a:ea typeface="+mn-ea"/>
                          <a:cs typeface="+mn-cs"/>
                        </a:rPr>
                        <a:t>started</a:t>
                      </a:r>
                      <a:r>
                        <a:rPr lang="en-GB" sz="1400" b="0" i="0" kern="1200" dirty="0" smtClean="0">
                          <a:solidFill>
                            <a:schemeClr val="dk1"/>
                          </a:solidFill>
                          <a:effectLst/>
                          <a:latin typeface="+mn-lt"/>
                          <a:ea typeface="+mn-ea"/>
                          <a:cs typeface="+mn-cs"/>
                        </a:rPr>
                        <a:t>. All of the data that used to be input into the old system, now goes into the new one.</a:t>
                      </a:r>
                      <a:endParaRPr lang="en-GB" sz="1400" dirty="0"/>
                    </a:p>
                  </a:txBody>
                  <a:tcPr marL="91446" marR="91446" marT="45724" marB="45724">
                    <a:solidFill>
                      <a:schemeClr val="bg1">
                        <a:lumMod val="85000"/>
                      </a:schemeClr>
                    </a:solidFill>
                  </a:tcPr>
                </a:tc>
              </a:tr>
              <a:tr h="1007350">
                <a:tc>
                  <a:txBody>
                    <a:bodyPr/>
                    <a:lstStyle/>
                    <a:p>
                      <a:endParaRPr lang="en-GB" sz="1800" dirty="0" smtClean="0"/>
                    </a:p>
                    <a:p>
                      <a:endParaRPr lang="en-GB" sz="1800" dirty="0" smtClean="0"/>
                    </a:p>
                  </a:txBody>
                  <a:tcPr marL="91446" marR="91446" marT="45724" marB="45724">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i="0" kern="1200" dirty="0" smtClean="0">
                          <a:solidFill>
                            <a:srgbClr val="FF0000"/>
                          </a:solidFill>
                          <a:effectLst/>
                          <a:latin typeface="+mn-lt"/>
                          <a:ea typeface="+mn-ea"/>
                          <a:cs typeface="+mn-cs"/>
                        </a:rPr>
                        <a:t>Parallel Running:</a:t>
                      </a:r>
                      <a:r>
                        <a:rPr lang="en-GB" sz="1400" b="1" i="0" kern="1200" baseline="0" dirty="0" smtClean="0">
                          <a:solidFill>
                            <a:srgbClr val="FF0000"/>
                          </a:solidFill>
                          <a:effectLst/>
                          <a:latin typeface="+mn-lt"/>
                          <a:ea typeface="+mn-ea"/>
                          <a:cs typeface="+mn-cs"/>
                        </a:rPr>
                        <a:t> </a:t>
                      </a:r>
                      <a:r>
                        <a:rPr lang="en-GB" sz="1400" dirty="0" smtClean="0"/>
                        <a:t>The new system is started, but the old system is kept running in parallel (side-by-side) for a while. All of the data that is input into the old system, is also input into the new one. Eventually, the old system will be stopped, but only when the new system has been proven to work.</a:t>
                      </a:r>
                      <a:endParaRPr lang="en-GB" sz="1400" dirty="0"/>
                    </a:p>
                  </a:txBody>
                  <a:tcPr marL="91446" marR="91446" marT="45724" marB="45724">
                    <a:solidFill>
                      <a:schemeClr val="bg1">
                        <a:lumMod val="85000"/>
                      </a:schemeClr>
                    </a:solidFill>
                  </a:tcPr>
                </a:tc>
              </a:tr>
            </a:tbl>
          </a:graphicData>
        </a:graphic>
      </p:graphicFrame>
      <p:pic>
        <p:nvPicPr>
          <p:cNvPr id="51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819650"/>
            <a:ext cx="19431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5661025"/>
            <a:ext cx="19431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8 - 0417/12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79388" y="1196975"/>
            <a:ext cx="8785225" cy="3138488"/>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Chi has employed </a:t>
            </a:r>
            <a:r>
              <a:rPr lang="en-US" b="1" dirty="0" err="1">
                <a:latin typeface="+mn-lt"/>
                <a:cs typeface="+mn-cs"/>
              </a:rPr>
              <a:t>Sarbjit</a:t>
            </a:r>
            <a:r>
              <a:rPr lang="en-US" b="1" dirty="0">
                <a:latin typeface="+mn-lt"/>
                <a:cs typeface="+mn-cs"/>
              </a:rPr>
              <a:t>, a systems analyst, to create a new database system for his</a:t>
            </a:r>
          </a:p>
          <a:p>
            <a:pPr fontAlgn="auto">
              <a:spcBef>
                <a:spcPts val="0"/>
              </a:spcBef>
              <a:spcAft>
                <a:spcPts val="0"/>
              </a:spcAft>
              <a:defRPr/>
            </a:pPr>
            <a:r>
              <a:rPr lang="en-GB" b="1" dirty="0">
                <a:latin typeface="+mn-lt"/>
                <a:cs typeface="+mn-cs"/>
              </a:rPr>
              <a:t>mobile telephone (</a:t>
            </a:r>
            <a:r>
              <a:rPr lang="en-GB" b="1" dirty="0" err="1">
                <a:latin typeface="+mn-lt"/>
                <a:cs typeface="+mn-cs"/>
              </a:rPr>
              <a:t>cellphone</a:t>
            </a:r>
            <a:r>
              <a:rPr lang="en-GB" b="1" dirty="0">
                <a:latin typeface="+mn-lt"/>
                <a:cs typeface="+mn-cs"/>
              </a:rPr>
              <a:t>) business.</a:t>
            </a:r>
          </a:p>
          <a:p>
            <a:pPr fontAlgn="auto">
              <a:spcBef>
                <a:spcPts val="0"/>
              </a:spcBef>
              <a:spcAft>
                <a:spcPts val="0"/>
              </a:spcAft>
              <a:defRPr/>
            </a:pPr>
            <a:endParaRPr lang="en-GB" dirty="0">
              <a:latin typeface="+mn-lt"/>
              <a:cs typeface="+mn-cs"/>
            </a:endParaRPr>
          </a:p>
          <a:p>
            <a:pPr fontAlgn="auto">
              <a:spcBef>
                <a:spcPts val="0"/>
              </a:spcBef>
              <a:spcAft>
                <a:spcPts val="0"/>
              </a:spcAft>
              <a:defRPr/>
            </a:pPr>
            <a:r>
              <a:rPr lang="en-US" dirty="0">
                <a:latin typeface="+mn-lt"/>
                <a:cs typeface="+mn-cs"/>
              </a:rPr>
              <a:t>• </a:t>
            </a:r>
            <a:r>
              <a:rPr lang="en-US" b="1" dirty="0">
                <a:solidFill>
                  <a:srgbClr val="FF0000"/>
                </a:solidFill>
                <a:latin typeface="+mn-lt"/>
                <a:cs typeface="+mn-cs"/>
              </a:rPr>
              <a:t>He keeps a number of different models in stock.</a:t>
            </a:r>
          </a:p>
          <a:p>
            <a:pPr fontAlgn="auto">
              <a:spcBef>
                <a:spcPts val="0"/>
              </a:spcBef>
              <a:spcAft>
                <a:spcPts val="0"/>
              </a:spcAft>
              <a:defRPr/>
            </a:pPr>
            <a:r>
              <a:rPr lang="en-US" dirty="0">
                <a:latin typeface="+mn-lt"/>
                <a:cs typeface="+mn-cs"/>
              </a:rPr>
              <a:t>• </a:t>
            </a:r>
            <a:r>
              <a:rPr lang="en-US" b="1" dirty="0">
                <a:solidFill>
                  <a:srgbClr val="7030A0"/>
                </a:solidFill>
                <a:latin typeface="+mn-lt"/>
                <a:cs typeface="+mn-cs"/>
              </a:rPr>
              <a:t>Most of the phones have a camera but some do not.</a:t>
            </a:r>
          </a:p>
          <a:p>
            <a:pPr fontAlgn="auto">
              <a:spcBef>
                <a:spcPts val="0"/>
              </a:spcBef>
              <a:spcAft>
                <a:spcPts val="0"/>
              </a:spcAft>
              <a:defRPr/>
            </a:pPr>
            <a:r>
              <a:rPr lang="en-US" dirty="0">
                <a:latin typeface="+mn-lt"/>
                <a:cs typeface="+mn-cs"/>
              </a:rPr>
              <a:t>• </a:t>
            </a:r>
            <a:r>
              <a:rPr lang="en-US" b="1" dirty="0">
                <a:solidFill>
                  <a:srgbClr val="00B050"/>
                </a:solidFill>
                <a:latin typeface="+mn-lt"/>
                <a:cs typeface="+mn-cs"/>
              </a:rPr>
              <a:t>The rental plans have 100, 200 or 500 free texts depending on the amount the</a:t>
            </a:r>
          </a:p>
          <a:p>
            <a:pPr fontAlgn="auto">
              <a:spcBef>
                <a:spcPts val="0"/>
              </a:spcBef>
              <a:spcAft>
                <a:spcPts val="0"/>
              </a:spcAft>
              <a:defRPr/>
            </a:pPr>
            <a:r>
              <a:rPr lang="en-GB" b="1" dirty="0">
                <a:solidFill>
                  <a:srgbClr val="00B050"/>
                </a:solidFill>
                <a:latin typeface="+mn-lt"/>
                <a:cs typeface="+mn-cs"/>
              </a:rPr>
              <a:t>customer pays per month.</a:t>
            </a:r>
          </a:p>
          <a:p>
            <a:pPr fontAlgn="auto">
              <a:spcBef>
                <a:spcPts val="0"/>
              </a:spcBef>
              <a:spcAft>
                <a:spcPts val="0"/>
              </a:spcAft>
              <a:defRPr/>
            </a:pPr>
            <a:r>
              <a:rPr lang="en-US" dirty="0">
                <a:latin typeface="+mn-lt"/>
                <a:cs typeface="+mn-cs"/>
              </a:rPr>
              <a:t>• </a:t>
            </a:r>
            <a:r>
              <a:rPr lang="en-US" b="1" dirty="0">
                <a:solidFill>
                  <a:srgbClr val="0070C0"/>
                </a:solidFill>
                <a:latin typeface="+mn-lt"/>
                <a:cs typeface="+mn-cs"/>
              </a:rPr>
              <a:t>The minimum monthly payment is $10 and the maximum is $100.</a:t>
            </a:r>
          </a:p>
          <a:p>
            <a:pPr fontAlgn="auto">
              <a:spcBef>
                <a:spcPts val="0"/>
              </a:spcBef>
              <a:spcAft>
                <a:spcPts val="0"/>
              </a:spcAft>
              <a:defRPr/>
            </a:pPr>
            <a:endParaRPr lang="en-US" dirty="0">
              <a:latin typeface="+mn-lt"/>
              <a:cs typeface="+mn-cs"/>
            </a:endParaRPr>
          </a:p>
          <a:p>
            <a:pPr fontAlgn="auto">
              <a:spcBef>
                <a:spcPts val="0"/>
              </a:spcBef>
              <a:spcAft>
                <a:spcPts val="0"/>
              </a:spcAft>
              <a:defRPr/>
            </a:pPr>
            <a:r>
              <a:rPr lang="en-US" dirty="0">
                <a:latin typeface="+mn-lt"/>
                <a:cs typeface="+mn-cs"/>
              </a:rPr>
              <a:t>(a) Complete the data dictionary below filling in the field names and the most appropriate</a:t>
            </a:r>
          </a:p>
          <a:p>
            <a:pPr fontAlgn="auto">
              <a:spcBef>
                <a:spcPts val="0"/>
              </a:spcBef>
              <a:spcAft>
                <a:spcPts val="0"/>
              </a:spcAft>
              <a:defRPr/>
            </a:pPr>
            <a:r>
              <a:rPr lang="en-US" dirty="0">
                <a:latin typeface="+mn-lt"/>
                <a:cs typeface="+mn-cs"/>
              </a:rPr>
              <a:t>data types to create a database using only the above information.</a:t>
            </a:r>
            <a:endParaRPr lang="en-GB" dirty="0">
              <a:latin typeface="+mn-lt"/>
              <a:cs typeface="+mn-cs"/>
            </a:endParaRPr>
          </a:p>
        </p:txBody>
      </p:sp>
      <p:graphicFrame>
        <p:nvGraphicFramePr>
          <p:cNvPr id="5" name="Table 4"/>
          <p:cNvGraphicFramePr>
            <a:graphicFrameLocks noGrp="1"/>
          </p:cNvGraphicFramePr>
          <p:nvPr/>
        </p:nvGraphicFramePr>
        <p:xfrm>
          <a:off x="179388" y="4670425"/>
          <a:ext cx="4537075" cy="1854200"/>
        </p:xfrm>
        <a:graphic>
          <a:graphicData uri="http://schemas.openxmlformats.org/drawingml/2006/table">
            <a:tbl>
              <a:tblPr firstRow="1" bandRow="1">
                <a:tableStyleId>{5C22544A-7EE6-4342-B048-85BDC9FD1C3A}</a:tableStyleId>
              </a:tblPr>
              <a:tblGrid>
                <a:gridCol w="2606546"/>
                <a:gridCol w="1930529"/>
              </a:tblGrid>
              <a:tr h="370840">
                <a:tc>
                  <a:txBody>
                    <a:bodyPr/>
                    <a:lstStyle/>
                    <a:p>
                      <a:pPr algn="ctr"/>
                      <a:r>
                        <a:rPr lang="en-GB" sz="1800" b="0" i="0" u="none" strike="noStrike" kern="1200" baseline="0" dirty="0" smtClean="0">
                          <a:solidFill>
                            <a:schemeClr val="tx1"/>
                          </a:solidFill>
                          <a:latin typeface="+mn-lt"/>
                          <a:ea typeface="+mn-ea"/>
                          <a:cs typeface="+mn-cs"/>
                        </a:rPr>
                        <a:t>Field name</a:t>
                      </a:r>
                      <a:endParaRPr lang="en-GB" dirty="0">
                        <a:solidFill>
                          <a:schemeClr val="tx1"/>
                        </a:solidFill>
                      </a:endParaRPr>
                    </a:p>
                  </a:txBody>
                  <a:tcPr marL="91452" marR="91452">
                    <a:solidFill>
                      <a:srgbClr val="FFFF00"/>
                    </a:solidFill>
                  </a:tcPr>
                </a:tc>
                <a:tc>
                  <a:txBody>
                    <a:bodyPr/>
                    <a:lstStyle/>
                    <a:p>
                      <a:pPr algn="ctr"/>
                      <a:r>
                        <a:rPr lang="en-GB" sz="1800" b="0" i="0" u="none" strike="noStrike" kern="1200" baseline="0" dirty="0" smtClean="0">
                          <a:solidFill>
                            <a:schemeClr val="tx1"/>
                          </a:solidFill>
                          <a:latin typeface="+mn-lt"/>
                          <a:ea typeface="+mn-ea"/>
                          <a:cs typeface="+mn-cs"/>
                        </a:rPr>
                        <a:t>Data type</a:t>
                      </a:r>
                      <a:endParaRPr lang="en-GB" dirty="0">
                        <a:solidFill>
                          <a:schemeClr val="tx1"/>
                        </a:solidFill>
                      </a:endParaRPr>
                    </a:p>
                  </a:txBody>
                  <a:tcPr marL="91452" marR="91452">
                    <a:solidFill>
                      <a:srgbClr val="FFFF00"/>
                    </a:solidFill>
                  </a:tcPr>
                </a:tc>
              </a:tr>
              <a:tr h="370840">
                <a:tc>
                  <a:txBody>
                    <a:bodyPr/>
                    <a:lstStyle/>
                    <a:p>
                      <a:pPr algn="ctr"/>
                      <a:r>
                        <a:rPr lang="en-GB" b="1" dirty="0" smtClean="0">
                          <a:solidFill>
                            <a:srgbClr val="FF0000"/>
                          </a:solidFill>
                        </a:rPr>
                        <a:t>Model</a:t>
                      </a:r>
                      <a:endParaRPr lang="en-GB" b="1" dirty="0">
                        <a:solidFill>
                          <a:srgbClr val="FF0000"/>
                        </a:solidFill>
                      </a:endParaRPr>
                    </a:p>
                  </a:txBody>
                  <a:tcPr marL="91452" marR="91452">
                    <a:solidFill>
                      <a:schemeClr val="bg1">
                        <a:lumMod val="95000"/>
                      </a:schemeClr>
                    </a:solidFill>
                  </a:tcPr>
                </a:tc>
                <a:tc>
                  <a:txBody>
                    <a:bodyPr/>
                    <a:lstStyle/>
                    <a:p>
                      <a:pPr algn="ctr"/>
                      <a:r>
                        <a:rPr lang="en-GB" dirty="0" smtClean="0"/>
                        <a:t>Text</a:t>
                      </a:r>
                      <a:endParaRPr lang="en-GB" dirty="0"/>
                    </a:p>
                  </a:txBody>
                  <a:tcPr marL="91452" marR="91452">
                    <a:solidFill>
                      <a:schemeClr val="bg1">
                        <a:lumMod val="95000"/>
                      </a:schemeClr>
                    </a:solidFill>
                  </a:tcPr>
                </a:tc>
              </a:tr>
              <a:tr h="370840">
                <a:tc>
                  <a:txBody>
                    <a:bodyPr/>
                    <a:lstStyle/>
                    <a:p>
                      <a:pPr algn="ctr"/>
                      <a:r>
                        <a:rPr lang="en-GB" b="1" dirty="0" smtClean="0">
                          <a:solidFill>
                            <a:schemeClr val="accent4"/>
                          </a:solidFill>
                        </a:rPr>
                        <a:t>Camera</a:t>
                      </a:r>
                      <a:endParaRPr lang="en-GB" b="1" dirty="0">
                        <a:solidFill>
                          <a:schemeClr val="accent4"/>
                        </a:solidFill>
                      </a:endParaRPr>
                    </a:p>
                  </a:txBody>
                  <a:tcPr marL="91452" marR="91452">
                    <a:solidFill>
                      <a:schemeClr val="bg1">
                        <a:lumMod val="95000"/>
                      </a:schemeClr>
                    </a:solidFill>
                  </a:tcPr>
                </a:tc>
                <a:tc>
                  <a:txBody>
                    <a:bodyPr/>
                    <a:lstStyle/>
                    <a:p>
                      <a:pPr algn="ctr"/>
                      <a:r>
                        <a:rPr lang="en-GB" sz="1800" b="0" i="0" u="none" strike="noStrike" kern="1200" baseline="0" dirty="0" smtClean="0">
                          <a:solidFill>
                            <a:schemeClr val="dk1"/>
                          </a:solidFill>
                          <a:latin typeface="+mn-lt"/>
                          <a:ea typeface="+mn-ea"/>
                          <a:cs typeface="+mn-cs"/>
                        </a:rPr>
                        <a:t>Boolean</a:t>
                      </a:r>
                      <a:endParaRPr lang="en-GB" dirty="0"/>
                    </a:p>
                  </a:txBody>
                  <a:tcPr marL="91452" marR="91452">
                    <a:solidFill>
                      <a:schemeClr val="bg1">
                        <a:lumMod val="95000"/>
                      </a:schemeClr>
                    </a:solidFill>
                  </a:tcPr>
                </a:tc>
              </a:tr>
              <a:tr h="370840">
                <a:tc>
                  <a:txBody>
                    <a:bodyPr/>
                    <a:lstStyle/>
                    <a:p>
                      <a:pPr algn="ctr"/>
                      <a:r>
                        <a:rPr lang="en-GB" sz="1800" b="1" i="0" u="none" strike="noStrike" kern="1200" baseline="0" dirty="0" smtClean="0">
                          <a:solidFill>
                            <a:srgbClr val="00B050"/>
                          </a:solidFill>
                          <a:latin typeface="+mn-lt"/>
                          <a:ea typeface="+mn-ea"/>
                          <a:cs typeface="+mn-cs"/>
                        </a:rPr>
                        <a:t>Free texts</a:t>
                      </a:r>
                      <a:endParaRPr lang="en-GB" b="1" dirty="0">
                        <a:solidFill>
                          <a:srgbClr val="00B050"/>
                        </a:solidFill>
                      </a:endParaRPr>
                    </a:p>
                  </a:txBody>
                  <a:tcPr marL="91452" marR="91452">
                    <a:solidFill>
                      <a:schemeClr val="bg1">
                        <a:lumMod val="95000"/>
                      </a:schemeClr>
                    </a:solidFill>
                  </a:tcPr>
                </a:tc>
                <a:tc>
                  <a:txBody>
                    <a:bodyPr/>
                    <a:lstStyle/>
                    <a:p>
                      <a:pPr algn="ctr"/>
                      <a:r>
                        <a:rPr lang="en-GB" sz="1800" b="0" i="0" u="none" strike="noStrike" kern="1200" baseline="0" dirty="0" smtClean="0">
                          <a:solidFill>
                            <a:schemeClr val="dk1"/>
                          </a:solidFill>
                          <a:latin typeface="+mn-lt"/>
                          <a:ea typeface="+mn-ea"/>
                          <a:cs typeface="+mn-cs"/>
                        </a:rPr>
                        <a:t>Integer</a:t>
                      </a:r>
                      <a:endParaRPr lang="en-GB" dirty="0"/>
                    </a:p>
                  </a:txBody>
                  <a:tcPr marL="91452" marR="91452">
                    <a:solidFill>
                      <a:schemeClr val="bg1">
                        <a:lumMod val="95000"/>
                      </a:schemeClr>
                    </a:solidFill>
                  </a:tcPr>
                </a:tc>
              </a:tr>
              <a:tr h="370840">
                <a:tc>
                  <a:txBody>
                    <a:bodyPr/>
                    <a:lstStyle/>
                    <a:p>
                      <a:pPr algn="ctr"/>
                      <a:r>
                        <a:rPr lang="en-GB" sz="1800" b="1" i="0" u="none" strike="noStrike" kern="1200" baseline="0" dirty="0" smtClean="0">
                          <a:solidFill>
                            <a:srgbClr val="0070C0"/>
                          </a:solidFill>
                          <a:latin typeface="+mn-lt"/>
                          <a:ea typeface="+mn-ea"/>
                          <a:cs typeface="+mn-cs"/>
                        </a:rPr>
                        <a:t>Monthly payment</a:t>
                      </a:r>
                      <a:endParaRPr lang="en-GB" b="1" dirty="0">
                        <a:solidFill>
                          <a:srgbClr val="0070C0"/>
                        </a:solidFill>
                      </a:endParaRPr>
                    </a:p>
                  </a:txBody>
                  <a:tcPr marL="91452" marR="91452">
                    <a:solidFill>
                      <a:schemeClr val="bg1">
                        <a:lumMod val="95000"/>
                      </a:schemeClr>
                    </a:solidFill>
                  </a:tcPr>
                </a:tc>
                <a:tc>
                  <a:txBody>
                    <a:bodyPr/>
                    <a:lstStyle/>
                    <a:p>
                      <a:pPr algn="ctr"/>
                      <a:r>
                        <a:rPr lang="en-GB" dirty="0" smtClean="0"/>
                        <a:t>Currency</a:t>
                      </a:r>
                      <a:endParaRPr lang="en-GB" dirty="0"/>
                    </a:p>
                  </a:txBody>
                  <a:tcPr marL="91452" marR="91452">
                    <a:solidFill>
                      <a:schemeClr val="bg1">
                        <a:lumMod val="95000"/>
                      </a:schemeClr>
                    </a:solidFill>
                  </a:tcPr>
                </a:tc>
              </a:tr>
            </a:tbl>
          </a:graphicData>
        </a:graphic>
      </p:graphicFrame>
      <p:sp>
        <p:nvSpPr>
          <p:cNvPr id="6" name="Rectangle 5"/>
          <p:cNvSpPr/>
          <p:nvPr/>
        </p:nvSpPr>
        <p:spPr>
          <a:xfrm>
            <a:off x="5076056" y="4653136"/>
            <a:ext cx="3384376" cy="892552"/>
          </a:xfrm>
          <a:prstGeom prst="rect">
            <a:avLst/>
          </a:prstGeom>
          <a:solidFill>
            <a:srgbClr val="FFFF00"/>
          </a:solidFill>
          <a:ln>
            <a:solidFill>
              <a:schemeClr val="accent2">
                <a:lumMod val="75000"/>
              </a:schemeClr>
            </a:solidFill>
          </a:ln>
        </p:spPr>
        <p:txBody>
          <a:bodyPr wrap="square">
            <a:spAutoFit/>
          </a:bodyPr>
          <a:lstStyle/>
          <a:p>
            <a:pPr fontAlgn="auto">
              <a:spcBef>
                <a:spcPts val="0"/>
              </a:spcBef>
              <a:spcAft>
                <a:spcPts val="0"/>
              </a:spcAft>
              <a:defRPr/>
            </a:pPr>
            <a:r>
              <a:rPr lang="en-GB" b="1" dirty="0" smtClean="0">
                <a:solidFill>
                  <a:srgbClr val="FF0000"/>
                </a:solidFill>
                <a:latin typeface="+mn-lt"/>
                <a:cs typeface="+mn-cs"/>
              </a:rPr>
              <a:t>Camera </a:t>
            </a:r>
            <a:r>
              <a:rPr lang="en-GB" dirty="0" smtClean="0">
                <a:latin typeface="+mn-lt"/>
                <a:cs typeface="+mn-cs"/>
              </a:rPr>
              <a:t>is set as Boolean because it can only be a Yes or a No.</a:t>
            </a:r>
            <a:endParaRPr lang="en-GB" b="1" dirty="0"/>
          </a:p>
          <a:p>
            <a:pPr fontAlgn="auto">
              <a:spcBef>
                <a:spcPts val="0"/>
              </a:spcBef>
              <a:spcAft>
                <a:spcPts val="0"/>
              </a:spcAft>
              <a:defRPr/>
            </a:pPr>
            <a:endParaRPr lang="en-GB" sz="1600" b="1" dirty="0" smtClean="0">
              <a:latin typeface="+mn-lt"/>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8 - 0417/12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96975"/>
            <a:ext cx="8804275" cy="3108325"/>
          </a:xfrm>
          <a:prstGeom prst="rect">
            <a:avLst/>
          </a:prstGeom>
          <a:solidFill>
            <a:schemeClr val="bg1">
              <a:lumMod val="95000"/>
            </a:schemeClr>
          </a:solidFill>
        </p:spPr>
        <p:txBody>
          <a:bodyPr>
            <a:spAutoFit/>
          </a:bodyPr>
          <a:lstStyle/>
          <a:p>
            <a:pPr fontAlgn="auto">
              <a:spcBef>
                <a:spcPts val="0"/>
              </a:spcBef>
              <a:spcAft>
                <a:spcPts val="0"/>
              </a:spcAft>
              <a:defRPr/>
            </a:pPr>
            <a:r>
              <a:rPr lang="en-US" dirty="0">
                <a:latin typeface="+mn-lt"/>
                <a:cs typeface="+mn-cs"/>
              </a:rPr>
              <a:t>Name and describe </a:t>
            </a:r>
            <a:r>
              <a:rPr lang="en-US" b="1" dirty="0">
                <a:latin typeface="+mn-lt"/>
                <a:cs typeface="+mn-cs"/>
              </a:rPr>
              <a:t>three different validation </a:t>
            </a:r>
            <a:r>
              <a:rPr lang="en-US" dirty="0">
                <a:latin typeface="+mn-lt"/>
                <a:cs typeface="+mn-cs"/>
              </a:rPr>
              <a:t>checks that could be used on the data in</a:t>
            </a:r>
          </a:p>
          <a:p>
            <a:pPr fontAlgn="auto">
              <a:spcBef>
                <a:spcPts val="0"/>
              </a:spcBef>
              <a:spcAft>
                <a:spcPts val="0"/>
              </a:spcAft>
              <a:defRPr/>
            </a:pPr>
            <a:r>
              <a:rPr lang="en-GB" dirty="0">
                <a:latin typeface="+mn-lt"/>
                <a:cs typeface="+mn-cs"/>
              </a:rPr>
              <a:t>this database. </a:t>
            </a:r>
            <a:r>
              <a:rPr lang="en-GB" b="1" dirty="0">
                <a:latin typeface="+mn-lt"/>
                <a:cs typeface="+mn-cs"/>
              </a:rPr>
              <a:t>(refer to the last slide)</a:t>
            </a:r>
          </a:p>
          <a:p>
            <a:pPr fontAlgn="auto">
              <a:spcBef>
                <a:spcPts val="0"/>
              </a:spcBef>
              <a:spcAft>
                <a:spcPts val="0"/>
              </a:spcAft>
              <a:defRPr/>
            </a:pPr>
            <a:endParaRPr lang="en-GB" dirty="0">
              <a:latin typeface="+mn-lt"/>
              <a:cs typeface="+mn-cs"/>
            </a:endParaRPr>
          </a:p>
          <a:p>
            <a:pPr marL="285750" indent="-285750" fontAlgn="auto">
              <a:spcBef>
                <a:spcPts val="0"/>
              </a:spcBef>
              <a:spcAft>
                <a:spcPts val="0"/>
              </a:spcAft>
              <a:buFont typeface="Arial" panose="020B0604020202020204" pitchFamily="34" charset="0"/>
              <a:buChar char="•"/>
              <a:defRPr/>
            </a:pPr>
            <a:r>
              <a:rPr lang="en-US" b="1" dirty="0">
                <a:solidFill>
                  <a:srgbClr val="00B0F0"/>
                </a:solidFill>
                <a:latin typeface="+mn-lt"/>
                <a:cs typeface="+mn-cs"/>
              </a:rPr>
              <a:t>Range check on Monthly payment</a:t>
            </a:r>
          </a:p>
          <a:p>
            <a:pPr marL="285750" indent="-285750" fontAlgn="auto">
              <a:spcBef>
                <a:spcPts val="0"/>
              </a:spcBef>
              <a:spcAft>
                <a:spcPts val="0"/>
              </a:spcAft>
              <a:buFont typeface="Arial" panose="020B0604020202020204" pitchFamily="34" charset="0"/>
              <a:buChar char="•"/>
              <a:defRPr/>
            </a:pPr>
            <a:r>
              <a:rPr lang="en-US" b="1" dirty="0">
                <a:solidFill>
                  <a:srgbClr val="00B0F0"/>
                </a:solidFill>
                <a:latin typeface="+mn-lt"/>
                <a:cs typeface="+mn-cs"/>
              </a:rPr>
              <a:t>No less than $10, no more than $100</a:t>
            </a:r>
          </a:p>
          <a:p>
            <a:pPr fontAlgn="auto">
              <a:spcBef>
                <a:spcPts val="0"/>
              </a:spcBef>
              <a:spcAft>
                <a:spcPts val="0"/>
              </a:spcAft>
              <a:defRPr/>
            </a:pPr>
            <a:endParaRPr lang="en-US" sz="800" dirty="0">
              <a:latin typeface="+mn-lt"/>
              <a:cs typeface="+mn-cs"/>
            </a:endParaRPr>
          </a:p>
          <a:p>
            <a:pPr marL="285750" indent="-285750" fontAlgn="auto">
              <a:spcBef>
                <a:spcPts val="0"/>
              </a:spcBef>
              <a:spcAft>
                <a:spcPts val="0"/>
              </a:spcAft>
              <a:buFont typeface="Arial" panose="020B0604020202020204" pitchFamily="34" charset="0"/>
              <a:buChar char="•"/>
              <a:defRPr/>
            </a:pPr>
            <a:r>
              <a:rPr lang="en-US" b="1" dirty="0">
                <a:solidFill>
                  <a:srgbClr val="00B050"/>
                </a:solidFill>
                <a:latin typeface="+mn-lt"/>
                <a:cs typeface="+mn-cs"/>
              </a:rPr>
              <a:t>(Invalid) character/type check on ‘Free texts’ field</a:t>
            </a:r>
          </a:p>
          <a:p>
            <a:pPr marL="285750" indent="-285750" fontAlgn="auto">
              <a:spcBef>
                <a:spcPts val="0"/>
              </a:spcBef>
              <a:spcAft>
                <a:spcPts val="0"/>
              </a:spcAft>
              <a:buFont typeface="Arial" panose="020B0604020202020204" pitchFamily="34" charset="0"/>
              <a:buChar char="•"/>
              <a:defRPr/>
            </a:pPr>
            <a:r>
              <a:rPr lang="en-GB" b="1" dirty="0">
                <a:solidFill>
                  <a:srgbClr val="00B050"/>
                </a:solidFill>
                <a:latin typeface="+mn-lt"/>
                <a:cs typeface="+mn-cs"/>
              </a:rPr>
              <a:t>Only digits allowed</a:t>
            </a:r>
          </a:p>
          <a:p>
            <a:pPr fontAlgn="auto">
              <a:spcBef>
                <a:spcPts val="0"/>
              </a:spcBef>
              <a:spcAft>
                <a:spcPts val="0"/>
              </a:spcAft>
              <a:defRPr/>
            </a:pPr>
            <a:endParaRPr lang="en-GB" sz="800" dirty="0">
              <a:latin typeface="+mn-lt"/>
              <a:cs typeface="+mn-cs"/>
            </a:endParaRPr>
          </a:p>
          <a:p>
            <a:pPr marL="285750" indent="-285750" fontAlgn="auto">
              <a:spcBef>
                <a:spcPts val="0"/>
              </a:spcBef>
              <a:spcAft>
                <a:spcPts val="0"/>
              </a:spcAft>
              <a:buFont typeface="Arial" panose="020B0604020202020204" pitchFamily="34" charset="0"/>
              <a:buChar char="•"/>
              <a:defRPr/>
            </a:pPr>
            <a:r>
              <a:rPr lang="en-US" b="1" dirty="0">
                <a:solidFill>
                  <a:srgbClr val="7030A0"/>
                </a:solidFill>
                <a:latin typeface="+mn-lt"/>
                <a:cs typeface="+mn-cs"/>
              </a:rPr>
              <a:t>Presence check on any field</a:t>
            </a:r>
          </a:p>
          <a:p>
            <a:pPr marL="285750" indent="-285750" fontAlgn="auto">
              <a:spcBef>
                <a:spcPts val="0"/>
              </a:spcBef>
              <a:spcAft>
                <a:spcPts val="0"/>
              </a:spcAft>
              <a:buFont typeface="Arial" panose="020B0604020202020204" pitchFamily="34" charset="0"/>
              <a:buChar char="•"/>
              <a:defRPr/>
            </a:pPr>
            <a:r>
              <a:rPr lang="en-US" b="1" dirty="0">
                <a:solidFill>
                  <a:srgbClr val="7030A0"/>
                </a:solidFill>
                <a:latin typeface="+mn-lt"/>
                <a:cs typeface="+mn-cs"/>
              </a:rPr>
              <a:t>To make sure data has been entered in that field</a:t>
            </a:r>
          </a:p>
          <a:p>
            <a:pPr marL="285750" indent="-285750" fontAlgn="auto">
              <a:spcBef>
                <a:spcPts val="0"/>
              </a:spcBef>
              <a:spcAft>
                <a:spcPts val="0"/>
              </a:spcAft>
              <a:buFont typeface="Arial" panose="020B0604020202020204" pitchFamily="34" charset="0"/>
              <a:buChar char="•"/>
              <a:defRPr/>
            </a:pPr>
            <a:endParaRPr lang="en-US" dirty="0">
              <a:solidFill>
                <a:srgbClr val="7030A0"/>
              </a:solidFill>
              <a:latin typeface="+mn-lt"/>
              <a:cs typeface="+mn-cs"/>
            </a:endParaRPr>
          </a:p>
        </p:txBody>
      </p:sp>
      <p:graphicFrame>
        <p:nvGraphicFramePr>
          <p:cNvPr id="6" name="Table 5"/>
          <p:cNvGraphicFramePr>
            <a:graphicFrameLocks noGrp="1"/>
          </p:cNvGraphicFramePr>
          <p:nvPr/>
        </p:nvGraphicFramePr>
        <p:xfrm>
          <a:off x="193675" y="4445000"/>
          <a:ext cx="8751888" cy="2297113"/>
        </p:xfrm>
        <a:graphic>
          <a:graphicData uri="http://schemas.openxmlformats.org/drawingml/2006/table">
            <a:tbl>
              <a:tblPr firstRow="1" bandRow="1">
                <a:tableStyleId>{21E4AEA4-8DFA-4A89-87EB-49C32662AFE0}</a:tableStyleId>
              </a:tblPr>
              <a:tblGrid>
                <a:gridCol w="1426066"/>
                <a:gridCol w="7325822"/>
              </a:tblGrid>
              <a:tr h="370994">
                <a:tc>
                  <a:txBody>
                    <a:bodyPr/>
                    <a:lstStyle/>
                    <a:p>
                      <a:r>
                        <a:rPr lang="en-GB" sz="1400" b="1" i="0" kern="1200" dirty="0" smtClean="0">
                          <a:solidFill>
                            <a:schemeClr val="tx1"/>
                          </a:solidFill>
                          <a:effectLst/>
                          <a:latin typeface="+mn-lt"/>
                          <a:ea typeface="+mn-ea"/>
                          <a:cs typeface="+mn-cs"/>
                        </a:rPr>
                        <a:t>Presence Check</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GB" sz="1400" b="0" i="0" kern="1200" dirty="0" smtClean="0">
                          <a:solidFill>
                            <a:schemeClr val="tx1"/>
                          </a:solidFill>
                          <a:effectLst/>
                          <a:latin typeface="+mn-lt"/>
                          <a:ea typeface="+mn-ea"/>
                          <a:cs typeface="+mn-cs"/>
                        </a:rPr>
                        <a:t>Is data actually </a:t>
                      </a:r>
                      <a:r>
                        <a:rPr lang="en-GB" sz="1400" b="1" i="0" kern="1200" dirty="0" smtClean="0">
                          <a:solidFill>
                            <a:schemeClr val="tx1"/>
                          </a:solidFill>
                          <a:effectLst/>
                          <a:latin typeface="+mn-lt"/>
                          <a:ea typeface="+mn-ea"/>
                          <a:cs typeface="+mn-cs"/>
                        </a:rPr>
                        <a:t>present</a:t>
                      </a:r>
                      <a:r>
                        <a:rPr lang="en-GB" sz="1400" b="0" i="0" kern="1200" dirty="0" smtClean="0">
                          <a:solidFill>
                            <a:schemeClr val="tx1"/>
                          </a:solidFill>
                          <a:effectLst/>
                          <a:latin typeface="+mn-lt"/>
                          <a:ea typeface="+mn-ea"/>
                          <a:cs typeface="+mn-cs"/>
                        </a:rPr>
                        <a:t> in a field, or has it been missed out?</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18375">
                <a:tc>
                  <a:txBody>
                    <a:bodyPr/>
                    <a:lstStyle/>
                    <a:p>
                      <a:r>
                        <a:rPr lang="en-GB" sz="1400" b="1" i="0" kern="1200" dirty="0" smtClean="0">
                          <a:solidFill>
                            <a:schemeClr val="tx1"/>
                          </a:solidFill>
                          <a:effectLst/>
                          <a:latin typeface="+mn-lt"/>
                          <a:ea typeface="+mn-ea"/>
                          <a:cs typeface="+mn-cs"/>
                        </a:rPr>
                        <a:t>Range Check</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GB" sz="1400" dirty="0" smtClean="0">
                          <a:solidFill>
                            <a:schemeClr val="tx1"/>
                          </a:solidFill>
                        </a:rPr>
                        <a:t>Is the data value within a set range? </a:t>
                      </a:r>
                    </a:p>
                    <a:p>
                      <a:r>
                        <a:rPr lang="en-GB" sz="1400" dirty="0" smtClean="0">
                          <a:solidFill>
                            <a:schemeClr val="tx1"/>
                          </a:solidFill>
                        </a:rPr>
                        <a:t>(E.g. an exam mark should be between 0% and 100%, a month should be between 1 and 12)</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70994">
                <a:tc>
                  <a:txBody>
                    <a:bodyPr/>
                    <a:lstStyle/>
                    <a:p>
                      <a:r>
                        <a:rPr lang="en-GB" sz="1400" b="1" i="0" kern="1200" dirty="0" smtClean="0">
                          <a:solidFill>
                            <a:schemeClr val="tx1"/>
                          </a:solidFill>
                          <a:effectLst/>
                          <a:latin typeface="+mn-lt"/>
                          <a:ea typeface="+mn-ea"/>
                          <a:cs typeface="+mn-cs"/>
                        </a:rPr>
                        <a:t>Length Check</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GB" sz="1400" b="0" i="0" kern="1200" dirty="0" smtClean="0">
                          <a:solidFill>
                            <a:schemeClr val="tx1"/>
                          </a:solidFill>
                          <a:effectLst/>
                          <a:latin typeface="+mn-lt"/>
                          <a:ea typeface="+mn-ea"/>
                          <a:cs typeface="+mn-cs"/>
                        </a:rPr>
                        <a:t>Is an item of text</a:t>
                      </a:r>
                      <a:r>
                        <a:rPr lang="en-GB" sz="1400" b="1" i="0" kern="1200" dirty="0" smtClean="0">
                          <a:solidFill>
                            <a:schemeClr val="tx1"/>
                          </a:solidFill>
                          <a:effectLst/>
                          <a:latin typeface="+mn-lt"/>
                          <a:ea typeface="+mn-ea"/>
                          <a:cs typeface="+mn-cs"/>
                        </a:rPr>
                        <a:t> too short or too long</a:t>
                      </a:r>
                      <a:r>
                        <a:rPr lang="en-GB" sz="1400" b="0" i="0" kern="1200" dirty="0" smtClean="0">
                          <a:solidFill>
                            <a:schemeClr val="tx1"/>
                          </a:solidFill>
                          <a:effectLst/>
                          <a:latin typeface="+mn-lt"/>
                          <a:ea typeface="+mn-ea"/>
                          <a:cs typeface="+mn-cs"/>
                        </a:rPr>
                        <a:t>?</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18375">
                <a:tc>
                  <a:txBody>
                    <a:bodyPr/>
                    <a:lstStyle/>
                    <a:p>
                      <a:r>
                        <a:rPr lang="en-GB" sz="1400" b="1" i="0" kern="1200" dirty="0" smtClean="0">
                          <a:solidFill>
                            <a:schemeClr val="tx1"/>
                          </a:solidFill>
                          <a:effectLst/>
                          <a:latin typeface="+mn-lt"/>
                          <a:ea typeface="+mn-ea"/>
                          <a:cs typeface="+mn-cs"/>
                        </a:rPr>
                        <a:t>Type Check</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GB" sz="1400" b="0" i="0" kern="1200" dirty="0" smtClean="0">
                          <a:solidFill>
                            <a:schemeClr val="tx1"/>
                          </a:solidFill>
                          <a:effectLst/>
                          <a:latin typeface="+mn-lt"/>
                          <a:ea typeface="+mn-ea"/>
                          <a:cs typeface="+mn-cs"/>
                        </a:rPr>
                        <a:t>Is the data the correct </a:t>
                      </a:r>
                      <a:r>
                        <a:rPr lang="en-GB" sz="1400" b="1" i="0" kern="1200" dirty="0" smtClean="0">
                          <a:solidFill>
                            <a:schemeClr val="tx1"/>
                          </a:solidFill>
                          <a:effectLst/>
                          <a:latin typeface="+mn-lt"/>
                          <a:ea typeface="+mn-ea"/>
                          <a:cs typeface="+mn-cs"/>
                        </a:rPr>
                        <a:t>type</a:t>
                      </a:r>
                      <a:r>
                        <a:rPr lang="en-GB" sz="1400" b="0" i="0" kern="1200" dirty="0" smtClean="0">
                          <a:solidFill>
                            <a:schemeClr val="tx1"/>
                          </a:solidFill>
                          <a:effectLst/>
                          <a:latin typeface="+mn-lt"/>
                          <a:ea typeface="+mn-ea"/>
                          <a:cs typeface="+mn-cs"/>
                        </a:rPr>
                        <a:t>?</a:t>
                      </a:r>
                      <a:r>
                        <a:rPr lang="en-GB" sz="1400" dirty="0" smtClean="0">
                          <a:solidFill>
                            <a:schemeClr val="tx1"/>
                          </a:solidFill>
                        </a:rPr>
                        <a:t/>
                      </a:r>
                      <a:br>
                        <a:rPr lang="en-GB" sz="1400" dirty="0" smtClean="0">
                          <a:solidFill>
                            <a:schemeClr val="tx1"/>
                          </a:solidFill>
                        </a:rPr>
                      </a:br>
                      <a:r>
                        <a:rPr lang="en-GB" sz="1400" b="0" i="0" kern="1200" dirty="0" smtClean="0">
                          <a:solidFill>
                            <a:schemeClr val="tx1"/>
                          </a:solidFill>
                          <a:effectLst/>
                          <a:latin typeface="+mn-lt"/>
                          <a:ea typeface="+mn-ea"/>
                          <a:cs typeface="+mn-cs"/>
                        </a:rPr>
                        <a:t>(E.g. the letter ‘A’ should not be allowed in a numeric field)</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18375">
                <a:tc>
                  <a:txBody>
                    <a:bodyPr/>
                    <a:lstStyle/>
                    <a:p>
                      <a:r>
                        <a:rPr lang="en-GB" sz="1400" b="1" i="0" kern="1200" dirty="0" smtClean="0">
                          <a:solidFill>
                            <a:schemeClr val="tx1"/>
                          </a:solidFill>
                          <a:effectLst/>
                          <a:latin typeface="+mn-lt"/>
                          <a:ea typeface="+mn-ea"/>
                          <a:cs typeface="+mn-cs"/>
                        </a:rPr>
                        <a:t>Format Check</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GB" sz="1400" b="0" i="0" kern="1200" dirty="0" smtClean="0">
                          <a:solidFill>
                            <a:schemeClr val="tx1"/>
                          </a:solidFill>
                          <a:effectLst/>
                          <a:latin typeface="+mn-lt"/>
                          <a:ea typeface="+mn-ea"/>
                          <a:cs typeface="+mn-cs"/>
                        </a:rPr>
                        <a:t>Is the data in the correct </a:t>
                      </a:r>
                      <a:r>
                        <a:rPr lang="en-GB" sz="1400" b="1" i="0" kern="1200" dirty="0" smtClean="0">
                          <a:solidFill>
                            <a:schemeClr val="tx1"/>
                          </a:solidFill>
                          <a:effectLst/>
                          <a:latin typeface="+mn-lt"/>
                          <a:ea typeface="+mn-ea"/>
                          <a:cs typeface="+mn-cs"/>
                        </a:rPr>
                        <a:t>format</a:t>
                      </a:r>
                      <a:r>
                        <a:rPr lang="en-GB" sz="1400" b="0" i="0" kern="1200" dirty="0" smtClean="0">
                          <a:solidFill>
                            <a:schemeClr val="tx1"/>
                          </a:solidFill>
                          <a:effectLst/>
                          <a:latin typeface="+mn-lt"/>
                          <a:ea typeface="+mn-ea"/>
                          <a:cs typeface="+mn-cs"/>
                        </a:rPr>
                        <a:t>?</a:t>
                      </a:r>
                      <a:r>
                        <a:rPr lang="en-GB" sz="1400" dirty="0" smtClean="0">
                          <a:solidFill>
                            <a:schemeClr val="tx1"/>
                          </a:solidFill>
                        </a:rPr>
                        <a:t/>
                      </a:r>
                      <a:br>
                        <a:rPr lang="en-GB" sz="1400" dirty="0" smtClean="0">
                          <a:solidFill>
                            <a:schemeClr val="tx1"/>
                          </a:solidFill>
                        </a:rPr>
                      </a:br>
                      <a:r>
                        <a:rPr lang="en-GB" sz="1400" b="0" i="0" kern="1200" dirty="0" smtClean="0">
                          <a:solidFill>
                            <a:schemeClr val="tx1"/>
                          </a:solidFill>
                          <a:effectLst/>
                          <a:latin typeface="+mn-lt"/>
                          <a:ea typeface="+mn-ea"/>
                          <a:cs typeface="+mn-cs"/>
                        </a:rPr>
                        <a:t>(E.g. a date of birth should be entered as </a:t>
                      </a:r>
                      <a:r>
                        <a:rPr lang="en-GB" sz="1400" b="0" i="0" kern="1200" dirty="0" err="1" smtClean="0">
                          <a:solidFill>
                            <a:schemeClr val="tx1"/>
                          </a:solidFill>
                          <a:effectLst/>
                          <a:latin typeface="+mn-lt"/>
                          <a:ea typeface="+mn-ea"/>
                          <a:cs typeface="+mn-cs"/>
                        </a:rPr>
                        <a:t>dd</a:t>
                      </a:r>
                      <a:r>
                        <a:rPr lang="en-GB" sz="1400" b="0" i="0" kern="1200" dirty="0" smtClean="0">
                          <a:solidFill>
                            <a:schemeClr val="tx1"/>
                          </a:solidFill>
                          <a:effectLst/>
                          <a:latin typeface="+mn-lt"/>
                          <a:ea typeface="+mn-ea"/>
                          <a:cs typeface="+mn-cs"/>
                        </a:rPr>
                        <a:t>/mm/</a:t>
                      </a:r>
                      <a:r>
                        <a:rPr lang="en-GB" sz="1400" b="0" i="0" kern="1200" dirty="0" err="1" smtClean="0">
                          <a:solidFill>
                            <a:schemeClr val="tx1"/>
                          </a:solidFill>
                          <a:effectLst/>
                          <a:latin typeface="+mn-lt"/>
                          <a:ea typeface="+mn-ea"/>
                          <a:cs typeface="+mn-cs"/>
                        </a:rPr>
                        <a:t>yyyy</a:t>
                      </a:r>
                      <a:r>
                        <a:rPr lang="en-GB" sz="1400" b="0" i="0" kern="1200" dirty="0" smtClean="0">
                          <a:solidFill>
                            <a:schemeClr val="tx1"/>
                          </a:solidFill>
                          <a:effectLst/>
                          <a:latin typeface="+mn-lt"/>
                          <a:ea typeface="+mn-ea"/>
                          <a:cs typeface="+mn-cs"/>
                        </a:rPr>
                        <a:t>)</a:t>
                      </a:r>
                      <a:endParaRPr lang="en-GB" sz="1400" dirty="0">
                        <a:solidFill>
                          <a:schemeClr val="tx1"/>
                        </a:solidFill>
                      </a:endParaRPr>
                    </a:p>
                  </a:txBody>
                  <a:tcPr marL="91437" marR="91437"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9" name="Table 8"/>
          <p:cNvGraphicFramePr>
            <a:graphicFrameLocks noGrp="1"/>
          </p:cNvGraphicFramePr>
          <p:nvPr/>
        </p:nvGraphicFramePr>
        <p:xfrm>
          <a:off x="5651500" y="1700213"/>
          <a:ext cx="3168650" cy="1382713"/>
        </p:xfrm>
        <a:graphic>
          <a:graphicData uri="http://schemas.openxmlformats.org/drawingml/2006/table">
            <a:tbl>
              <a:tblPr firstRow="1" bandRow="1">
                <a:tableStyleId>{5C22544A-7EE6-4342-B048-85BDC9FD1C3A}</a:tableStyleId>
              </a:tblPr>
              <a:tblGrid>
                <a:gridCol w="1728355"/>
                <a:gridCol w="1440295"/>
              </a:tblGrid>
              <a:tr h="371096">
                <a:tc>
                  <a:txBody>
                    <a:bodyPr/>
                    <a:lstStyle/>
                    <a:p>
                      <a:pPr algn="ctr"/>
                      <a:r>
                        <a:rPr lang="en-GB" sz="1800" b="0" i="0" u="none" strike="noStrike" kern="1200" baseline="0" dirty="0" smtClean="0">
                          <a:solidFill>
                            <a:schemeClr val="tx1"/>
                          </a:solidFill>
                          <a:latin typeface="+mn-lt"/>
                          <a:ea typeface="+mn-ea"/>
                          <a:cs typeface="+mn-cs"/>
                        </a:rPr>
                        <a:t>Field name</a:t>
                      </a:r>
                      <a:endParaRPr lang="en-GB" sz="1800" dirty="0">
                        <a:solidFill>
                          <a:schemeClr val="tx1"/>
                        </a:solidFill>
                      </a:endParaRPr>
                    </a:p>
                  </a:txBody>
                  <a:tcPr marL="91449" marR="91449" marT="45752" marB="45752">
                    <a:solidFill>
                      <a:srgbClr val="FFFF00"/>
                    </a:solidFill>
                  </a:tcPr>
                </a:tc>
                <a:tc>
                  <a:txBody>
                    <a:bodyPr/>
                    <a:lstStyle/>
                    <a:p>
                      <a:pPr algn="ctr"/>
                      <a:r>
                        <a:rPr lang="en-GB" sz="1800" b="0" i="0" u="none" strike="noStrike" kern="1200" baseline="0" dirty="0" smtClean="0">
                          <a:solidFill>
                            <a:schemeClr val="tx1"/>
                          </a:solidFill>
                          <a:latin typeface="+mn-lt"/>
                          <a:ea typeface="+mn-ea"/>
                          <a:cs typeface="+mn-cs"/>
                        </a:rPr>
                        <a:t>Data type</a:t>
                      </a:r>
                      <a:endParaRPr lang="en-GB" sz="1800" dirty="0">
                        <a:solidFill>
                          <a:schemeClr val="tx1"/>
                        </a:solidFill>
                      </a:endParaRPr>
                    </a:p>
                  </a:txBody>
                  <a:tcPr marL="91449" marR="91449" marT="45752" marB="45752">
                    <a:solidFill>
                      <a:srgbClr val="FFFF00"/>
                    </a:solidFill>
                  </a:tcPr>
                </a:tc>
              </a:tr>
              <a:tr h="371096">
                <a:tc>
                  <a:txBody>
                    <a:bodyPr/>
                    <a:lstStyle/>
                    <a:p>
                      <a:pPr algn="ctr"/>
                      <a:r>
                        <a:rPr lang="en-GB" sz="1800" b="1" i="0" u="none" strike="noStrike" kern="1200" baseline="0" dirty="0" smtClean="0">
                          <a:solidFill>
                            <a:srgbClr val="00B050"/>
                          </a:solidFill>
                          <a:latin typeface="+mn-lt"/>
                          <a:ea typeface="+mn-ea"/>
                          <a:cs typeface="+mn-cs"/>
                        </a:rPr>
                        <a:t>Free texts</a:t>
                      </a:r>
                      <a:endParaRPr lang="en-GB" sz="1800" b="1" dirty="0">
                        <a:solidFill>
                          <a:srgbClr val="00B050"/>
                        </a:solidFill>
                      </a:endParaRPr>
                    </a:p>
                  </a:txBody>
                  <a:tcPr marL="91449" marR="91449" marT="45752" marB="45752">
                    <a:solidFill>
                      <a:schemeClr val="bg1">
                        <a:lumMod val="95000"/>
                      </a:schemeClr>
                    </a:solidFill>
                  </a:tcPr>
                </a:tc>
                <a:tc>
                  <a:txBody>
                    <a:bodyPr/>
                    <a:lstStyle/>
                    <a:p>
                      <a:pPr algn="ctr"/>
                      <a:r>
                        <a:rPr lang="en-GB" sz="1800" b="0" i="0" u="none" strike="noStrike" kern="1200" baseline="0" dirty="0" smtClean="0">
                          <a:solidFill>
                            <a:schemeClr val="dk1"/>
                          </a:solidFill>
                          <a:latin typeface="+mn-lt"/>
                          <a:ea typeface="+mn-ea"/>
                          <a:cs typeface="+mn-cs"/>
                        </a:rPr>
                        <a:t>Integer</a:t>
                      </a:r>
                      <a:endParaRPr lang="en-GB" sz="1800" dirty="0"/>
                    </a:p>
                  </a:txBody>
                  <a:tcPr marL="91449" marR="91449" marT="45752" marB="45752">
                    <a:solidFill>
                      <a:schemeClr val="bg1">
                        <a:lumMod val="95000"/>
                      </a:schemeClr>
                    </a:solidFill>
                  </a:tcPr>
                </a:tc>
              </a:tr>
              <a:tr h="640521">
                <a:tc>
                  <a:txBody>
                    <a:bodyPr/>
                    <a:lstStyle/>
                    <a:p>
                      <a:pPr algn="ctr"/>
                      <a:r>
                        <a:rPr lang="en-GB" sz="1800" b="1" i="0" u="none" strike="noStrike" kern="1200" baseline="0" dirty="0" smtClean="0">
                          <a:solidFill>
                            <a:srgbClr val="0070C0"/>
                          </a:solidFill>
                          <a:latin typeface="+mn-lt"/>
                          <a:ea typeface="+mn-ea"/>
                          <a:cs typeface="+mn-cs"/>
                        </a:rPr>
                        <a:t>Monthly payment</a:t>
                      </a:r>
                      <a:endParaRPr lang="en-GB" sz="1800" b="1" dirty="0">
                        <a:solidFill>
                          <a:srgbClr val="0070C0"/>
                        </a:solidFill>
                      </a:endParaRPr>
                    </a:p>
                  </a:txBody>
                  <a:tcPr marL="91449" marR="91449" marT="45752" marB="45752">
                    <a:solidFill>
                      <a:schemeClr val="bg1">
                        <a:lumMod val="95000"/>
                      </a:schemeClr>
                    </a:solidFill>
                  </a:tcPr>
                </a:tc>
                <a:tc>
                  <a:txBody>
                    <a:bodyPr/>
                    <a:lstStyle/>
                    <a:p>
                      <a:pPr algn="ctr"/>
                      <a:r>
                        <a:rPr lang="en-GB" sz="1800" dirty="0" smtClean="0"/>
                        <a:t>Currency</a:t>
                      </a:r>
                      <a:endParaRPr lang="en-GB" sz="1800" dirty="0"/>
                    </a:p>
                  </a:txBody>
                  <a:tcPr marL="91449" marR="91449" marT="45752" marB="45752">
                    <a:solidFill>
                      <a:schemeClr val="bg1">
                        <a:lumMod val="95000"/>
                      </a:schemeClr>
                    </a:solidFill>
                  </a:tcPr>
                </a:tc>
              </a:tr>
            </a:tbl>
          </a:graphicData>
        </a:graphic>
      </p:graphicFrame>
      <p:cxnSp>
        <p:nvCxnSpPr>
          <p:cNvPr id="7" name="Straight Arrow Connector 6"/>
          <p:cNvCxnSpPr/>
          <p:nvPr/>
        </p:nvCxnSpPr>
        <p:spPr>
          <a:xfrm flipV="1">
            <a:off x="5292725" y="2349500"/>
            <a:ext cx="503238" cy="647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4211638" y="2349500"/>
            <a:ext cx="1584325" cy="503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215" name="TextBox 13"/>
          <p:cNvSpPr txBox="1">
            <a:spLocks noChangeArrowheads="1"/>
          </p:cNvSpPr>
          <p:nvPr/>
        </p:nvSpPr>
        <p:spPr bwMode="auto">
          <a:xfrm>
            <a:off x="5348288" y="3284538"/>
            <a:ext cx="3500437" cy="923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b="1"/>
              <a:t>Tip: Validation</a:t>
            </a:r>
            <a:r>
              <a:rPr lang="en-GB" altLang="en-US"/>
              <a:t> makes sure the correct data is entered into the correct field.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8 - 0417/12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96975"/>
            <a:ext cx="8804275" cy="2216150"/>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A company wishes to replace its current system with a new </a:t>
            </a:r>
            <a:r>
              <a:rPr lang="en-US" b="1" dirty="0" err="1">
                <a:latin typeface="+mn-lt"/>
                <a:cs typeface="+mn-cs"/>
              </a:rPr>
              <a:t>computerised</a:t>
            </a:r>
            <a:r>
              <a:rPr lang="en-US" b="1" dirty="0">
                <a:latin typeface="+mn-lt"/>
                <a:cs typeface="+mn-cs"/>
              </a:rPr>
              <a:t> system. It has employed a systems analyst to investigate the current system.</a:t>
            </a:r>
          </a:p>
          <a:p>
            <a:pPr fontAlgn="auto">
              <a:spcBef>
                <a:spcPts val="0"/>
              </a:spcBef>
              <a:spcAft>
                <a:spcPts val="0"/>
              </a:spcAft>
              <a:defRPr/>
            </a:pPr>
            <a:endParaRPr lang="en-US" sz="1050" dirty="0">
              <a:latin typeface="+mn-lt"/>
              <a:cs typeface="+mn-cs"/>
            </a:endParaRPr>
          </a:p>
          <a:p>
            <a:pPr marL="342900" indent="-342900" fontAlgn="auto">
              <a:spcBef>
                <a:spcPts val="0"/>
              </a:spcBef>
              <a:spcAft>
                <a:spcPts val="0"/>
              </a:spcAft>
              <a:buFontTx/>
              <a:buAutoNum type="alphaLcParenBoth"/>
              <a:defRPr/>
            </a:pPr>
            <a:r>
              <a:rPr lang="en-US" dirty="0">
                <a:latin typeface="+mn-lt"/>
                <a:cs typeface="+mn-cs"/>
              </a:rPr>
              <a:t>Describe three methods the systems analyst could use to research the current system.</a:t>
            </a:r>
          </a:p>
          <a:p>
            <a:pPr marL="342900" indent="-342900" fontAlgn="auto">
              <a:spcBef>
                <a:spcPts val="0"/>
              </a:spcBef>
              <a:spcAft>
                <a:spcPts val="0"/>
              </a:spcAft>
              <a:buFont typeface="+mj-lt"/>
              <a:buAutoNum type="arabicPeriod"/>
              <a:defRPr/>
            </a:pPr>
            <a:r>
              <a:rPr lang="en-US" b="1" dirty="0">
                <a:solidFill>
                  <a:srgbClr val="FF0000"/>
                </a:solidFill>
                <a:latin typeface="+mn-lt"/>
                <a:cs typeface="+mn-cs"/>
              </a:rPr>
              <a:t>Observing</a:t>
            </a:r>
            <a:r>
              <a:rPr lang="en-US" dirty="0">
                <a:latin typeface="+mn-lt"/>
                <a:cs typeface="+mn-cs"/>
              </a:rPr>
              <a:t> the users using the current system</a:t>
            </a:r>
          </a:p>
          <a:p>
            <a:pPr marL="342900" indent="-342900" fontAlgn="auto">
              <a:spcBef>
                <a:spcPts val="0"/>
              </a:spcBef>
              <a:spcAft>
                <a:spcPts val="0"/>
              </a:spcAft>
              <a:buFont typeface="+mj-lt"/>
              <a:buAutoNum type="arabicPeriod"/>
              <a:defRPr/>
            </a:pPr>
            <a:r>
              <a:rPr lang="en-US" b="1" dirty="0">
                <a:solidFill>
                  <a:srgbClr val="FF0000"/>
                </a:solidFill>
                <a:latin typeface="+mn-lt"/>
                <a:cs typeface="+mn-cs"/>
              </a:rPr>
              <a:t>Questionnaires</a:t>
            </a:r>
            <a:r>
              <a:rPr lang="en-US" dirty="0">
                <a:latin typeface="+mn-lt"/>
                <a:cs typeface="+mn-cs"/>
              </a:rPr>
              <a:t> are distributed to users asking questions about the current system</a:t>
            </a:r>
          </a:p>
          <a:p>
            <a:pPr marL="342900" indent="-342900" fontAlgn="auto">
              <a:spcBef>
                <a:spcPts val="0"/>
              </a:spcBef>
              <a:spcAft>
                <a:spcPts val="0"/>
              </a:spcAft>
              <a:buFont typeface="+mj-lt"/>
              <a:buAutoNum type="arabicPeriod"/>
              <a:defRPr/>
            </a:pPr>
            <a:r>
              <a:rPr lang="en-US" b="1" dirty="0">
                <a:solidFill>
                  <a:srgbClr val="FF0000"/>
                </a:solidFill>
                <a:latin typeface="+mn-lt"/>
                <a:cs typeface="+mn-cs"/>
              </a:rPr>
              <a:t>Interviewing </a:t>
            </a:r>
            <a:r>
              <a:rPr lang="en-US" dirty="0">
                <a:latin typeface="+mn-lt"/>
                <a:cs typeface="+mn-cs"/>
              </a:rPr>
              <a:t>the users about the current system</a:t>
            </a:r>
          </a:p>
          <a:p>
            <a:pPr marL="342900" indent="-342900" fontAlgn="auto">
              <a:spcBef>
                <a:spcPts val="0"/>
              </a:spcBef>
              <a:spcAft>
                <a:spcPts val="0"/>
              </a:spcAft>
              <a:buFont typeface="+mj-lt"/>
              <a:buAutoNum type="arabicPeriod"/>
              <a:defRPr/>
            </a:pPr>
            <a:r>
              <a:rPr lang="en-US" b="1" dirty="0">
                <a:solidFill>
                  <a:srgbClr val="FF0000"/>
                </a:solidFill>
                <a:latin typeface="+mn-lt"/>
                <a:cs typeface="+mn-cs"/>
              </a:rPr>
              <a:t>Examining </a:t>
            </a:r>
            <a:r>
              <a:rPr lang="en-US" dirty="0">
                <a:latin typeface="+mn-lt"/>
                <a:cs typeface="+mn-cs"/>
              </a:rPr>
              <a:t>documents from the current system</a:t>
            </a:r>
          </a:p>
        </p:txBody>
      </p:sp>
      <p:graphicFrame>
        <p:nvGraphicFramePr>
          <p:cNvPr id="3" name="Table 2"/>
          <p:cNvGraphicFramePr>
            <a:graphicFrameLocks noGrp="1"/>
          </p:cNvGraphicFramePr>
          <p:nvPr/>
        </p:nvGraphicFramePr>
        <p:xfrm>
          <a:off x="179388" y="3573463"/>
          <a:ext cx="8856662" cy="3078440"/>
        </p:xfrm>
        <a:graphic>
          <a:graphicData uri="http://schemas.openxmlformats.org/drawingml/2006/table">
            <a:tbl>
              <a:tblPr firstRow="1" bandRow="1">
                <a:tableStyleId>{21E4AEA4-8DFA-4A89-87EB-49C32662AFE0}</a:tableStyleId>
              </a:tblPr>
              <a:tblGrid>
                <a:gridCol w="2646763"/>
                <a:gridCol w="6209899"/>
              </a:tblGrid>
              <a:tr h="579060">
                <a:tc>
                  <a:txBody>
                    <a:bodyPr/>
                    <a:lstStyle/>
                    <a:p>
                      <a:pPr algn="l"/>
                      <a:r>
                        <a:rPr lang="en-GB" sz="1600" b="1" dirty="0" smtClean="0">
                          <a:solidFill>
                            <a:schemeClr val="tx1"/>
                          </a:solidFill>
                        </a:rPr>
                        <a:t>Observation</a:t>
                      </a:r>
                    </a:p>
                    <a:p>
                      <a:pPr algn="l"/>
                      <a:endParaRPr lang="en-GB" sz="1600" b="1" dirty="0">
                        <a:solidFill>
                          <a:schemeClr val="tx1"/>
                        </a:solidFill>
                      </a:endParaRPr>
                    </a:p>
                  </a:txBody>
                  <a:tcPr marL="91437" marR="91437" marT="45715" marB="45715">
                    <a:solidFill>
                      <a:schemeClr val="bg1">
                        <a:lumMod val="85000"/>
                      </a:schemeClr>
                    </a:solidFill>
                  </a:tcPr>
                </a:tc>
                <a:tc>
                  <a:txBody>
                    <a:bodyPr/>
                    <a:lstStyle/>
                    <a:p>
                      <a:pPr marL="285750" indent="-285750">
                        <a:buFont typeface="Arial" panose="020B0604020202020204" pitchFamily="34" charset="0"/>
                        <a:buChar char="•"/>
                      </a:pPr>
                      <a:r>
                        <a:rPr lang="en-GB" sz="1400" b="0" i="0" kern="1200" dirty="0" smtClean="0">
                          <a:solidFill>
                            <a:schemeClr val="dk1"/>
                          </a:solidFill>
                          <a:effectLst/>
                          <a:latin typeface="+mn-lt"/>
                          <a:ea typeface="+mn-ea"/>
                          <a:cs typeface="+mn-cs"/>
                        </a:rPr>
                        <a:t>This involves the systems analyst walking around the organisation or business, watching how things work with </a:t>
                      </a:r>
                      <a:r>
                        <a:rPr lang="en-GB" sz="1400" b="1" i="0" kern="1200" dirty="0" smtClean="0">
                          <a:solidFill>
                            <a:schemeClr val="dk1"/>
                          </a:solidFill>
                          <a:effectLst/>
                          <a:latin typeface="+mn-lt"/>
                          <a:ea typeface="+mn-ea"/>
                          <a:cs typeface="+mn-cs"/>
                        </a:rPr>
                        <a:t>his/her own eyes</a:t>
                      </a:r>
                      <a:r>
                        <a:rPr lang="en-GB" sz="1400" b="0" i="0" kern="1200" dirty="0" smtClean="0">
                          <a:solidFill>
                            <a:schemeClr val="dk1"/>
                          </a:solidFill>
                          <a:effectLst/>
                          <a:latin typeface="+mn-lt"/>
                          <a:ea typeface="+mn-ea"/>
                          <a:cs typeface="+mn-cs"/>
                        </a:rPr>
                        <a:t>.</a:t>
                      </a:r>
                      <a:endParaRPr lang="en-GB" sz="1400" dirty="0" smtClean="0"/>
                    </a:p>
                  </a:txBody>
                  <a:tcPr marL="91437" marR="91437" marT="45715" marB="45715">
                    <a:solidFill>
                      <a:schemeClr val="bg1">
                        <a:lumMod val="85000"/>
                      </a:schemeClr>
                    </a:solidFill>
                  </a:tcPr>
                </a:tc>
              </a:tr>
              <a:tr h="944782">
                <a:tc>
                  <a:txBody>
                    <a:bodyPr/>
                    <a:lstStyle/>
                    <a:p>
                      <a:pPr algn="l"/>
                      <a:r>
                        <a:rPr lang="en-GB" sz="1600" b="1" dirty="0" smtClean="0">
                          <a:solidFill>
                            <a:schemeClr val="tx1"/>
                          </a:solidFill>
                        </a:rPr>
                        <a:t>Interview</a:t>
                      </a:r>
                    </a:p>
                    <a:p>
                      <a:pPr algn="l"/>
                      <a:endParaRPr lang="en-GB" sz="1800" b="1" dirty="0" smtClean="0">
                        <a:solidFill>
                          <a:schemeClr val="tx1"/>
                        </a:solidFill>
                      </a:endParaRPr>
                    </a:p>
                    <a:p>
                      <a:pPr algn="l"/>
                      <a:endParaRPr lang="en-GB" sz="1800" b="1" dirty="0" smtClean="0">
                        <a:solidFill>
                          <a:schemeClr val="tx1"/>
                        </a:solidFill>
                      </a:endParaRPr>
                    </a:p>
                  </a:txBody>
                  <a:tcPr marL="91437" marR="91437" marT="45715" marB="45715">
                    <a:solidFill>
                      <a:schemeClr val="bg1">
                        <a:lumMod val="85000"/>
                      </a:schemeClr>
                    </a:solidFill>
                  </a:tcPr>
                </a:tc>
                <a:tc>
                  <a:txBody>
                    <a:bodyPr/>
                    <a:lstStyle/>
                    <a:p>
                      <a:pPr marL="285750" indent="-285750">
                        <a:buFont typeface="Arial" panose="020B0604020202020204" pitchFamily="34" charset="0"/>
                        <a:buChar char="•"/>
                      </a:pPr>
                      <a:r>
                        <a:rPr lang="en-GB" sz="1400" b="0" i="0" kern="1200" dirty="0" smtClean="0">
                          <a:solidFill>
                            <a:schemeClr val="dk1"/>
                          </a:solidFill>
                          <a:effectLst/>
                          <a:latin typeface="+mn-lt"/>
                          <a:ea typeface="+mn-ea"/>
                          <a:cs typeface="+mn-cs"/>
                        </a:rPr>
                        <a:t>The systems analyst can interview </a:t>
                      </a:r>
                      <a:r>
                        <a:rPr lang="en-GB" sz="1400" b="1" i="0" kern="1200" dirty="0" smtClean="0">
                          <a:solidFill>
                            <a:schemeClr val="dk1"/>
                          </a:solidFill>
                          <a:effectLst/>
                          <a:latin typeface="+mn-lt"/>
                          <a:ea typeface="+mn-ea"/>
                          <a:cs typeface="+mn-cs"/>
                        </a:rPr>
                        <a:t>key people</a:t>
                      </a:r>
                      <a:r>
                        <a:rPr lang="en-GB" sz="1400" b="0" i="0" kern="1200" dirty="0" smtClean="0">
                          <a:solidFill>
                            <a:schemeClr val="dk1"/>
                          </a:solidFill>
                          <a:effectLst/>
                          <a:latin typeface="+mn-lt"/>
                          <a:ea typeface="+mn-ea"/>
                          <a:cs typeface="+mn-cs"/>
                        </a:rPr>
                        <a:t> within the system to find out how it works. </a:t>
                      </a:r>
                    </a:p>
                    <a:p>
                      <a:pPr marL="285750" indent="-285750">
                        <a:buFont typeface="Arial" panose="020B0604020202020204" pitchFamily="34" charset="0"/>
                        <a:buChar char="•"/>
                      </a:pPr>
                      <a:r>
                        <a:rPr lang="en-GB" sz="1400" b="0" i="0" kern="1200" dirty="0" smtClean="0">
                          <a:solidFill>
                            <a:schemeClr val="dk1"/>
                          </a:solidFill>
                          <a:effectLst/>
                          <a:latin typeface="+mn-lt"/>
                          <a:ea typeface="+mn-ea"/>
                          <a:cs typeface="+mn-cs"/>
                        </a:rPr>
                        <a:t>Interviews allow lots of </a:t>
                      </a:r>
                      <a:r>
                        <a:rPr lang="en-GB" sz="1400" b="1" i="0" kern="1200" dirty="0" smtClean="0">
                          <a:solidFill>
                            <a:schemeClr val="dk1"/>
                          </a:solidFill>
                          <a:effectLst/>
                          <a:latin typeface="+mn-lt"/>
                          <a:ea typeface="+mn-ea"/>
                          <a:cs typeface="+mn-cs"/>
                        </a:rPr>
                        <a:t>very detailed information</a:t>
                      </a:r>
                      <a:r>
                        <a:rPr lang="en-GB" sz="1400" b="0" i="0" kern="1200" dirty="0" smtClean="0">
                          <a:solidFill>
                            <a:schemeClr val="dk1"/>
                          </a:solidFill>
                          <a:effectLst/>
                          <a:latin typeface="+mn-lt"/>
                          <a:ea typeface="+mn-ea"/>
                          <a:cs typeface="+mn-cs"/>
                        </a:rPr>
                        <a:t> to be gathered, but they take a</a:t>
                      </a:r>
                      <a:r>
                        <a:rPr lang="en-GB" sz="1400" b="1" i="0" kern="1200" dirty="0" smtClean="0">
                          <a:solidFill>
                            <a:schemeClr val="dk1"/>
                          </a:solidFill>
                          <a:effectLst/>
                          <a:latin typeface="+mn-lt"/>
                          <a:ea typeface="+mn-ea"/>
                          <a:cs typeface="+mn-cs"/>
                        </a:rPr>
                        <a:t> long time</a:t>
                      </a:r>
                      <a:r>
                        <a:rPr lang="en-GB" sz="1400" b="0" i="0" kern="1200" dirty="0" smtClean="0">
                          <a:solidFill>
                            <a:schemeClr val="dk1"/>
                          </a:solidFill>
                          <a:effectLst/>
                          <a:latin typeface="+mn-lt"/>
                          <a:ea typeface="+mn-ea"/>
                          <a:cs typeface="+mn-cs"/>
                        </a:rPr>
                        <a:t> to do, so are not possible if large groups of people are involved.</a:t>
                      </a:r>
                    </a:p>
                  </a:txBody>
                  <a:tcPr marL="91437" marR="91437" marT="45715" marB="45715">
                    <a:solidFill>
                      <a:schemeClr val="bg1">
                        <a:lumMod val="85000"/>
                      </a:schemeClr>
                    </a:solidFill>
                  </a:tcPr>
                </a:tc>
              </a:tr>
              <a:tr h="822875">
                <a:tc>
                  <a:txBody>
                    <a:bodyPr/>
                    <a:lstStyle/>
                    <a:p>
                      <a:pPr algn="l"/>
                      <a:r>
                        <a:rPr lang="en-GB" sz="1600" b="1" dirty="0" smtClean="0">
                          <a:solidFill>
                            <a:schemeClr val="tx1"/>
                          </a:solidFill>
                        </a:rPr>
                        <a:t>Questionnaires</a:t>
                      </a:r>
                    </a:p>
                    <a:p>
                      <a:pPr algn="l"/>
                      <a:endParaRPr lang="en-GB" sz="1600" b="1" dirty="0" smtClean="0">
                        <a:solidFill>
                          <a:schemeClr val="tx1"/>
                        </a:solidFill>
                      </a:endParaRPr>
                    </a:p>
                    <a:p>
                      <a:pPr algn="l"/>
                      <a:endParaRPr lang="en-GB" sz="1600" b="1" dirty="0">
                        <a:solidFill>
                          <a:schemeClr val="tx1"/>
                        </a:solidFill>
                      </a:endParaRPr>
                    </a:p>
                  </a:txBody>
                  <a:tcPr marL="91437" marR="91437" marT="45715" marB="45715">
                    <a:solidFill>
                      <a:schemeClr val="bg1">
                        <a:lumMod val="85000"/>
                      </a:schemeClr>
                    </a:solidFill>
                  </a:tcPr>
                </a:tc>
                <a:tc>
                  <a:txBody>
                    <a:bodyPr/>
                    <a:lstStyle/>
                    <a:p>
                      <a:pPr marL="285750" indent="-285750">
                        <a:buFont typeface="Arial" panose="020B0604020202020204" pitchFamily="34" charset="0"/>
                        <a:buChar char="•"/>
                      </a:pPr>
                      <a:r>
                        <a:rPr lang="en-GB" sz="1400" b="0" i="0" kern="1200" dirty="0" smtClean="0">
                          <a:solidFill>
                            <a:schemeClr val="dk1"/>
                          </a:solidFill>
                          <a:effectLst/>
                          <a:latin typeface="+mn-lt"/>
                          <a:ea typeface="+mn-ea"/>
                          <a:cs typeface="+mn-cs"/>
                        </a:rPr>
                        <a:t>With</a:t>
                      </a:r>
                      <a:r>
                        <a:rPr lang="en-GB" sz="1400" b="1" i="0" kern="1200" dirty="0" smtClean="0">
                          <a:solidFill>
                            <a:schemeClr val="dk1"/>
                          </a:solidFill>
                          <a:effectLst/>
                          <a:latin typeface="+mn-lt"/>
                          <a:ea typeface="+mn-ea"/>
                          <a:cs typeface="+mn-cs"/>
                        </a:rPr>
                        <a:t> large groups</a:t>
                      </a:r>
                      <a:r>
                        <a:rPr lang="en-GB" sz="1400" b="0" i="0" kern="1200" dirty="0" smtClean="0">
                          <a:solidFill>
                            <a:schemeClr val="dk1"/>
                          </a:solidFill>
                          <a:effectLst/>
                          <a:latin typeface="+mn-lt"/>
                          <a:ea typeface="+mn-ea"/>
                          <a:cs typeface="+mn-cs"/>
                        </a:rPr>
                        <a:t> of people, a questionnaire is a </a:t>
                      </a:r>
                      <a:r>
                        <a:rPr lang="en-GB" sz="1400" b="1" i="0" kern="1200" dirty="0" smtClean="0">
                          <a:solidFill>
                            <a:schemeClr val="dk1"/>
                          </a:solidFill>
                          <a:effectLst/>
                          <a:latin typeface="+mn-lt"/>
                          <a:ea typeface="+mn-ea"/>
                          <a:cs typeface="+mn-cs"/>
                        </a:rPr>
                        <a:t>quick</a:t>
                      </a:r>
                      <a:r>
                        <a:rPr lang="en-GB" sz="1400" b="0" i="0" kern="1200" dirty="0" smtClean="0">
                          <a:solidFill>
                            <a:schemeClr val="dk1"/>
                          </a:solidFill>
                          <a:effectLst/>
                          <a:latin typeface="+mn-lt"/>
                          <a:ea typeface="+mn-ea"/>
                          <a:cs typeface="+mn-cs"/>
                        </a:rPr>
                        <a:t> and simple way to gather information.</a:t>
                      </a:r>
                    </a:p>
                  </a:txBody>
                  <a:tcPr marL="91437" marR="91437" marT="45715" marB="45715">
                    <a:solidFill>
                      <a:schemeClr val="bg1">
                        <a:lumMod val="85000"/>
                      </a:schemeClr>
                    </a:solidFill>
                  </a:tcPr>
                </a:tc>
              </a:tr>
              <a:tr h="731444">
                <a:tc>
                  <a:txBody>
                    <a:bodyPr/>
                    <a:lstStyle/>
                    <a:p>
                      <a:pPr algn="l"/>
                      <a:r>
                        <a:rPr lang="en-GB" sz="1600" b="1" dirty="0" smtClean="0">
                          <a:solidFill>
                            <a:schemeClr val="tx1"/>
                          </a:solidFill>
                        </a:rPr>
                        <a:t>Collecting</a:t>
                      </a:r>
                      <a:r>
                        <a:rPr lang="en-GB" sz="1600" b="1" baseline="0" dirty="0" smtClean="0">
                          <a:solidFill>
                            <a:schemeClr val="tx1"/>
                          </a:solidFill>
                        </a:rPr>
                        <a:t> </a:t>
                      </a:r>
                    </a:p>
                    <a:p>
                      <a:pPr algn="l"/>
                      <a:r>
                        <a:rPr lang="en-GB" sz="1600" b="1" baseline="0" dirty="0" smtClean="0">
                          <a:solidFill>
                            <a:schemeClr val="tx1"/>
                          </a:solidFill>
                        </a:rPr>
                        <a:t>Documents</a:t>
                      </a:r>
                      <a:endParaRPr lang="en-GB" sz="1600" b="1" dirty="0" smtClean="0">
                        <a:solidFill>
                          <a:schemeClr val="tx1"/>
                        </a:solidFill>
                      </a:endParaRPr>
                    </a:p>
                  </a:txBody>
                  <a:tcPr marL="91437" marR="91437" marT="45715" marB="45715">
                    <a:solidFill>
                      <a:schemeClr val="bg1">
                        <a:lumMod val="85000"/>
                      </a:schemeClr>
                    </a:solidFill>
                  </a:tcPr>
                </a:tc>
                <a:tc>
                  <a:txBody>
                    <a:bodyPr/>
                    <a:lstStyle/>
                    <a:p>
                      <a:pPr marL="285750" indent="-285750">
                        <a:buFont typeface="Arial" panose="020B0604020202020204" pitchFamily="34" charset="0"/>
                        <a:buChar char="•"/>
                      </a:pPr>
                      <a:r>
                        <a:rPr lang="en-GB" sz="1400" b="0" i="0" kern="1200" dirty="0" smtClean="0">
                          <a:solidFill>
                            <a:schemeClr val="dk1"/>
                          </a:solidFill>
                          <a:effectLst/>
                          <a:latin typeface="+mn-lt"/>
                          <a:ea typeface="+mn-ea"/>
                          <a:cs typeface="+mn-cs"/>
                        </a:rPr>
                        <a:t>The systems analyst needs to collect </a:t>
                      </a:r>
                      <a:r>
                        <a:rPr lang="en-GB" sz="1400" b="1" i="0" kern="1200" dirty="0" smtClean="0">
                          <a:solidFill>
                            <a:schemeClr val="dk1"/>
                          </a:solidFill>
                          <a:effectLst/>
                          <a:latin typeface="+mn-lt"/>
                          <a:ea typeface="+mn-ea"/>
                          <a:cs typeface="+mn-cs"/>
                        </a:rPr>
                        <a:t>examples</a:t>
                      </a:r>
                      <a:r>
                        <a:rPr lang="en-GB" sz="1400" b="0" i="0" kern="1200" dirty="0" smtClean="0">
                          <a:solidFill>
                            <a:schemeClr val="dk1"/>
                          </a:solidFill>
                          <a:effectLst/>
                          <a:latin typeface="+mn-lt"/>
                          <a:ea typeface="+mn-ea"/>
                          <a:cs typeface="+mn-cs"/>
                        </a:rPr>
                        <a:t> of the documents used to get an understanding of the </a:t>
                      </a:r>
                      <a:r>
                        <a:rPr lang="en-GB" sz="1400" b="1" i="0" kern="1200" dirty="0" smtClean="0">
                          <a:solidFill>
                            <a:schemeClr val="dk1"/>
                          </a:solidFill>
                          <a:effectLst/>
                          <a:latin typeface="+mn-lt"/>
                          <a:ea typeface="+mn-ea"/>
                          <a:cs typeface="+mn-cs"/>
                        </a:rPr>
                        <a:t>type</a:t>
                      </a:r>
                      <a:r>
                        <a:rPr lang="en-GB" sz="1400" b="0" i="0" kern="1200" dirty="0" smtClean="0">
                          <a:solidFill>
                            <a:schemeClr val="dk1"/>
                          </a:solidFill>
                          <a:effectLst/>
                          <a:latin typeface="+mn-lt"/>
                          <a:ea typeface="+mn-ea"/>
                          <a:cs typeface="+mn-cs"/>
                        </a:rPr>
                        <a:t> and </a:t>
                      </a:r>
                      <a:r>
                        <a:rPr lang="en-GB" sz="1400" b="1" i="0" kern="1200" dirty="0" smtClean="0">
                          <a:solidFill>
                            <a:schemeClr val="dk1"/>
                          </a:solidFill>
                          <a:effectLst/>
                          <a:latin typeface="+mn-lt"/>
                          <a:ea typeface="+mn-ea"/>
                          <a:cs typeface="+mn-cs"/>
                        </a:rPr>
                        <a:t>quantity</a:t>
                      </a:r>
                      <a:r>
                        <a:rPr lang="en-GB" sz="1400" b="0" i="0" kern="1200" dirty="0" smtClean="0">
                          <a:solidFill>
                            <a:schemeClr val="dk1"/>
                          </a:solidFill>
                          <a:effectLst/>
                          <a:latin typeface="+mn-lt"/>
                          <a:ea typeface="+mn-ea"/>
                          <a:cs typeface="+mn-cs"/>
                        </a:rPr>
                        <a:t> of </a:t>
                      </a:r>
                      <a:r>
                        <a:rPr lang="en-GB" sz="1400" b="1" i="0" kern="1200" dirty="0" smtClean="0">
                          <a:solidFill>
                            <a:schemeClr val="dk1"/>
                          </a:solidFill>
                          <a:effectLst/>
                          <a:latin typeface="+mn-lt"/>
                          <a:ea typeface="+mn-ea"/>
                          <a:cs typeface="+mn-cs"/>
                        </a:rPr>
                        <a:t>data</a:t>
                      </a:r>
                      <a:r>
                        <a:rPr lang="en-GB" sz="1400" b="0" i="0" kern="1200" dirty="0" smtClean="0">
                          <a:solidFill>
                            <a:schemeClr val="dk1"/>
                          </a:solidFill>
                          <a:effectLst/>
                          <a:latin typeface="+mn-lt"/>
                          <a:ea typeface="+mn-ea"/>
                          <a:cs typeface="+mn-cs"/>
                        </a:rPr>
                        <a:t> that </a:t>
                      </a:r>
                      <a:r>
                        <a:rPr lang="en-GB" sz="1400" b="1" i="0" kern="1200" dirty="0" smtClean="0">
                          <a:solidFill>
                            <a:schemeClr val="dk1"/>
                          </a:solidFill>
                          <a:effectLst/>
                          <a:latin typeface="+mn-lt"/>
                          <a:ea typeface="+mn-ea"/>
                          <a:cs typeface="+mn-cs"/>
                        </a:rPr>
                        <a:t>flows</a:t>
                      </a:r>
                      <a:r>
                        <a:rPr lang="en-GB" sz="1400" b="0" i="0" kern="1200" dirty="0" smtClean="0">
                          <a:solidFill>
                            <a:schemeClr val="dk1"/>
                          </a:solidFill>
                          <a:effectLst/>
                          <a:latin typeface="+mn-lt"/>
                          <a:ea typeface="+mn-ea"/>
                          <a:cs typeface="+mn-cs"/>
                        </a:rPr>
                        <a:t> through the business or organisation.</a:t>
                      </a:r>
                      <a:endParaRPr lang="en-GB" sz="1400" dirty="0" smtClean="0"/>
                    </a:p>
                  </a:txBody>
                  <a:tcPr marL="91437" marR="91437" marT="45715" marB="45715">
                    <a:solidFill>
                      <a:schemeClr val="bg1">
                        <a:lumMod val="85000"/>
                      </a:schemeClr>
                    </a:solidFill>
                  </a:tcPr>
                </a:tc>
              </a:tr>
            </a:tbl>
          </a:graphicData>
        </a:graphic>
      </p:graphicFrame>
      <p:pic>
        <p:nvPicPr>
          <p:cNvPr id="8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627438"/>
            <a:ext cx="6921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4275138"/>
            <a:ext cx="827087"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5170488"/>
            <a:ext cx="814387"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2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563" y="6021388"/>
            <a:ext cx="82073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8 - 0417/12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96975"/>
            <a:ext cx="8804275" cy="3138488"/>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When large volumes of data are input to a new system it is usual to carry out verification</a:t>
            </a:r>
          </a:p>
          <a:p>
            <a:pPr fontAlgn="auto">
              <a:spcBef>
                <a:spcPts val="0"/>
              </a:spcBef>
              <a:spcAft>
                <a:spcPts val="0"/>
              </a:spcAft>
              <a:defRPr/>
            </a:pPr>
            <a:r>
              <a:rPr lang="en-US" b="1" dirty="0">
                <a:latin typeface="+mn-lt"/>
                <a:cs typeface="+mn-cs"/>
              </a:rPr>
              <a:t>and validation on this data.</a:t>
            </a:r>
          </a:p>
          <a:p>
            <a:pPr fontAlgn="auto">
              <a:spcBef>
                <a:spcPts val="0"/>
              </a:spcBef>
              <a:spcAft>
                <a:spcPts val="0"/>
              </a:spcAft>
              <a:defRPr/>
            </a:pPr>
            <a:endParaRPr lang="en-US" dirty="0">
              <a:latin typeface="+mn-lt"/>
              <a:cs typeface="+mn-cs"/>
            </a:endParaRPr>
          </a:p>
          <a:p>
            <a:pPr fontAlgn="auto">
              <a:spcBef>
                <a:spcPts val="0"/>
              </a:spcBef>
              <a:spcAft>
                <a:spcPts val="0"/>
              </a:spcAft>
              <a:defRPr/>
            </a:pPr>
            <a:r>
              <a:rPr lang="en-US" dirty="0">
                <a:latin typeface="+mn-lt"/>
                <a:cs typeface="+mn-cs"/>
              </a:rPr>
              <a:t>(b) Name and describe two methods of </a:t>
            </a:r>
            <a:r>
              <a:rPr lang="en-US" b="1" dirty="0">
                <a:latin typeface="+mn-lt"/>
                <a:cs typeface="+mn-cs"/>
              </a:rPr>
              <a:t>verification </a:t>
            </a:r>
            <a:r>
              <a:rPr lang="en-US" dirty="0">
                <a:latin typeface="+mn-lt"/>
                <a:cs typeface="+mn-cs"/>
              </a:rPr>
              <a:t>which could be used</a:t>
            </a:r>
          </a:p>
          <a:p>
            <a:pPr fontAlgn="auto">
              <a:spcBef>
                <a:spcPts val="0"/>
              </a:spcBef>
              <a:spcAft>
                <a:spcPts val="0"/>
              </a:spcAft>
              <a:defRPr/>
            </a:pPr>
            <a:endParaRPr lang="en-US" dirty="0">
              <a:latin typeface="+mn-lt"/>
              <a:cs typeface="+mn-cs"/>
            </a:endParaRPr>
          </a:p>
          <a:p>
            <a:pPr marL="285750" indent="-285750" fontAlgn="auto">
              <a:spcBef>
                <a:spcPts val="0"/>
              </a:spcBef>
              <a:spcAft>
                <a:spcPts val="0"/>
              </a:spcAft>
              <a:buFont typeface="Arial" panose="020B0604020202020204" pitchFamily="34" charset="0"/>
              <a:buChar char="•"/>
              <a:defRPr/>
            </a:pPr>
            <a:r>
              <a:rPr lang="en-GB" b="1" dirty="0">
                <a:solidFill>
                  <a:srgbClr val="FF0000"/>
                </a:solidFill>
                <a:latin typeface="+mn-lt"/>
                <a:cs typeface="+mn-cs"/>
              </a:rPr>
              <a:t>Visual verification/checking (Proof Reading)</a:t>
            </a:r>
          </a:p>
          <a:p>
            <a:pPr marL="285750" indent="-285750" fontAlgn="auto">
              <a:spcBef>
                <a:spcPts val="0"/>
              </a:spcBef>
              <a:spcAft>
                <a:spcPts val="0"/>
              </a:spcAft>
              <a:buFont typeface="Arial" panose="020B0604020202020204" pitchFamily="34" charset="0"/>
              <a:buChar char="•"/>
              <a:defRPr/>
            </a:pPr>
            <a:r>
              <a:rPr lang="en-US" b="1" dirty="0">
                <a:solidFill>
                  <a:srgbClr val="FF0000"/>
                </a:solidFill>
                <a:latin typeface="+mn-lt"/>
                <a:cs typeface="+mn-cs"/>
              </a:rPr>
              <a:t>Read through data on screen and compare with source document </a:t>
            </a:r>
          </a:p>
          <a:p>
            <a:pPr fontAlgn="auto">
              <a:spcBef>
                <a:spcPts val="0"/>
              </a:spcBef>
              <a:spcAft>
                <a:spcPts val="0"/>
              </a:spcAft>
              <a:defRPr/>
            </a:pPr>
            <a:endParaRPr lang="en-US" dirty="0">
              <a:latin typeface="+mn-lt"/>
              <a:cs typeface="+mn-cs"/>
            </a:endParaRPr>
          </a:p>
          <a:p>
            <a:pPr marL="285750" indent="-285750" fontAlgn="auto">
              <a:spcBef>
                <a:spcPts val="0"/>
              </a:spcBef>
              <a:spcAft>
                <a:spcPts val="0"/>
              </a:spcAft>
              <a:buFont typeface="Arial" panose="020B0604020202020204" pitchFamily="34" charset="0"/>
              <a:buChar char="•"/>
              <a:defRPr/>
            </a:pPr>
            <a:r>
              <a:rPr lang="en-GB" b="1" dirty="0">
                <a:solidFill>
                  <a:srgbClr val="00B050"/>
                </a:solidFill>
                <a:latin typeface="+mn-lt"/>
                <a:cs typeface="+mn-cs"/>
              </a:rPr>
              <a:t>Double data entry </a:t>
            </a:r>
          </a:p>
          <a:p>
            <a:pPr marL="285750" indent="-285750" fontAlgn="auto">
              <a:spcBef>
                <a:spcPts val="0"/>
              </a:spcBef>
              <a:spcAft>
                <a:spcPts val="0"/>
              </a:spcAft>
              <a:buFont typeface="Arial" panose="020B0604020202020204" pitchFamily="34" charset="0"/>
              <a:buChar char="•"/>
              <a:defRPr/>
            </a:pPr>
            <a:r>
              <a:rPr lang="en-US" b="1" dirty="0">
                <a:solidFill>
                  <a:srgbClr val="00B050"/>
                </a:solidFill>
                <a:latin typeface="+mn-lt"/>
                <a:cs typeface="+mn-cs"/>
              </a:rPr>
              <a:t>Data is typed in twice by one typist</a:t>
            </a:r>
          </a:p>
          <a:p>
            <a:pPr marL="285750" indent="-285750" fontAlgn="auto">
              <a:spcBef>
                <a:spcPts val="0"/>
              </a:spcBef>
              <a:spcAft>
                <a:spcPts val="0"/>
              </a:spcAft>
              <a:buFont typeface="Arial" panose="020B0604020202020204" pitchFamily="34" charset="0"/>
              <a:buChar char="•"/>
              <a:defRPr/>
            </a:pPr>
            <a:r>
              <a:rPr lang="en-GB" b="1" dirty="0">
                <a:solidFill>
                  <a:srgbClr val="00B050"/>
                </a:solidFill>
                <a:latin typeface="+mn-lt"/>
                <a:cs typeface="+mn-cs"/>
              </a:rPr>
              <a:t>Computer compares versions</a:t>
            </a:r>
            <a:endParaRPr lang="en-US" b="1" dirty="0">
              <a:solidFill>
                <a:srgbClr val="00B050"/>
              </a:solidFill>
              <a:latin typeface="+mn-lt"/>
              <a:cs typeface="+mn-cs"/>
            </a:endParaRPr>
          </a:p>
        </p:txBody>
      </p:sp>
      <p:sp>
        <p:nvSpPr>
          <p:cNvPr id="9" name="Rectangle 8"/>
          <p:cNvSpPr/>
          <p:nvPr/>
        </p:nvSpPr>
        <p:spPr>
          <a:xfrm>
            <a:off x="176213" y="4598988"/>
            <a:ext cx="2163762" cy="1570037"/>
          </a:xfrm>
          <a:prstGeom prst="rect">
            <a:avLst/>
          </a:prstGeom>
          <a:solidFill>
            <a:srgbClr val="FFFF00"/>
          </a:solidFill>
          <a:ln>
            <a:solidFill>
              <a:schemeClr val="accent2">
                <a:lumMod val="75000"/>
              </a:schemeClr>
            </a:solidFill>
          </a:ln>
        </p:spPr>
        <p:txBody>
          <a:bodyPr>
            <a:spAutoFit/>
          </a:bodyPr>
          <a:lstStyle/>
          <a:p>
            <a:pPr fontAlgn="auto">
              <a:spcBef>
                <a:spcPts val="0"/>
              </a:spcBef>
              <a:spcAft>
                <a:spcPts val="0"/>
              </a:spcAft>
              <a:defRPr/>
            </a:pPr>
            <a:r>
              <a:rPr lang="en-GB" sz="1600" dirty="0">
                <a:latin typeface="+mn-lt"/>
                <a:cs typeface="+mn-cs"/>
              </a:rPr>
              <a:t>To check that data is the </a:t>
            </a:r>
            <a:r>
              <a:rPr lang="en-GB" sz="1600" b="1" dirty="0">
                <a:latin typeface="+mn-lt"/>
                <a:cs typeface="+mn-cs"/>
              </a:rPr>
              <a:t>correct </a:t>
            </a:r>
            <a:r>
              <a:rPr lang="en-GB" sz="1600" dirty="0">
                <a:latin typeface="+mn-lt"/>
                <a:cs typeface="+mn-cs"/>
              </a:rPr>
              <a:t>value, we use a system called </a:t>
            </a:r>
            <a:r>
              <a:rPr lang="en-GB" sz="1600" b="1" dirty="0">
                <a:latin typeface="+mn-lt"/>
                <a:cs typeface="+mn-cs"/>
              </a:rPr>
              <a:t>data verification</a:t>
            </a:r>
            <a:r>
              <a:rPr lang="en-GB" sz="1600" dirty="0">
                <a:latin typeface="+mn-lt"/>
                <a:cs typeface="+mn-cs"/>
              </a:rPr>
              <a:t>.</a:t>
            </a:r>
          </a:p>
          <a:p>
            <a:pPr fontAlgn="auto">
              <a:spcBef>
                <a:spcPts val="0"/>
              </a:spcBef>
              <a:spcAft>
                <a:spcPts val="0"/>
              </a:spcAft>
              <a:defRPr/>
            </a:pPr>
            <a:endParaRPr lang="en-GB" sz="1600" dirty="0">
              <a:latin typeface="+mn-lt"/>
              <a:cs typeface="+mn-cs"/>
            </a:endParaRPr>
          </a:p>
          <a:p>
            <a:pPr fontAlgn="auto">
              <a:spcBef>
                <a:spcPts val="0"/>
              </a:spcBef>
              <a:spcAft>
                <a:spcPts val="0"/>
              </a:spcAft>
              <a:defRPr/>
            </a:pPr>
            <a:endParaRPr lang="en-GB" sz="1600" dirty="0">
              <a:latin typeface="+mn-lt"/>
              <a:cs typeface="+mn-cs"/>
            </a:endParaRPr>
          </a:p>
        </p:txBody>
      </p:sp>
      <p:sp>
        <p:nvSpPr>
          <p:cNvPr id="10" name="Rectangle 9"/>
          <p:cNvSpPr/>
          <p:nvPr/>
        </p:nvSpPr>
        <p:spPr>
          <a:xfrm>
            <a:off x="2484438" y="4598988"/>
            <a:ext cx="2436812" cy="1816100"/>
          </a:xfrm>
          <a:prstGeom prst="rect">
            <a:avLst/>
          </a:prstGeom>
          <a:solidFill>
            <a:schemeClr val="bg1">
              <a:lumMod val="85000"/>
            </a:schemeClr>
          </a:solidFill>
          <a:ln>
            <a:solidFill>
              <a:schemeClr val="accent2">
                <a:lumMod val="75000"/>
              </a:schemeClr>
            </a:solidFill>
          </a:ln>
        </p:spPr>
        <p:txBody>
          <a:bodyPr>
            <a:spAutoFit/>
          </a:bodyPr>
          <a:lstStyle/>
          <a:p>
            <a:pPr fontAlgn="auto">
              <a:spcBef>
                <a:spcPts val="0"/>
              </a:spcBef>
              <a:spcAft>
                <a:spcPts val="0"/>
              </a:spcAft>
              <a:defRPr/>
            </a:pPr>
            <a:r>
              <a:rPr lang="en-GB" sz="1600" b="1" dirty="0">
                <a:solidFill>
                  <a:srgbClr val="FF0000"/>
                </a:solidFill>
                <a:latin typeface="+mn-lt"/>
                <a:cs typeface="+mn-cs"/>
              </a:rPr>
              <a:t>Proof Reading: </a:t>
            </a:r>
            <a:r>
              <a:rPr lang="en-GB" sz="1600" dirty="0">
                <a:latin typeface="+mn-lt"/>
                <a:cs typeface="+mn-cs"/>
              </a:rPr>
              <a:t>After the data has been entered a person compares the original data with the data in the computer</a:t>
            </a:r>
          </a:p>
          <a:p>
            <a:pPr fontAlgn="auto">
              <a:spcBef>
                <a:spcPts val="0"/>
              </a:spcBef>
              <a:spcAft>
                <a:spcPts val="0"/>
              </a:spcAft>
              <a:defRPr/>
            </a:pPr>
            <a:endParaRPr lang="en-GB" sz="1600" dirty="0">
              <a:latin typeface="+mn-lt"/>
              <a:cs typeface="+mn-cs"/>
            </a:endParaRPr>
          </a:p>
          <a:p>
            <a:pPr fontAlgn="auto">
              <a:spcBef>
                <a:spcPts val="0"/>
              </a:spcBef>
              <a:spcAft>
                <a:spcPts val="0"/>
              </a:spcAft>
              <a:defRPr/>
            </a:pPr>
            <a:endParaRPr lang="en-GB" sz="1600" dirty="0">
              <a:latin typeface="+mn-lt"/>
              <a:cs typeface="+mn-cs"/>
            </a:endParaRPr>
          </a:p>
        </p:txBody>
      </p:sp>
      <p:sp>
        <p:nvSpPr>
          <p:cNvPr id="11" name="Rectangle 10"/>
          <p:cNvSpPr/>
          <p:nvPr/>
        </p:nvSpPr>
        <p:spPr>
          <a:xfrm>
            <a:off x="5075238" y="4602163"/>
            <a:ext cx="3846512" cy="1816100"/>
          </a:xfrm>
          <a:prstGeom prst="rect">
            <a:avLst/>
          </a:prstGeom>
          <a:solidFill>
            <a:schemeClr val="bg1">
              <a:lumMod val="85000"/>
            </a:schemeClr>
          </a:solidFill>
          <a:ln>
            <a:solidFill>
              <a:schemeClr val="accent2">
                <a:lumMod val="75000"/>
              </a:schemeClr>
            </a:solidFill>
          </a:ln>
        </p:spPr>
        <p:txBody>
          <a:bodyPr>
            <a:spAutoFit/>
          </a:bodyPr>
          <a:lstStyle/>
          <a:p>
            <a:pPr fontAlgn="auto">
              <a:spcBef>
                <a:spcPts val="0"/>
              </a:spcBef>
              <a:spcAft>
                <a:spcPts val="0"/>
              </a:spcAft>
              <a:defRPr/>
            </a:pPr>
            <a:r>
              <a:rPr lang="en-GB" sz="1600" b="1" dirty="0">
                <a:solidFill>
                  <a:srgbClr val="FF0000"/>
                </a:solidFill>
                <a:latin typeface="+mn-lt"/>
                <a:cs typeface="+mn-cs"/>
              </a:rPr>
              <a:t>Double Entry: </a:t>
            </a:r>
            <a:r>
              <a:rPr lang="en-GB" sz="1600" dirty="0">
                <a:latin typeface="+mn-lt"/>
                <a:cs typeface="+mn-cs"/>
              </a:rPr>
              <a:t>The data is entered into the computer twice. The computer compares the two sets of data to see if they match. If not it generates an error and a person will need to correct the mistake.</a:t>
            </a:r>
          </a:p>
          <a:p>
            <a:pPr fontAlgn="auto">
              <a:spcBef>
                <a:spcPts val="0"/>
              </a:spcBef>
              <a:spcAft>
                <a:spcPts val="0"/>
              </a:spcAft>
              <a:defRPr/>
            </a:pPr>
            <a:r>
              <a:rPr lang="en-GB" sz="1600" b="1" dirty="0">
                <a:latin typeface="+mn-lt"/>
                <a:cs typeface="+mn-cs"/>
              </a:rPr>
              <a:t>Example: Setting new Passwords</a:t>
            </a:r>
          </a:p>
          <a:p>
            <a:pPr fontAlgn="auto">
              <a:spcBef>
                <a:spcPts val="0"/>
              </a:spcBef>
              <a:spcAft>
                <a:spcPts val="0"/>
              </a:spcAft>
              <a:defRPr/>
            </a:pPr>
            <a:endParaRPr lang="en-GB" sz="1600" b="1" dirty="0">
              <a:latin typeface="+mn-lt"/>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925" y="169863"/>
          <a:ext cx="8929688" cy="882650"/>
        </p:xfrm>
        <a:graphic>
          <a:graphicData uri="http://schemas.openxmlformats.org/drawingml/2006/table">
            <a:tbl>
              <a:tblPr firstRow="1" bandRow="1">
                <a:tableStyleId>{21E4AEA4-8DFA-4A89-87EB-49C32662AFE0}</a:tableStyleId>
              </a:tblPr>
              <a:tblGrid>
                <a:gridCol w="8929688"/>
              </a:tblGrid>
              <a:tr h="39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Paper</a:t>
                      </a:r>
                      <a:r>
                        <a:rPr lang="en-US" sz="2000" baseline="0" dirty="0" smtClean="0">
                          <a:latin typeface="+mn-lt"/>
                        </a:rPr>
                        <a:t> </a:t>
                      </a:r>
                      <a:r>
                        <a:rPr lang="en-US" sz="2000" dirty="0" err="1" smtClean="0">
                          <a:latin typeface="+mn-lt"/>
                        </a:rPr>
                        <a:t>Paper</a:t>
                      </a:r>
                      <a:r>
                        <a:rPr lang="en-US" sz="2000" baseline="0" dirty="0" smtClean="0">
                          <a:latin typeface="+mn-lt"/>
                        </a:rPr>
                        <a:t> 1 - Theory </a:t>
                      </a:r>
                      <a:endParaRPr lang="en-GB" sz="2000" dirty="0" smtClean="0">
                        <a:latin typeface="+mn-lt"/>
                      </a:endParaRPr>
                    </a:p>
                  </a:txBody>
                  <a:tcPr marL="91443" marR="91443" marT="45738" marB="45738"/>
                </a:tc>
              </a:tr>
              <a:tr h="48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Chapter 8 - 0417/12 (2013)</a:t>
                      </a:r>
                      <a:endParaRPr lang="en-GB" sz="2000" b="0" dirty="0" smtClean="0"/>
                    </a:p>
                  </a:txBody>
                  <a:tcPr marL="91443" marR="91443" marT="45738" marB="45738">
                    <a:solidFill>
                      <a:srgbClr val="FFFF00"/>
                    </a:solidFill>
                  </a:tcPr>
                </a:tc>
              </a:tr>
            </a:tbl>
          </a:graphicData>
        </a:graphic>
      </p:graphicFrame>
      <p:sp>
        <p:nvSpPr>
          <p:cNvPr id="2" name="Rectangle 1"/>
          <p:cNvSpPr/>
          <p:nvPr/>
        </p:nvSpPr>
        <p:spPr>
          <a:xfrm>
            <a:off x="160338" y="1196975"/>
            <a:ext cx="8804275" cy="2030413"/>
          </a:xfrm>
          <a:prstGeom prst="rect">
            <a:avLst/>
          </a:prstGeom>
          <a:solidFill>
            <a:schemeClr val="bg1">
              <a:lumMod val="95000"/>
            </a:schemeClr>
          </a:solidFill>
        </p:spPr>
        <p:txBody>
          <a:bodyPr>
            <a:spAutoFit/>
          </a:bodyPr>
          <a:lstStyle/>
          <a:p>
            <a:pPr fontAlgn="auto">
              <a:spcBef>
                <a:spcPts val="0"/>
              </a:spcBef>
              <a:spcAft>
                <a:spcPts val="0"/>
              </a:spcAft>
              <a:defRPr/>
            </a:pPr>
            <a:r>
              <a:rPr lang="en-US" b="1" dirty="0">
                <a:latin typeface="+mn-lt"/>
                <a:cs typeface="+mn-cs"/>
              </a:rPr>
              <a:t>Explain why it is necessary to carry out </a:t>
            </a:r>
            <a:r>
              <a:rPr lang="en-US" b="1" dirty="0">
                <a:solidFill>
                  <a:srgbClr val="FF0000"/>
                </a:solidFill>
                <a:latin typeface="+mn-lt"/>
                <a:cs typeface="+mn-cs"/>
              </a:rPr>
              <a:t>validation</a:t>
            </a:r>
            <a:r>
              <a:rPr lang="en-US" b="1" dirty="0">
                <a:latin typeface="+mn-lt"/>
                <a:cs typeface="+mn-cs"/>
              </a:rPr>
              <a:t> even though the data has been</a:t>
            </a:r>
          </a:p>
          <a:p>
            <a:pPr fontAlgn="auto">
              <a:spcBef>
                <a:spcPts val="0"/>
              </a:spcBef>
              <a:spcAft>
                <a:spcPts val="0"/>
              </a:spcAft>
              <a:defRPr/>
            </a:pPr>
            <a:r>
              <a:rPr lang="en-GB" b="1" dirty="0">
                <a:latin typeface="+mn-lt"/>
                <a:cs typeface="+mn-cs"/>
              </a:rPr>
              <a:t>verified.</a:t>
            </a:r>
          </a:p>
          <a:p>
            <a:pPr fontAlgn="auto">
              <a:spcBef>
                <a:spcPts val="0"/>
              </a:spcBef>
              <a:spcAft>
                <a:spcPts val="0"/>
              </a:spcAft>
              <a:defRPr/>
            </a:pPr>
            <a:endParaRPr lang="en-GB" b="1" dirty="0">
              <a:solidFill>
                <a:srgbClr val="00B050"/>
              </a:solidFill>
              <a:latin typeface="+mn-lt"/>
              <a:cs typeface="+mn-cs"/>
            </a:endParaRPr>
          </a:p>
          <a:p>
            <a:pPr marL="285750" indent="-285750" fontAlgn="auto">
              <a:spcBef>
                <a:spcPts val="0"/>
              </a:spcBef>
              <a:spcAft>
                <a:spcPts val="0"/>
              </a:spcAft>
              <a:buFont typeface="Arial" panose="020B0604020202020204" pitchFamily="34" charset="0"/>
              <a:buChar char="•"/>
              <a:defRPr/>
            </a:pPr>
            <a:r>
              <a:rPr lang="en-GB" dirty="0">
                <a:latin typeface="+mn-lt"/>
                <a:cs typeface="+mn-cs"/>
              </a:rPr>
              <a:t>Source document may </a:t>
            </a:r>
            <a:r>
              <a:rPr lang="en-GB" b="1" dirty="0">
                <a:latin typeface="+mn-lt"/>
                <a:cs typeface="+mn-cs"/>
              </a:rPr>
              <a:t>contain errors</a:t>
            </a:r>
          </a:p>
          <a:p>
            <a:pPr marL="285750" indent="-285750" fontAlgn="auto">
              <a:spcBef>
                <a:spcPts val="0"/>
              </a:spcBef>
              <a:spcAft>
                <a:spcPts val="0"/>
              </a:spcAft>
              <a:buFont typeface="Arial" panose="020B0604020202020204" pitchFamily="34" charset="0"/>
              <a:buChar char="•"/>
              <a:defRPr/>
            </a:pPr>
            <a:r>
              <a:rPr lang="en-US" dirty="0">
                <a:latin typeface="+mn-lt"/>
                <a:cs typeface="+mn-cs"/>
              </a:rPr>
              <a:t>Verification </a:t>
            </a:r>
            <a:r>
              <a:rPr lang="en-US" b="1" dirty="0">
                <a:latin typeface="+mn-lt"/>
                <a:cs typeface="+mn-cs"/>
              </a:rPr>
              <a:t>only checks that data is copied correctly</a:t>
            </a:r>
          </a:p>
          <a:p>
            <a:pPr marL="285750" indent="-285750" fontAlgn="auto">
              <a:spcBef>
                <a:spcPts val="0"/>
              </a:spcBef>
              <a:spcAft>
                <a:spcPts val="0"/>
              </a:spcAft>
              <a:buFont typeface="Arial" panose="020B0604020202020204" pitchFamily="34" charset="0"/>
              <a:buChar char="•"/>
              <a:defRPr/>
            </a:pPr>
            <a:r>
              <a:rPr lang="en-US" dirty="0">
                <a:latin typeface="+mn-lt"/>
                <a:cs typeface="+mn-cs"/>
              </a:rPr>
              <a:t>Verification does not check if data is </a:t>
            </a:r>
            <a:r>
              <a:rPr lang="en-US" b="1" dirty="0">
                <a:latin typeface="+mn-lt"/>
                <a:cs typeface="+mn-cs"/>
              </a:rPr>
              <a:t>reasonable/sensible</a:t>
            </a:r>
          </a:p>
          <a:p>
            <a:pPr marL="285750" indent="-285750" fontAlgn="auto">
              <a:spcBef>
                <a:spcPts val="0"/>
              </a:spcBef>
              <a:spcAft>
                <a:spcPts val="0"/>
              </a:spcAft>
              <a:buFont typeface="Arial" panose="020B0604020202020204" pitchFamily="34" charset="0"/>
              <a:buChar char="•"/>
              <a:defRPr/>
            </a:pPr>
            <a:r>
              <a:rPr lang="en-US" dirty="0">
                <a:latin typeface="+mn-lt"/>
                <a:cs typeface="+mn-cs"/>
              </a:rPr>
              <a:t>A correct explanation of an example of one validation check</a:t>
            </a:r>
            <a:endParaRPr lang="en-US" b="1" dirty="0">
              <a:solidFill>
                <a:srgbClr val="00B050"/>
              </a:solidFill>
              <a:latin typeface="+mn-lt"/>
              <a:cs typeface="+mn-cs"/>
            </a:endParaRPr>
          </a:p>
        </p:txBody>
      </p:sp>
      <p:pic>
        <p:nvPicPr>
          <p:cNvPr id="10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 y="3487738"/>
            <a:ext cx="2890838" cy="1300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635375" y="3357563"/>
            <a:ext cx="5329238" cy="3338512"/>
          </a:xfrm>
          <a:prstGeom prst="rect">
            <a:avLst/>
          </a:prstGeom>
          <a:solidFill>
            <a:srgbClr val="FFFF00"/>
          </a:solidFill>
          <a:ln>
            <a:solidFill>
              <a:schemeClr val="accent2">
                <a:lumMod val="75000"/>
              </a:schemeClr>
            </a:solidFill>
          </a:ln>
        </p:spPr>
        <p:txBody>
          <a:bodyPr>
            <a:spAutoFit/>
          </a:bodyPr>
          <a:lstStyle/>
          <a:p>
            <a:pPr fontAlgn="auto">
              <a:spcBef>
                <a:spcPts val="0"/>
              </a:spcBef>
              <a:spcAft>
                <a:spcPts val="0"/>
              </a:spcAft>
              <a:defRPr/>
            </a:pPr>
            <a:r>
              <a:rPr lang="en-GB" b="1" dirty="0">
                <a:latin typeface="+mn-lt"/>
                <a:cs typeface="+mn-cs"/>
              </a:rPr>
              <a:t>Tip: </a:t>
            </a:r>
            <a:r>
              <a:rPr lang="en-GB" dirty="0">
                <a:latin typeface="+mn-lt"/>
                <a:cs typeface="+mn-cs"/>
              </a:rPr>
              <a:t>When you are asked to create a new password the </a:t>
            </a:r>
            <a:r>
              <a:rPr lang="en-GB" b="1" dirty="0">
                <a:latin typeface="+mn-lt"/>
                <a:cs typeface="+mn-cs"/>
              </a:rPr>
              <a:t>validation</a:t>
            </a:r>
            <a:r>
              <a:rPr lang="en-GB" dirty="0">
                <a:latin typeface="+mn-lt"/>
                <a:cs typeface="+mn-cs"/>
              </a:rPr>
              <a:t> may ask you to include the following components:</a:t>
            </a:r>
          </a:p>
          <a:p>
            <a:pPr fontAlgn="auto">
              <a:spcBef>
                <a:spcPts val="0"/>
              </a:spcBef>
              <a:spcAft>
                <a:spcPts val="0"/>
              </a:spcAft>
              <a:defRPr/>
            </a:pPr>
            <a:endParaRPr lang="en-GB" sz="1050" dirty="0">
              <a:latin typeface="+mn-lt"/>
              <a:cs typeface="+mn-cs"/>
            </a:endParaRPr>
          </a:p>
          <a:p>
            <a:pPr marL="285750" indent="-285750" fontAlgn="auto">
              <a:spcBef>
                <a:spcPts val="0"/>
              </a:spcBef>
              <a:spcAft>
                <a:spcPts val="0"/>
              </a:spcAft>
              <a:buFont typeface="Arial" panose="020B0604020202020204" pitchFamily="34" charset="0"/>
              <a:buChar char="•"/>
              <a:defRPr/>
            </a:pPr>
            <a:r>
              <a:rPr lang="en-GB" b="1" dirty="0">
                <a:solidFill>
                  <a:srgbClr val="FF0000"/>
                </a:solidFill>
                <a:latin typeface="+mn-lt"/>
                <a:cs typeface="+mn-cs"/>
              </a:rPr>
              <a:t>Letters and Numbers</a:t>
            </a:r>
          </a:p>
          <a:p>
            <a:pPr marL="285750" indent="-285750" fontAlgn="auto">
              <a:spcBef>
                <a:spcPts val="0"/>
              </a:spcBef>
              <a:spcAft>
                <a:spcPts val="0"/>
              </a:spcAft>
              <a:buFont typeface="Arial" panose="020B0604020202020204" pitchFamily="34" charset="0"/>
              <a:buChar char="•"/>
              <a:defRPr/>
            </a:pPr>
            <a:r>
              <a:rPr lang="en-GB" b="1" dirty="0">
                <a:solidFill>
                  <a:srgbClr val="FF0000"/>
                </a:solidFill>
                <a:latin typeface="+mn-lt"/>
                <a:cs typeface="+mn-cs"/>
              </a:rPr>
              <a:t>One Uppercase letter (Capital letter)</a:t>
            </a:r>
          </a:p>
          <a:p>
            <a:pPr marL="285750" indent="-285750" fontAlgn="auto">
              <a:spcBef>
                <a:spcPts val="0"/>
              </a:spcBef>
              <a:spcAft>
                <a:spcPts val="0"/>
              </a:spcAft>
              <a:buFont typeface="Arial" panose="020B0604020202020204" pitchFamily="34" charset="0"/>
              <a:buChar char="•"/>
              <a:defRPr/>
            </a:pPr>
            <a:r>
              <a:rPr lang="en-GB" b="1" dirty="0">
                <a:solidFill>
                  <a:srgbClr val="FF0000"/>
                </a:solidFill>
                <a:latin typeface="+mn-lt"/>
                <a:cs typeface="+mn-cs"/>
              </a:rPr>
              <a:t>Minimum characters (6)</a:t>
            </a:r>
          </a:p>
          <a:p>
            <a:pPr fontAlgn="auto">
              <a:spcBef>
                <a:spcPts val="0"/>
              </a:spcBef>
              <a:spcAft>
                <a:spcPts val="0"/>
              </a:spcAft>
              <a:defRPr/>
            </a:pPr>
            <a:endParaRPr lang="en-GB" sz="1000" b="1" dirty="0">
              <a:solidFill>
                <a:srgbClr val="FF0000"/>
              </a:solidFill>
              <a:latin typeface="+mn-lt"/>
              <a:cs typeface="+mn-cs"/>
            </a:endParaRPr>
          </a:p>
          <a:p>
            <a:pPr fontAlgn="auto">
              <a:spcBef>
                <a:spcPts val="0"/>
              </a:spcBef>
              <a:spcAft>
                <a:spcPts val="0"/>
              </a:spcAft>
              <a:defRPr/>
            </a:pPr>
            <a:r>
              <a:rPr lang="en-GB" b="1" dirty="0">
                <a:latin typeface="+mn-lt"/>
                <a:cs typeface="+mn-cs"/>
              </a:rPr>
              <a:t>This Password will not work: </a:t>
            </a:r>
            <a:r>
              <a:rPr lang="en-GB" b="1" dirty="0">
                <a:solidFill>
                  <a:srgbClr val="FF0000"/>
                </a:solidFill>
                <a:latin typeface="+mn-lt"/>
                <a:cs typeface="+mn-cs"/>
              </a:rPr>
              <a:t>apple</a:t>
            </a:r>
          </a:p>
          <a:p>
            <a:pPr fontAlgn="auto">
              <a:spcBef>
                <a:spcPts val="0"/>
              </a:spcBef>
              <a:spcAft>
                <a:spcPts val="0"/>
              </a:spcAft>
              <a:defRPr/>
            </a:pPr>
            <a:r>
              <a:rPr lang="en-GB" b="1" dirty="0">
                <a:latin typeface="+mn-lt"/>
                <a:cs typeface="+mn-cs"/>
              </a:rPr>
              <a:t>This Password will work: </a:t>
            </a:r>
            <a:r>
              <a:rPr lang="en-GB" b="1" dirty="0">
                <a:solidFill>
                  <a:srgbClr val="FF0000"/>
                </a:solidFill>
                <a:latin typeface="+mn-lt"/>
                <a:cs typeface="+mn-cs"/>
              </a:rPr>
              <a:t>Apple123</a:t>
            </a:r>
          </a:p>
          <a:p>
            <a:pPr fontAlgn="auto">
              <a:spcBef>
                <a:spcPts val="0"/>
              </a:spcBef>
              <a:spcAft>
                <a:spcPts val="0"/>
              </a:spcAft>
              <a:defRPr/>
            </a:pPr>
            <a:endParaRPr lang="en-GB" sz="1050" b="1" dirty="0">
              <a:solidFill>
                <a:srgbClr val="FF0000"/>
              </a:solidFill>
              <a:latin typeface="+mn-lt"/>
              <a:cs typeface="+mn-cs"/>
            </a:endParaRPr>
          </a:p>
          <a:p>
            <a:pPr fontAlgn="auto">
              <a:spcBef>
                <a:spcPts val="0"/>
              </a:spcBef>
              <a:spcAft>
                <a:spcPts val="0"/>
              </a:spcAft>
              <a:defRPr/>
            </a:pPr>
            <a:r>
              <a:rPr lang="en-GB" b="1" dirty="0">
                <a:solidFill>
                  <a:srgbClr val="FF0000"/>
                </a:solidFill>
                <a:latin typeface="+mn-lt"/>
                <a:cs typeface="+mn-cs"/>
              </a:rPr>
              <a:t>Verification </a:t>
            </a:r>
            <a:r>
              <a:rPr lang="en-GB" b="1" dirty="0">
                <a:latin typeface="+mn-lt"/>
                <a:cs typeface="+mn-cs"/>
              </a:rPr>
              <a:t>will only check if the two passwords match when using </a:t>
            </a:r>
            <a:r>
              <a:rPr lang="en-GB" b="1" dirty="0">
                <a:solidFill>
                  <a:srgbClr val="FF0000"/>
                </a:solidFill>
                <a:latin typeface="+mn-lt"/>
                <a:cs typeface="+mn-cs"/>
              </a:rPr>
              <a:t>double entry.  </a:t>
            </a:r>
            <a:endParaRPr lang="en-GB" sz="1600" dirty="0">
              <a:solidFill>
                <a:srgbClr val="FF0000"/>
              </a:solidFill>
              <a:latin typeface="+mn-lt"/>
              <a:cs typeface="+mn-cs"/>
            </a:endParaRPr>
          </a:p>
        </p:txBody>
      </p:sp>
      <p:pic>
        <p:nvPicPr>
          <p:cNvPr id="10253" name="Picture 5"/>
          <p:cNvPicPr>
            <a:picLocks noChangeAspect="1" noChangeArrowheads="1"/>
          </p:cNvPicPr>
          <p:nvPr/>
        </p:nvPicPr>
        <p:blipFill>
          <a:blip r:embed="rId3">
            <a:extLst>
              <a:ext uri="{28A0092B-C50C-407E-A947-70E740481C1C}">
                <a14:useLocalDpi xmlns:a14="http://schemas.microsoft.com/office/drawing/2010/main" val="0"/>
              </a:ext>
            </a:extLst>
          </a:blip>
          <a:srcRect l="25809" t="41595" r="25391" b="42961"/>
          <a:stretch>
            <a:fillRect/>
          </a:stretch>
        </p:blipFill>
        <p:spPr bwMode="auto">
          <a:xfrm>
            <a:off x="168275" y="5026025"/>
            <a:ext cx="3352800" cy="59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2394</TotalTime>
  <Words>2348</Words>
  <Application>Microsoft Office PowerPoint</Application>
  <PresentationFormat>On-screen Show (4:3)</PresentationFormat>
  <Paragraphs>368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All Saints Catholic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yahmad</dc:creator>
  <cp:lastModifiedBy>Yasar Ahmad</cp:lastModifiedBy>
  <cp:revision>187</cp:revision>
  <cp:lastPrinted>2014-05-03T09:01:46Z</cp:lastPrinted>
  <dcterms:created xsi:type="dcterms:W3CDTF">2012-07-13T15:47:49Z</dcterms:created>
  <dcterms:modified xsi:type="dcterms:W3CDTF">2014-05-04T06:39:05Z</dcterms:modified>
</cp:coreProperties>
</file>