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68" r:id="rId3"/>
    <p:sldId id="265" r:id="rId4"/>
    <p:sldId id="266" r:id="rId5"/>
    <p:sldId id="257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38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7C61-6C39-4F15-A9F4-2A7D6F79E5DA}" type="datetimeFigureOut">
              <a:rPr lang="en-GB" smtClean="0"/>
              <a:t>03/11/2018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C33F-A311-4CC2-B458-5356B36E4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1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328427"/>
            <a:ext cx="482869" cy="49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11430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594360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4102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18160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1066800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65954261"/>
              </p:ext>
            </p:extLst>
          </p:nvPr>
        </p:nvGraphicFramePr>
        <p:xfrm>
          <a:off x="685800" y="162560"/>
          <a:ext cx="8229600" cy="792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GB" sz="2000" dirty="0"/>
                        <a:t>ICT IGCSE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March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52400" y="0"/>
            <a:ext cx="381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9835" y="0"/>
            <a:ext cx="461665" cy="685800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fr-FR" b="1" dirty="0"/>
              <a:t>Chapter 18: Data Manipulation (Access)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3810000" cy="228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WWW.YAHMAD.CO.UK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584742-A1A3-42E7-9E6D-50C97D53F5F3}"/>
              </a:ext>
            </a:extLst>
          </p:cNvPr>
          <p:cNvGrpSpPr/>
          <p:nvPr/>
        </p:nvGrpSpPr>
        <p:grpSpPr>
          <a:xfrm>
            <a:off x="685800" y="1143000"/>
            <a:ext cx="8302282" cy="1552091"/>
            <a:chOff x="685800" y="1295399"/>
            <a:chExt cx="8302282" cy="15520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67A1B5-7DF3-43DD-8A23-5AAE86B4E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334" t="29249" r="24832" b="50000"/>
            <a:stretch/>
          </p:blipFill>
          <p:spPr>
            <a:xfrm>
              <a:off x="762000" y="1295399"/>
              <a:ext cx="8226082" cy="155209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AC55F7-1C86-4506-A5EB-0D0263B23F82}"/>
                </a:ext>
              </a:extLst>
            </p:cNvPr>
            <p:cNvSpPr/>
            <p:nvPr/>
          </p:nvSpPr>
          <p:spPr>
            <a:xfrm>
              <a:off x="685800" y="2057400"/>
              <a:ext cx="3810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42F0EBF-4829-48D4-89D3-507ADEA96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67" t="38142" r="11666" b="42589"/>
          <a:stretch/>
        </p:blipFill>
        <p:spPr>
          <a:xfrm>
            <a:off x="676422" y="3279937"/>
            <a:ext cx="8226083" cy="12015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2871F-459F-4905-B669-EF6BFEF3E8CA}"/>
              </a:ext>
            </a:extLst>
          </p:cNvPr>
          <p:cNvSpPr/>
          <p:nvPr/>
        </p:nvSpPr>
        <p:spPr>
          <a:xfrm>
            <a:off x="3124200" y="2651188"/>
            <a:ext cx="4985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/>
              <a:t>Bonus_Wage</a:t>
            </a:r>
            <a:r>
              <a:rPr lang="en-GB" sz="2400" b="1" dirty="0"/>
              <a:t>:</a:t>
            </a:r>
            <a:r>
              <a:rPr lang="en-GB" sz="2400" b="1" dirty="0">
                <a:solidFill>
                  <a:srgbClr val="FF0000"/>
                </a:solidFill>
              </a:rPr>
              <a:t>[Wage]</a:t>
            </a:r>
            <a:r>
              <a:rPr lang="en-GB" sz="2400" b="1" dirty="0"/>
              <a:t>+</a:t>
            </a:r>
            <a:r>
              <a:rPr lang="en-GB" sz="3200" b="1" dirty="0">
                <a:solidFill>
                  <a:srgbClr val="00B0F0"/>
                </a:solidFill>
              </a:rPr>
              <a:t>(</a:t>
            </a:r>
            <a:r>
              <a:rPr lang="en-GB" sz="2400" b="1" dirty="0">
                <a:solidFill>
                  <a:srgbClr val="FF0000"/>
                </a:solidFill>
              </a:rPr>
              <a:t>[Wage] </a:t>
            </a:r>
            <a:r>
              <a:rPr lang="en-GB" sz="2400" b="1" dirty="0"/>
              <a:t>*0.04</a:t>
            </a:r>
            <a:r>
              <a:rPr lang="en-GB" sz="3200" b="1" dirty="0">
                <a:solidFill>
                  <a:srgbClr val="00B0F0"/>
                </a:solidFill>
              </a:rPr>
              <a:t>)</a:t>
            </a:r>
            <a:endParaRPr lang="en-GB" sz="2400" b="1" dirty="0">
              <a:solidFill>
                <a:srgbClr val="00B0F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E2EC3C-7852-466E-8111-47CA850A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33" t="39624" r="24166" b="48519"/>
          <a:stretch/>
        </p:blipFill>
        <p:spPr>
          <a:xfrm>
            <a:off x="762000" y="5154224"/>
            <a:ext cx="8002400" cy="8891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0BFBE5-21FD-4C72-92DE-BB01BD7E0A7A}"/>
              </a:ext>
            </a:extLst>
          </p:cNvPr>
          <p:cNvSpPr/>
          <p:nvPr/>
        </p:nvSpPr>
        <p:spPr>
          <a:xfrm>
            <a:off x="1782645" y="4558504"/>
            <a:ext cx="6591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/>
              <a:t>Current_Salary</a:t>
            </a:r>
            <a:r>
              <a:rPr lang="en-GB" sz="2400" b="1" dirty="0"/>
              <a:t>: </a:t>
            </a:r>
            <a:r>
              <a:rPr lang="en-GB" sz="2400" b="1" dirty="0">
                <a:solidFill>
                  <a:srgbClr val="FF0000"/>
                </a:solidFill>
              </a:rPr>
              <a:t>[</a:t>
            </a:r>
            <a:r>
              <a:rPr lang="en-GB" sz="2400" b="1" dirty="0" err="1">
                <a:solidFill>
                  <a:srgbClr val="FF0000"/>
                </a:solidFill>
              </a:rPr>
              <a:t>Base_Pay</a:t>
            </a:r>
            <a:r>
              <a:rPr lang="en-GB" sz="2400" b="1" dirty="0">
                <a:solidFill>
                  <a:srgbClr val="FF0000"/>
                </a:solidFill>
              </a:rPr>
              <a:t>]</a:t>
            </a:r>
            <a:r>
              <a:rPr lang="en-GB" sz="2400" b="1" dirty="0"/>
              <a:t>+</a:t>
            </a:r>
            <a:r>
              <a:rPr lang="en-GB" sz="3200" b="1" dirty="0">
                <a:solidFill>
                  <a:srgbClr val="00B0F0"/>
                </a:solidFill>
              </a:rPr>
              <a:t>(</a:t>
            </a:r>
            <a:r>
              <a:rPr lang="en-GB" sz="2400" b="1" dirty="0">
                <a:solidFill>
                  <a:srgbClr val="FF0000"/>
                </a:solidFill>
              </a:rPr>
              <a:t>[</a:t>
            </a:r>
            <a:r>
              <a:rPr lang="en-GB" sz="2400" b="1" dirty="0" err="1">
                <a:solidFill>
                  <a:srgbClr val="FF0000"/>
                </a:solidFill>
              </a:rPr>
              <a:t>Years_Service</a:t>
            </a:r>
            <a:r>
              <a:rPr lang="en-GB" sz="2400" b="1" dirty="0">
                <a:solidFill>
                  <a:srgbClr val="FF0000"/>
                </a:solidFill>
              </a:rPr>
              <a:t>]</a:t>
            </a:r>
            <a:r>
              <a:rPr lang="en-GB" sz="2400" b="1" dirty="0"/>
              <a:t>*400</a:t>
            </a:r>
            <a:r>
              <a:rPr lang="en-GB" sz="3200" b="1" dirty="0">
                <a:solidFill>
                  <a:srgbClr val="00B0F0"/>
                </a:solidFill>
              </a:rPr>
              <a:t>)</a:t>
            </a:r>
            <a:endParaRPr lang="en-GB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5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E6B23-057D-4EE3-B08F-47168B738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9" t="41039" r="22500" b="33696"/>
          <a:stretch/>
        </p:blipFill>
        <p:spPr>
          <a:xfrm>
            <a:off x="609600" y="1524000"/>
            <a:ext cx="8384957" cy="1752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5A7251-46BA-4D8D-A82C-3F3F17C3F13D}"/>
              </a:ext>
            </a:extLst>
          </p:cNvPr>
          <p:cNvSpPr/>
          <p:nvPr/>
        </p:nvSpPr>
        <p:spPr>
          <a:xfrm>
            <a:off x="2438400" y="1027743"/>
            <a:ext cx="616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err="1"/>
              <a:t>External_Phone</a:t>
            </a:r>
            <a:r>
              <a:rPr lang="en-GB" sz="2800" b="1" dirty="0"/>
              <a:t>:</a:t>
            </a:r>
            <a:r>
              <a:rPr lang="en-GB" sz="2800" b="1" dirty="0">
                <a:solidFill>
                  <a:srgbClr val="00B0F0"/>
                </a:solidFill>
              </a:rPr>
              <a:t>"</a:t>
            </a:r>
            <a:r>
              <a:rPr lang="en-GB" sz="2800" b="1" dirty="0"/>
              <a:t>+77536</a:t>
            </a:r>
            <a:r>
              <a:rPr lang="en-GB" sz="2800" b="1" dirty="0">
                <a:solidFill>
                  <a:srgbClr val="00B0F0"/>
                </a:solidFill>
              </a:rPr>
              <a:t>"</a:t>
            </a:r>
            <a:r>
              <a:rPr lang="en-GB" sz="2800" b="1" dirty="0"/>
              <a:t>+</a:t>
            </a:r>
            <a:r>
              <a:rPr lang="en-GB" sz="2800" b="1" dirty="0">
                <a:solidFill>
                  <a:srgbClr val="FF0000"/>
                </a:solidFill>
              </a:rPr>
              <a:t>[Telephone]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CA2F2-E0DA-4DF0-854E-00D902247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 t="20751" r="60834" b="34585"/>
          <a:stretch/>
        </p:blipFill>
        <p:spPr>
          <a:xfrm>
            <a:off x="685800" y="3429000"/>
            <a:ext cx="2057400" cy="2296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9B6E75-1525-4D4B-812E-CBD01F26C3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558" t="23324" r="28457" b="63249"/>
          <a:stretch/>
        </p:blipFill>
        <p:spPr>
          <a:xfrm>
            <a:off x="4114799" y="4419599"/>
            <a:ext cx="4879757" cy="2168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168D12-E4E0-4ABB-8BCB-49E94744ED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755" t="60335" r="21715" b="33387"/>
          <a:stretch/>
        </p:blipFill>
        <p:spPr>
          <a:xfrm>
            <a:off x="2931382" y="3631910"/>
            <a:ext cx="6096000" cy="914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55CBC7-3A4B-4DF8-AB9D-EF3A76C19128}"/>
              </a:ext>
            </a:extLst>
          </p:cNvPr>
          <p:cNvSpPr txBox="1"/>
          <p:nvPr/>
        </p:nvSpPr>
        <p:spPr>
          <a:xfrm>
            <a:off x="609600" y="5816020"/>
            <a:ext cx="320040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Make sure the datatype for the </a:t>
            </a:r>
            <a:r>
              <a:rPr lang="en-GB" sz="1600" b="1" dirty="0">
                <a:solidFill>
                  <a:srgbClr val="FF0000"/>
                </a:solidFill>
              </a:rPr>
              <a:t>Telephone</a:t>
            </a:r>
            <a:r>
              <a:rPr lang="en-GB" sz="1600" b="1" dirty="0"/>
              <a:t> field is set to </a:t>
            </a:r>
            <a:r>
              <a:rPr lang="en-GB" sz="1600" b="1" dirty="0">
                <a:solidFill>
                  <a:srgbClr val="FF0000"/>
                </a:solidFill>
              </a:rPr>
              <a:t>Text</a:t>
            </a:r>
            <a:r>
              <a:rPr lang="en-GB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94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5C84FB9-0D49-4933-9CFA-3230964AE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755939"/>
              </p:ext>
            </p:extLst>
          </p:nvPr>
        </p:nvGraphicFramePr>
        <p:xfrm>
          <a:off x="686862" y="1453753"/>
          <a:ext cx="5542384" cy="482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6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94247">
                <a:tc gridSpan="2"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Wild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 Card –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Sometimes a field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 may contain more than one word. To find something specific you need to write a wildcard search. </a:t>
                      </a:r>
                    </a:p>
                    <a:p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Like “*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Channing</a:t>
                      </a:r>
                      <a:r>
                        <a:rPr lang="en-GB" sz="2000" baseline="0" dirty="0">
                          <a:solidFill>
                            <a:schemeClr val="tx1"/>
                          </a:solidFill>
                        </a:rPr>
                        <a:t> Tatum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*”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91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Between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Between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01/01/2010</a:t>
                      </a:r>
                      <a:r>
                        <a:rPr lang="en-GB" sz="1800" dirty="0"/>
                        <a:t> And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02/02/2012</a:t>
                      </a:r>
                    </a:p>
                    <a:p>
                      <a:r>
                        <a:rPr lang="en-GB" sz="1800" baseline="0" dirty="0"/>
                        <a:t>Between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100 </a:t>
                      </a:r>
                      <a:r>
                        <a:rPr lang="en-GB" sz="1800" baseline="0" dirty="0"/>
                        <a:t>And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11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North Sea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GB" sz="1800" baseline="0" dirty="0"/>
                        <a:t> Irish Sea </a:t>
                      </a:r>
                      <a:endParaRPr lang="en-GB" sz="1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Not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GB" sz="1800" dirty="0"/>
                        <a:t> “Horror”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&lt;90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Less than  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&lt;90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591">
                <a:tc>
                  <a:txBody>
                    <a:bodyPr/>
                    <a:lstStyle/>
                    <a:p>
                      <a:r>
                        <a:rPr lang="en-GB" sz="1800" dirty="0"/>
                        <a:t>&gt;90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More than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&gt;90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831">
                <a:tc>
                  <a:txBody>
                    <a:bodyPr/>
                    <a:lstStyle/>
                    <a:p>
                      <a:r>
                        <a:rPr lang="en-GB" sz="1800" dirty="0"/>
                        <a:t>&gt;=90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More than</a:t>
                      </a:r>
                      <a:r>
                        <a:rPr lang="en-GB" sz="1800" baseline="0" dirty="0"/>
                        <a:t> and equal to </a:t>
                      </a:r>
                      <a:r>
                        <a:rPr lang="en-GB" sz="1800" baseline="0" dirty="0">
                          <a:solidFill>
                            <a:srgbClr val="FF0000"/>
                          </a:solidFill>
                        </a:rPr>
                        <a:t>&gt;=90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11">
                <a:tc>
                  <a:txBody>
                    <a:bodyPr/>
                    <a:lstStyle/>
                    <a:p>
                      <a:r>
                        <a:rPr lang="en-GB" sz="1800" dirty="0"/>
                        <a:t>37</a:t>
                      </a: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*____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Fields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b="1" baseline="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tarts</a:t>
                      </a:r>
                      <a:r>
                        <a:rPr lang="en-GB" sz="1800" dirty="0"/>
                        <a:t> with </a:t>
                      </a: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____*</a:t>
                      </a:r>
                      <a:r>
                        <a:rPr lang="en-GB" sz="1800" dirty="0"/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Fields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b="1" baseline="0" dirty="0">
                          <a:solidFill>
                            <a:srgbClr val="FF0000"/>
                          </a:solidFill>
                        </a:rPr>
                        <a:t>Ends</a:t>
                      </a:r>
                      <a:r>
                        <a:rPr lang="en-GB" sz="1800" dirty="0"/>
                        <a:t> with </a:t>
                      </a: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B4FE4495-CB69-4E3A-9FBF-81526F149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9" t="8621" r="37355" b="53017"/>
          <a:stretch/>
        </p:blipFill>
        <p:spPr bwMode="auto">
          <a:xfrm>
            <a:off x="6449737" y="1193594"/>
            <a:ext cx="254859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18F1B84-198B-43CB-9B16-0A8B81ED7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5" t="50984" r="40912" b="36980"/>
          <a:stretch/>
        </p:blipFill>
        <p:spPr bwMode="auto">
          <a:xfrm>
            <a:off x="3693876" y="2075793"/>
            <a:ext cx="1746360" cy="92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5D9E48C-5BD9-4679-8EBE-F7D65E130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8" t="5280" r="34370" b="66487"/>
          <a:stretch/>
        </p:blipFill>
        <p:spPr bwMode="auto">
          <a:xfrm>
            <a:off x="6317644" y="3861049"/>
            <a:ext cx="2730806" cy="1656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BBE0B4-43AB-43D9-95B8-79DB24F29227}"/>
              </a:ext>
            </a:extLst>
          </p:cNvPr>
          <p:cNvCxnSpPr/>
          <p:nvPr/>
        </p:nvCxnSpPr>
        <p:spPr>
          <a:xfrm>
            <a:off x="5437608" y="2813572"/>
            <a:ext cx="1238219" cy="1080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7666DB-0B94-4FB8-90E4-E943A68CB974}"/>
              </a:ext>
            </a:extLst>
          </p:cNvPr>
          <p:cNvSpPr txBox="1"/>
          <p:nvPr/>
        </p:nvSpPr>
        <p:spPr>
          <a:xfrm>
            <a:off x="6396521" y="5686064"/>
            <a:ext cx="2452267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Only field containing Channing Tatum are shown</a:t>
            </a:r>
            <a:endParaRPr lang="en-GB" sz="1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B8C62D-FE38-4DBA-9D2F-E9C91DF44485}"/>
              </a:ext>
            </a:extLst>
          </p:cNvPr>
          <p:cNvCxnSpPr/>
          <p:nvPr/>
        </p:nvCxnSpPr>
        <p:spPr>
          <a:xfrm>
            <a:off x="6056717" y="1600200"/>
            <a:ext cx="3398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7DCFE-7F5F-47A4-B2E6-E3C28B758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29254"/>
              </p:ext>
            </p:extLst>
          </p:nvPr>
        </p:nvGraphicFramePr>
        <p:xfrm>
          <a:off x="704793" y="1025854"/>
          <a:ext cx="4374037" cy="4018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7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83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800" b="1" i="0" baseline="0" dirty="0">
                          <a:solidFill>
                            <a:schemeClr val="bg1"/>
                          </a:solidFill>
                        </a:rPr>
                        <a:t>Query – Search Criteria</a:t>
                      </a:r>
                    </a:p>
                  </a:txBody>
                  <a:tcPr marL="91439" marR="91439" marT="45748" marB="4574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04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5821604-37BD-4998-B51E-3FC070566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3" t="59052" r="13233" b="27370"/>
          <a:stretch/>
        </p:blipFill>
        <p:spPr bwMode="auto">
          <a:xfrm>
            <a:off x="708602" y="2295418"/>
            <a:ext cx="8355724" cy="993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3884C6-B876-4378-87D9-DEEC7350F396}"/>
              </a:ext>
            </a:extLst>
          </p:cNvPr>
          <p:cNvSpPr txBox="1"/>
          <p:nvPr/>
        </p:nvSpPr>
        <p:spPr>
          <a:xfrm>
            <a:off x="6923758" y="1560453"/>
            <a:ext cx="212606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Enter New Calculated Run Time Field here</a:t>
            </a:r>
            <a:endParaRPr lang="en-GB" sz="1600" b="1" dirty="0"/>
          </a:p>
        </p:txBody>
      </p:sp>
      <p:sp>
        <p:nvSpPr>
          <p:cNvPr id="6" name="Down Arrow 6">
            <a:extLst>
              <a:ext uri="{FF2B5EF4-FFF2-40B4-BE49-F238E27FC236}">
                <a16:creationId xmlns:a16="http://schemas.microsoft.com/office/drawing/2014/main" id="{88FB46BD-8334-4F26-BC70-2A23B1E64FA5}"/>
              </a:ext>
            </a:extLst>
          </p:cNvPr>
          <p:cNvSpPr/>
          <p:nvPr/>
        </p:nvSpPr>
        <p:spPr>
          <a:xfrm>
            <a:off x="8785492" y="1992501"/>
            <a:ext cx="274710" cy="2880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70365-3A7C-4303-BE20-E733E8A20FDC}"/>
              </a:ext>
            </a:extLst>
          </p:cNvPr>
          <p:cNvSpPr/>
          <p:nvPr/>
        </p:nvSpPr>
        <p:spPr>
          <a:xfrm>
            <a:off x="7092280" y="2280533"/>
            <a:ext cx="195753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8AFDE-983C-42D8-9AE3-FAAA5F833DC2}"/>
              </a:ext>
            </a:extLst>
          </p:cNvPr>
          <p:cNvSpPr txBox="1"/>
          <p:nvPr/>
        </p:nvSpPr>
        <p:spPr>
          <a:xfrm>
            <a:off x="2864606" y="3360653"/>
            <a:ext cx="461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New Stock Level</a:t>
            </a:r>
            <a:r>
              <a:rPr lang="en-GB" sz="2400" b="1" dirty="0"/>
              <a:t>:</a:t>
            </a:r>
            <a:r>
              <a:rPr lang="en-GB" sz="2400" b="1" dirty="0">
                <a:solidFill>
                  <a:srgbClr val="FF0000"/>
                </a:solidFill>
              </a:rPr>
              <a:t>[</a:t>
            </a:r>
            <a:r>
              <a:rPr lang="en-GB" sz="2400" b="1" dirty="0"/>
              <a:t>Current Stock</a:t>
            </a:r>
            <a:r>
              <a:rPr lang="en-GB" sz="2400" b="1" dirty="0">
                <a:solidFill>
                  <a:srgbClr val="FF0000"/>
                </a:solidFill>
              </a:rPr>
              <a:t>]</a:t>
            </a:r>
            <a:r>
              <a:rPr lang="en-GB" sz="2400" b="1" dirty="0"/>
              <a:t>+5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D01F2-1436-471B-A422-010A43726745}"/>
              </a:ext>
            </a:extLst>
          </p:cNvPr>
          <p:cNvSpPr txBox="1"/>
          <p:nvPr/>
        </p:nvSpPr>
        <p:spPr>
          <a:xfrm>
            <a:off x="2987825" y="3992845"/>
            <a:ext cx="1898640" cy="65468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Name of new field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F28BF1-7F2F-4A90-9815-E591D7FC8C42}"/>
              </a:ext>
            </a:extLst>
          </p:cNvPr>
          <p:cNvSpPr/>
          <p:nvPr/>
        </p:nvSpPr>
        <p:spPr>
          <a:xfrm>
            <a:off x="3678601" y="2280533"/>
            <a:ext cx="749384" cy="354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38E533-DB0B-4C16-9EF8-02343FB94CDC}"/>
              </a:ext>
            </a:extLst>
          </p:cNvPr>
          <p:cNvCxnSpPr/>
          <p:nvPr/>
        </p:nvCxnSpPr>
        <p:spPr>
          <a:xfrm>
            <a:off x="4377038" y="2634938"/>
            <a:ext cx="1403587" cy="7920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32AE8C-9A0C-4EB7-8755-35A67B26D4D6}"/>
              </a:ext>
            </a:extLst>
          </p:cNvPr>
          <p:cNvSpPr txBox="1"/>
          <p:nvPr/>
        </p:nvSpPr>
        <p:spPr>
          <a:xfrm>
            <a:off x="5172097" y="3976391"/>
            <a:ext cx="1920183" cy="65200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Required Field in Square Brackets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D4BA2D-CB64-4118-810A-4E1CA2711E99}"/>
              </a:ext>
            </a:extLst>
          </p:cNvPr>
          <p:cNvSpPr txBox="1"/>
          <p:nvPr/>
        </p:nvSpPr>
        <p:spPr>
          <a:xfrm>
            <a:off x="7525603" y="3360653"/>
            <a:ext cx="1570229" cy="9417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Number of Books Added to Stock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Down Arrow 14">
            <a:extLst>
              <a:ext uri="{FF2B5EF4-FFF2-40B4-BE49-F238E27FC236}">
                <a16:creationId xmlns:a16="http://schemas.microsoft.com/office/drawing/2014/main" id="{334931E1-950B-4394-A99D-345571735F94}"/>
              </a:ext>
            </a:extLst>
          </p:cNvPr>
          <p:cNvSpPr/>
          <p:nvPr/>
        </p:nvSpPr>
        <p:spPr>
          <a:xfrm flipV="1">
            <a:off x="4727962" y="3726582"/>
            <a:ext cx="274710" cy="28239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5">
            <a:extLst>
              <a:ext uri="{FF2B5EF4-FFF2-40B4-BE49-F238E27FC236}">
                <a16:creationId xmlns:a16="http://schemas.microsoft.com/office/drawing/2014/main" id="{A88954DD-9E6C-4F89-AFE4-20062E629CF0}"/>
              </a:ext>
            </a:extLst>
          </p:cNvPr>
          <p:cNvSpPr/>
          <p:nvPr/>
        </p:nvSpPr>
        <p:spPr>
          <a:xfrm flipV="1">
            <a:off x="6649048" y="3719581"/>
            <a:ext cx="274710" cy="28239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6">
            <a:extLst>
              <a:ext uri="{FF2B5EF4-FFF2-40B4-BE49-F238E27FC236}">
                <a16:creationId xmlns:a16="http://schemas.microsoft.com/office/drawing/2014/main" id="{F82BDA9E-CB55-4E34-9C76-10829CD18F3E}"/>
              </a:ext>
            </a:extLst>
          </p:cNvPr>
          <p:cNvSpPr/>
          <p:nvPr/>
        </p:nvSpPr>
        <p:spPr>
          <a:xfrm flipH="1">
            <a:off x="7443510" y="3453337"/>
            <a:ext cx="216024" cy="2762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29779-4703-4714-8483-045C8B21F8E4}"/>
              </a:ext>
            </a:extLst>
          </p:cNvPr>
          <p:cNvSpPr txBox="1"/>
          <p:nvPr/>
        </p:nvSpPr>
        <p:spPr>
          <a:xfrm>
            <a:off x="685843" y="1587549"/>
            <a:ext cx="610056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Calculated Run time is used when we have to calculate specific values using data from existing fields. </a:t>
            </a:r>
            <a:endParaRPr lang="en-GB" sz="1600" b="1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2BB9F97-AE93-4A30-A192-3202CB85A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68240"/>
              </p:ext>
            </p:extLst>
          </p:nvPr>
        </p:nvGraphicFramePr>
        <p:xfrm>
          <a:off x="704793" y="1025854"/>
          <a:ext cx="4374037" cy="4018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7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83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800" b="1" i="0" baseline="0" dirty="0">
                          <a:solidFill>
                            <a:schemeClr val="bg1"/>
                          </a:solidFill>
                        </a:rPr>
                        <a:t>Calculated Run Time Formulas in the Query</a:t>
                      </a:r>
                    </a:p>
                  </a:txBody>
                  <a:tcPr marL="91439" marR="91439" marT="45748" marB="45748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Picture 2">
            <a:extLst>
              <a:ext uri="{FF2B5EF4-FFF2-40B4-BE49-F238E27FC236}">
                <a16:creationId xmlns:a16="http://schemas.microsoft.com/office/drawing/2014/main" id="{836B5B0B-3BDB-4C23-AD1F-7487273AFC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2" t="3233" b="58565"/>
          <a:stretch/>
        </p:blipFill>
        <p:spPr bwMode="auto">
          <a:xfrm>
            <a:off x="1716245" y="4952999"/>
            <a:ext cx="2543160" cy="143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1026FCC5-1859-45E7-9645-BDC9BE4F4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8" t="6534" r="28919" b="90151"/>
          <a:stretch/>
        </p:blipFill>
        <p:spPr bwMode="auto">
          <a:xfrm>
            <a:off x="708602" y="4320186"/>
            <a:ext cx="1978833" cy="50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DDFCDB4-20D8-488E-839C-3DF897865206}"/>
              </a:ext>
            </a:extLst>
          </p:cNvPr>
          <p:cNvSpPr/>
          <p:nvPr/>
        </p:nvSpPr>
        <p:spPr>
          <a:xfrm>
            <a:off x="1716245" y="5044437"/>
            <a:ext cx="749384" cy="177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9B1DD8-E5F4-40A9-95C3-E173F50577F5}"/>
              </a:ext>
            </a:extLst>
          </p:cNvPr>
          <p:cNvCxnSpPr>
            <a:endCxn id="21" idx="1"/>
          </p:cNvCxnSpPr>
          <p:nvPr/>
        </p:nvCxnSpPr>
        <p:spPr>
          <a:xfrm>
            <a:off x="1043356" y="4736994"/>
            <a:ext cx="672889" cy="3960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4">
            <a:extLst>
              <a:ext uri="{FF2B5EF4-FFF2-40B4-BE49-F238E27FC236}">
                <a16:creationId xmlns:a16="http://schemas.microsoft.com/office/drawing/2014/main" id="{4B4FA8A8-8508-4685-A9B6-75EF51EC9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98" t="17995" b="58708"/>
          <a:stretch/>
        </p:blipFill>
        <p:spPr bwMode="auto">
          <a:xfrm>
            <a:off x="4413824" y="4935017"/>
            <a:ext cx="2235224" cy="153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Down Arrow 25">
            <a:extLst>
              <a:ext uri="{FF2B5EF4-FFF2-40B4-BE49-F238E27FC236}">
                <a16:creationId xmlns:a16="http://schemas.microsoft.com/office/drawing/2014/main" id="{C5464AC7-CD64-48C2-B7E2-7DB45A649108}"/>
              </a:ext>
            </a:extLst>
          </p:cNvPr>
          <p:cNvSpPr/>
          <p:nvPr/>
        </p:nvSpPr>
        <p:spPr>
          <a:xfrm rot="16200000">
            <a:off x="4115113" y="5956659"/>
            <a:ext cx="427110" cy="59804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5">
            <a:extLst>
              <a:ext uri="{FF2B5EF4-FFF2-40B4-BE49-F238E27FC236}">
                <a16:creationId xmlns:a16="http://schemas.microsoft.com/office/drawing/2014/main" id="{CA8DA736-5902-45FF-B3D0-57CC6705F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39029" r="88972" b="55441"/>
          <a:stretch/>
        </p:blipFill>
        <p:spPr bwMode="auto">
          <a:xfrm>
            <a:off x="743811" y="3719581"/>
            <a:ext cx="1630057" cy="50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A58387-316C-41EA-B3FB-116EC7B256D1}"/>
              </a:ext>
            </a:extLst>
          </p:cNvPr>
          <p:cNvSpPr txBox="1"/>
          <p:nvPr/>
        </p:nvSpPr>
        <p:spPr>
          <a:xfrm>
            <a:off x="6786402" y="5153580"/>
            <a:ext cx="226341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In </a:t>
            </a:r>
            <a:r>
              <a:rPr lang="en-GB" b="1" dirty="0">
                <a:solidFill>
                  <a:srgbClr val="FF0000"/>
                </a:solidFill>
              </a:rPr>
              <a:t>Design View </a:t>
            </a:r>
            <a:r>
              <a:rPr lang="en-GB" b="1" dirty="0"/>
              <a:t>using the </a:t>
            </a:r>
            <a:r>
              <a:rPr lang="en-GB" b="1" dirty="0">
                <a:solidFill>
                  <a:srgbClr val="FF0000"/>
                </a:solidFill>
              </a:rPr>
              <a:t>Property Sheet </a:t>
            </a:r>
            <a:r>
              <a:rPr lang="en-GB" b="1" dirty="0"/>
              <a:t>the formatting can be set for the new field.</a:t>
            </a:r>
          </a:p>
        </p:txBody>
      </p:sp>
    </p:spTree>
    <p:extLst>
      <p:ext uri="{BB962C8B-B14F-4D97-AF65-F5344CB8AC3E}">
        <p14:creationId xmlns:p14="http://schemas.microsoft.com/office/powerpoint/2010/main" val="77660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2190"/>
              </p:ext>
            </p:extLst>
          </p:nvPr>
        </p:nvGraphicFramePr>
        <p:xfrm>
          <a:off x="685800" y="2251740"/>
          <a:ext cx="8382000" cy="10380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2167">
                  <a:extLst>
                    <a:ext uri="{9D8B030D-6E8A-4147-A177-3AD203B41FA5}">
                      <a16:colId xmlns:a16="http://schemas.microsoft.com/office/drawing/2014/main" val="2278094530"/>
                    </a:ext>
                  </a:extLst>
                </a:gridCol>
              </a:tblGrid>
              <a:tr h="436418">
                <a:tc gridSpan="2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Query 1: </a:t>
                      </a:r>
                      <a:r>
                        <a:rPr lang="en-GB" sz="2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Science Employees 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Field: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BCA6AAB-0C49-4757-8D7F-D9CAF56ED560}"/>
              </a:ext>
            </a:extLst>
          </p:cNvPr>
          <p:cNvSpPr/>
          <p:nvPr/>
        </p:nvSpPr>
        <p:spPr>
          <a:xfrm>
            <a:off x="609600" y="1066800"/>
            <a:ext cx="838200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Wild Card – Sometimes a field may contain more than one word. To find something specific you need to use a wildcard search. </a:t>
            </a:r>
          </a:p>
          <a:p>
            <a:endParaRPr lang="en-GB" sz="700" dirty="0">
              <a:solidFill>
                <a:srgbClr val="FF0000"/>
              </a:solidFill>
            </a:endParaRPr>
          </a:p>
          <a:p>
            <a:r>
              <a:rPr lang="en-GB" b="1" dirty="0"/>
              <a:t>________ </a:t>
            </a:r>
            <a:r>
              <a:rPr lang="en-GB" sz="2800" b="1" dirty="0">
                <a:solidFill>
                  <a:srgbClr val="FF0000"/>
                </a:solidFill>
              </a:rPr>
              <a:t>*</a:t>
            </a:r>
            <a:r>
              <a:rPr lang="en-GB" b="1" dirty="0"/>
              <a:t>__________</a:t>
            </a:r>
            <a:r>
              <a:rPr lang="en-GB" sz="2800" b="1" dirty="0">
                <a:solidFill>
                  <a:srgbClr val="FF0000"/>
                </a:solidFill>
              </a:rPr>
              <a:t>*</a:t>
            </a:r>
            <a:r>
              <a:rPr lang="en-GB" b="1" dirty="0"/>
              <a:t> _________ _________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38D30D-802E-43B3-9B6E-72138FE13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45108"/>
              </p:ext>
            </p:extLst>
          </p:nvPr>
        </p:nvGraphicFramePr>
        <p:xfrm>
          <a:off x="685800" y="3343072"/>
          <a:ext cx="8382000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429939043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2283947854"/>
                    </a:ext>
                  </a:extLst>
                </a:gridCol>
              </a:tblGrid>
              <a:tr h="14422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fields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Staff_ID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FullName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Job_Desription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Faculty </a:t>
                      </a:r>
                      <a:r>
                        <a:rPr lang="en-GB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this order</a:t>
                      </a:r>
                    </a:p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 the heading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Science Employees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the top of the page</a:t>
                      </a:r>
                    </a:p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records where the 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Faculty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contains Science </a:t>
                      </a:r>
                    </a:p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 a new field calculated at run-time with the title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FullName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field should include the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Family_Name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e.g. Yasar Ahmad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0591"/>
                  </a:ext>
                </a:extLst>
              </a:tr>
              <a:tr h="11460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sorted by 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Faculty</a:t>
                      </a:r>
                      <a:r>
                        <a:rPr lang="en-GB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ascending order, then by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FullName</a:t>
                      </a:r>
                      <a:r>
                        <a:rPr lang="en-GB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ascending order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displayed on a single page in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portrait orientation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 data fully visible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includes your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report in the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Report Header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839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FDBFCD-9411-4B55-8560-85A06202761A}"/>
              </a:ext>
            </a:extLst>
          </p:cNvPr>
          <p:cNvSpPr txBox="1"/>
          <p:nvPr/>
        </p:nvSpPr>
        <p:spPr>
          <a:xfrm>
            <a:off x="-5410200" y="2514600"/>
            <a:ext cx="52578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Search Criteria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7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99512"/>
              </p:ext>
            </p:extLst>
          </p:nvPr>
        </p:nvGraphicFramePr>
        <p:xfrm>
          <a:off x="685800" y="1849582"/>
          <a:ext cx="8382000" cy="9998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9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2167">
                  <a:extLst>
                    <a:ext uri="{9D8B030D-6E8A-4147-A177-3AD203B41FA5}">
                      <a16:colId xmlns:a16="http://schemas.microsoft.com/office/drawing/2014/main" val="2278094530"/>
                    </a:ext>
                  </a:extLst>
                </a:gridCol>
              </a:tblGrid>
              <a:tr h="427147">
                <a:tc gridSpan="2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Query 2: </a:t>
                      </a:r>
                      <a:r>
                        <a:rPr lang="en-GB" sz="2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 End Dates 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Field: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38D30D-802E-43B3-9B6E-72138FE13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34541"/>
              </p:ext>
            </p:extLst>
          </p:nvPr>
        </p:nvGraphicFramePr>
        <p:xfrm>
          <a:off x="675248" y="2931195"/>
          <a:ext cx="8382000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429939043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2283947854"/>
                    </a:ext>
                  </a:extLst>
                </a:gridCol>
              </a:tblGrid>
              <a:tr h="14422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fields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Family_Name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Years_Service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Project_Started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Project_End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this order</a:t>
                      </a:r>
                    </a:p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 the heading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 End Dates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the top of the page</a:t>
                      </a:r>
                    </a:p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records where the 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Years Service is more than and equal to 5 and equal to and less than 10. Also Projects which started in 2017.</a:t>
                      </a:r>
                      <a:endParaRPr lang="en-GB" sz="1800" b="1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 a new field calculated at run-time with the title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Project_End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field will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add 3 years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the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Start Date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0591"/>
                  </a:ext>
                </a:extLst>
              </a:tr>
              <a:tr h="11460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sorted by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Projected_Started</a:t>
                      </a:r>
                      <a:r>
                        <a:rPr lang="en-GB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ascending order, then by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Year_Service</a:t>
                      </a:r>
                      <a:r>
                        <a:rPr lang="en-GB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ascending order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displayed on a single page in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Landscape orientation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 data fully visible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includes your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report in the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Report Header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839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3AFBB3-A6B6-4F3E-AB64-6E44F068A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74209"/>
              </p:ext>
            </p:extLst>
          </p:nvPr>
        </p:nvGraphicFramePr>
        <p:xfrm>
          <a:off x="675248" y="1066800"/>
          <a:ext cx="816395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038">
                  <a:extLst>
                    <a:ext uri="{9D8B030D-6E8A-4147-A177-3AD203B41FA5}">
                      <a16:colId xmlns:a16="http://schemas.microsoft.com/office/drawing/2014/main" val="3340894736"/>
                    </a:ext>
                  </a:extLst>
                </a:gridCol>
                <a:gridCol w="6608913">
                  <a:extLst>
                    <a:ext uri="{9D8B030D-6E8A-4147-A177-3AD203B41FA5}">
                      <a16:colId xmlns:a16="http://schemas.microsoft.com/office/drawing/2014/main" val="2906908263"/>
                    </a:ext>
                  </a:extLst>
                </a:gridCol>
              </a:tblGrid>
              <a:tr h="585391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Between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 01/01/2010 </a:t>
                      </a:r>
                      <a:r>
                        <a:rPr lang="en-GB" sz="2000" dirty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GB" sz="2000" baseline="0" dirty="0">
                          <a:solidFill>
                            <a:schemeClr val="tx1"/>
                          </a:solidFill>
                        </a:rPr>
                        <a:t> 02/02/2012</a:t>
                      </a:r>
                    </a:p>
                    <a:p>
                      <a:r>
                        <a:rPr lang="en-GB" sz="2000" baseline="0" dirty="0">
                          <a:solidFill>
                            <a:srgbClr val="FF0000"/>
                          </a:solidFill>
                        </a:rPr>
                        <a:t>Between</a:t>
                      </a:r>
                      <a:r>
                        <a:rPr lang="en-GB" sz="2000" baseline="0" dirty="0">
                          <a:solidFill>
                            <a:schemeClr val="tx1"/>
                          </a:solidFill>
                        </a:rPr>
                        <a:t> 100 </a:t>
                      </a:r>
                      <a:r>
                        <a:rPr lang="en-GB" sz="2000" baseline="0" dirty="0">
                          <a:solidFill>
                            <a:srgbClr val="FF0000"/>
                          </a:solidFill>
                        </a:rPr>
                        <a:t>And </a:t>
                      </a:r>
                      <a:r>
                        <a:rPr lang="en-GB" sz="2000" baseline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5613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A9E6D7-A202-4042-B87A-527183C31431}"/>
              </a:ext>
            </a:extLst>
          </p:cNvPr>
          <p:cNvSpPr txBox="1"/>
          <p:nvPr/>
        </p:nvSpPr>
        <p:spPr>
          <a:xfrm>
            <a:off x="-5410200" y="2514600"/>
            <a:ext cx="5496952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Search Criteria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8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59576"/>
              </p:ext>
            </p:extLst>
          </p:nvPr>
        </p:nvGraphicFramePr>
        <p:xfrm>
          <a:off x="685800" y="1422470"/>
          <a:ext cx="8229600" cy="8873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278094530"/>
                    </a:ext>
                  </a:extLst>
                </a:gridCol>
              </a:tblGrid>
              <a:tr h="362369">
                <a:tc gridSpan="2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Query 3: </a:t>
                      </a:r>
                      <a:r>
                        <a:rPr lang="en-GB" sz="2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Employee Pay Rise 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Field: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38D30D-802E-43B3-9B6E-72138FE13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90762"/>
              </p:ext>
            </p:extLst>
          </p:nvPr>
        </p:nvGraphicFramePr>
        <p:xfrm>
          <a:off x="686970" y="2971800"/>
          <a:ext cx="8420688" cy="3596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488">
                  <a:extLst>
                    <a:ext uri="{9D8B030D-6E8A-4147-A177-3AD203B41FA5}">
                      <a16:colId xmlns:a16="http://schemas.microsoft.com/office/drawing/2014/main" val="3429939043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2283947854"/>
                    </a:ext>
                  </a:extLst>
                </a:gridCol>
              </a:tblGrid>
              <a:tr h="14422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fields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Family_Name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Department,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Job_Role_Code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New_Pay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Bonus_Pay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this order</a:t>
                      </a:r>
                    </a:p>
                    <a:p>
                      <a:r>
                        <a:rPr lang="en-GB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 the heading </a:t>
                      </a: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Employee Pay Rise </a:t>
                      </a:r>
                      <a:r>
                        <a:rPr lang="en-GB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the top of the page</a:t>
                      </a:r>
                    </a:p>
                    <a:p>
                      <a:r>
                        <a:rPr lang="en-GB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records where the 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is Biology, Chemistry or Maths and the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Job_Role_Code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excludes AD or HO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600" b="1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 a new field calculated at run-time with the title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New_Pay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field will </a:t>
                      </a: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calculate the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Base_Pay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plus 15% of the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Base_Pay</a:t>
                      </a: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 a new field calculated at run-time with the title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Bonus_Pay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field will </a:t>
                      </a: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calculate 17.5% of the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Base_Pay</a:t>
                      </a: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0591"/>
                  </a:ext>
                </a:extLst>
              </a:tr>
              <a:tr h="11460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endParaRPr lang="en-US" sz="2800" b="1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sorted by 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Department </a:t>
                      </a:r>
                      <a:r>
                        <a:rPr lang="en-GB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ascending order, then by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New_Pay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ascending order</a:t>
                      </a:r>
                    </a:p>
                    <a:p>
                      <a:r>
                        <a:rPr lang="en-GB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displayed on a single page in </a:t>
                      </a: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Landscape orientation </a:t>
                      </a:r>
                      <a:r>
                        <a:rPr lang="en-GB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 data fully visible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includes your </a:t>
                      </a: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report in the </a:t>
                      </a:r>
                      <a:r>
                        <a:rPr lang="en-GB" sz="16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Report Footer</a:t>
                      </a:r>
                      <a:r>
                        <a:rPr lang="en-GB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Calculate the average of the </a:t>
                      </a:r>
                      <a:r>
                        <a:rPr lang="en-GB" sz="16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Bonus_Pay</a:t>
                      </a:r>
                      <a:r>
                        <a:rPr lang="en-GB" sz="16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place below the column. Include a suitable label. </a:t>
                      </a:r>
                    </a:p>
                    <a:p>
                      <a:endParaRPr lang="en-GB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8397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6F9023-0ED6-4CB0-99A3-A64199458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33099"/>
              </p:ext>
            </p:extLst>
          </p:nvPr>
        </p:nvGraphicFramePr>
        <p:xfrm>
          <a:off x="685800" y="989036"/>
          <a:ext cx="42672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98202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604275273"/>
                    </a:ext>
                  </a:extLst>
                </a:gridCol>
              </a:tblGrid>
              <a:tr h="250111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North Sea</a:t>
                      </a:r>
                      <a:r>
                        <a:rPr lang="en-GB" sz="2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GB" sz="2000" b="1" baseline="0" dirty="0"/>
                        <a:t> </a:t>
                      </a:r>
                      <a:r>
                        <a:rPr lang="en-GB" sz="2000" b="1" baseline="0" dirty="0">
                          <a:solidFill>
                            <a:schemeClr val="tx1"/>
                          </a:solidFill>
                        </a:rPr>
                        <a:t>Irish Sea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28939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4914E-93CF-49BB-918A-B2793095E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80507"/>
              </p:ext>
            </p:extLst>
          </p:nvPr>
        </p:nvGraphicFramePr>
        <p:xfrm>
          <a:off x="5009271" y="998095"/>
          <a:ext cx="390612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29">
                  <a:extLst>
                    <a:ext uri="{9D8B030D-6E8A-4147-A177-3AD203B41FA5}">
                      <a16:colId xmlns:a16="http://schemas.microsoft.com/office/drawing/2014/main" val="36011306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477066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Not &lt;&gt;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GB" sz="2000" b="1" dirty="0"/>
                        <a:t> 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“Horror”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551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AE8E8C-DD1A-4851-9A1D-099A05F79204}"/>
              </a:ext>
            </a:extLst>
          </p:cNvPr>
          <p:cNvSpPr txBox="1"/>
          <p:nvPr/>
        </p:nvSpPr>
        <p:spPr>
          <a:xfrm>
            <a:off x="-5410200" y="2514600"/>
            <a:ext cx="52578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Search Criteria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8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671573"/>
              </p:ext>
            </p:extLst>
          </p:nvPr>
        </p:nvGraphicFramePr>
        <p:xfrm>
          <a:off x="675248" y="2325006"/>
          <a:ext cx="8244840" cy="9998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677">
                  <a:extLst>
                    <a:ext uri="{9D8B030D-6E8A-4147-A177-3AD203B41FA5}">
                      <a16:colId xmlns:a16="http://schemas.microsoft.com/office/drawing/2014/main" val="2278094530"/>
                    </a:ext>
                  </a:extLst>
                </a:gridCol>
              </a:tblGrid>
              <a:tr h="427147">
                <a:tc gridSpan="2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Query 4: </a:t>
                      </a:r>
                      <a:r>
                        <a:rPr lang="en-GB" sz="2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 Salary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Field: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38D30D-802E-43B3-9B6E-72138FE13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841875"/>
              </p:ext>
            </p:extLst>
          </p:nvPr>
        </p:nvGraphicFramePr>
        <p:xfrm>
          <a:off x="633044" y="3429000"/>
          <a:ext cx="8468752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954">
                  <a:extLst>
                    <a:ext uri="{9D8B030D-6E8A-4147-A177-3AD203B41FA5}">
                      <a16:colId xmlns:a16="http://schemas.microsoft.com/office/drawing/2014/main" val="3429939043"/>
                    </a:ext>
                  </a:extLst>
                </a:gridCol>
                <a:gridCol w="8160798">
                  <a:extLst>
                    <a:ext uri="{9D8B030D-6E8A-4147-A177-3AD203B41FA5}">
                      <a16:colId xmlns:a16="http://schemas.microsoft.com/office/drawing/2014/main" val="2283947854"/>
                    </a:ext>
                  </a:extLst>
                </a:gridCol>
              </a:tblGrid>
              <a:tr h="14422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fields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Family_Name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Year_Service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Project_Started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 the heading 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 Salary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the top of the page</a:t>
                      </a:r>
                    </a:p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records where the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Years_Service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is equal to or greater than 10 and the Projects have started in 2017 or after. </a:t>
                      </a:r>
                    </a:p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 a new field calculated at run-time with the title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New_Salary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field will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calculate the </a:t>
                      </a:r>
                      <a:r>
                        <a:rPr lang="en-GB" sz="1800" b="1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Base_Pay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plus an increase of 400.00 for every years service. </a:t>
                      </a:r>
                      <a:endParaRPr lang="en-GB" sz="18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0591"/>
                  </a:ext>
                </a:extLst>
              </a:tr>
              <a:tr h="11460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sorted by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Year_Service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ascending order, 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displayed on a single page in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Landscape orientation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 data fully visible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includes your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report in the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Report Footer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Calculate the total </a:t>
                      </a:r>
                      <a:r>
                        <a:rPr lang="en-GB" sz="18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New_Salary</a:t>
                      </a:r>
                      <a:r>
                        <a:rPr lang="en-GB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place below the column. Include a suitable label.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839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717B86-9CC7-4B23-B16E-25063430D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96647"/>
              </p:ext>
            </p:extLst>
          </p:nvPr>
        </p:nvGraphicFramePr>
        <p:xfrm>
          <a:off x="675248" y="996603"/>
          <a:ext cx="412535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692">
                  <a:extLst>
                    <a:ext uri="{9D8B030D-6E8A-4147-A177-3AD203B41FA5}">
                      <a16:colId xmlns:a16="http://schemas.microsoft.com/office/drawing/2014/main" val="3273486449"/>
                    </a:ext>
                  </a:extLst>
                </a:gridCol>
                <a:gridCol w="3069660">
                  <a:extLst>
                    <a:ext uri="{9D8B030D-6E8A-4147-A177-3AD203B41FA5}">
                      <a16:colId xmlns:a16="http://schemas.microsoft.com/office/drawing/2014/main" val="284893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&lt;90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Less than  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&lt;90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061779"/>
                  </a:ext>
                </a:extLst>
              </a:tr>
              <a:tr h="280591">
                <a:tc>
                  <a:txBody>
                    <a:bodyPr/>
                    <a:lstStyle/>
                    <a:p>
                      <a:r>
                        <a:rPr lang="en-GB" sz="1800" b="1" dirty="0"/>
                        <a:t>&gt;90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More than</a:t>
                      </a:r>
                      <a:r>
                        <a:rPr lang="en-GB" sz="1800" b="1" baseline="0" dirty="0"/>
                        <a:t> </a:t>
                      </a:r>
                      <a:r>
                        <a:rPr lang="en-GB" sz="1800" b="1" baseline="0" dirty="0">
                          <a:solidFill>
                            <a:srgbClr val="FF0000"/>
                          </a:solidFill>
                        </a:rPr>
                        <a:t>&gt;90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09555"/>
                  </a:ext>
                </a:extLst>
              </a:tr>
              <a:tr h="295831">
                <a:tc>
                  <a:txBody>
                    <a:bodyPr/>
                    <a:lstStyle/>
                    <a:p>
                      <a:r>
                        <a:rPr lang="en-GB" sz="1800" b="1" dirty="0"/>
                        <a:t>&gt;=90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More than</a:t>
                      </a:r>
                      <a:r>
                        <a:rPr lang="en-GB" sz="1800" b="1" baseline="0" dirty="0"/>
                        <a:t> and equal to </a:t>
                      </a:r>
                      <a:r>
                        <a:rPr lang="en-GB" sz="1800" b="1" baseline="0" dirty="0">
                          <a:solidFill>
                            <a:srgbClr val="FF0000"/>
                          </a:solidFill>
                        </a:rPr>
                        <a:t>&gt;=90</a:t>
                      </a:r>
                      <a:endParaRPr lang="en-GB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460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5F3AE0-C7F5-4D28-B7C2-C68BFCB09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03474"/>
              </p:ext>
            </p:extLst>
          </p:nvPr>
        </p:nvGraphicFramePr>
        <p:xfrm>
          <a:off x="4794736" y="996142"/>
          <a:ext cx="412535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864">
                  <a:extLst>
                    <a:ext uri="{9D8B030D-6E8A-4147-A177-3AD203B41FA5}">
                      <a16:colId xmlns:a16="http://schemas.microsoft.com/office/drawing/2014/main" val="3273486449"/>
                    </a:ext>
                  </a:extLst>
                </a:gridCol>
                <a:gridCol w="2595488">
                  <a:extLst>
                    <a:ext uri="{9D8B030D-6E8A-4147-A177-3AD203B41FA5}">
                      <a16:colId xmlns:a16="http://schemas.microsoft.com/office/drawing/2014/main" val="284893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before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  2018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01/01/2018</a:t>
                      </a:r>
                    </a:p>
                    <a:p>
                      <a:r>
                        <a:rPr lang="en-GB" sz="1800" dirty="0">
                          <a:solidFill>
                            <a:srgbClr val="FF0000"/>
                          </a:solidFill>
                        </a:rPr>
                        <a:t>&lt;=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31/12/2017</a:t>
                      </a:r>
                      <a:endParaRPr lang="en-GB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061779"/>
                  </a:ext>
                </a:extLst>
              </a:tr>
              <a:tr h="280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Date </a:t>
                      </a: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after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 2018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&gt;=</a:t>
                      </a:r>
                      <a:r>
                        <a:rPr lang="en-GB" sz="1800" b="1" dirty="0"/>
                        <a:t>01/01/2018</a:t>
                      </a:r>
                    </a:p>
                    <a:p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31/12/2017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095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767054-159A-40CE-9C24-D68BEF32DDD2}"/>
              </a:ext>
            </a:extLst>
          </p:cNvPr>
          <p:cNvSpPr txBox="1"/>
          <p:nvPr/>
        </p:nvSpPr>
        <p:spPr>
          <a:xfrm>
            <a:off x="-5410200" y="2514600"/>
            <a:ext cx="52578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Search Criteria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7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10926"/>
              </p:ext>
            </p:extLst>
          </p:nvPr>
        </p:nvGraphicFramePr>
        <p:xfrm>
          <a:off x="675248" y="1905000"/>
          <a:ext cx="8244840" cy="9998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677">
                  <a:extLst>
                    <a:ext uri="{9D8B030D-6E8A-4147-A177-3AD203B41FA5}">
                      <a16:colId xmlns:a16="http://schemas.microsoft.com/office/drawing/2014/main" val="2278094530"/>
                    </a:ext>
                  </a:extLst>
                </a:gridCol>
              </a:tblGrid>
              <a:tr h="427147">
                <a:tc gridSpan="2"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Query 5: </a:t>
                      </a:r>
                      <a:r>
                        <a:rPr lang="en-GB" sz="24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Telephone Number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6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New Field: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38D30D-802E-43B3-9B6E-72138FE13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04648"/>
              </p:ext>
            </p:extLst>
          </p:nvPr>
        </p:nvGraphicFramePr>
        <p:xfrm>
          <a:off x="675248" y="2971800"/>
          <a:ext cx="824484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9812">
                  <a:extLst>
                    <a:ext uri="{9D8B030D-6E8A-4147-A177-3AD203B41FA5}">
                      <a16:colId xmlns:a16="http://schemas.microsoft.com/office/drawing/2014/main" val="3429939043"/>
                    </a:ext>
                  </a:extLst>
                </a:gridCol>
                <a:gridCol w="7945028">
                  <a:extLst>
                    <a:ext uri="{9D8B030D-6E8A-4147-A177-3AD203B41FA5}">
                      <a16:colId xmlns:a16="http://schemas.microsoft.com/office/drawing/2014/main" val="2283947854"/>
                    </a:ext>
                  </a:extLst>
                </a:gridCol>
              </a:tblGrid>
              <a:tr h="14422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fields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Family_Name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Staff_ID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Telephone and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Full_Telephone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this order</a:t>
                      </a:r>
                    </a:p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 the heading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Telephone Number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 the top of the page</a:t>
                      </a:r>
                    </a:p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Shows only the records where the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Staff_ID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either: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begins with PU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ends with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  <a:p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 a new field calculated at run-time with the title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Full_Telephone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field will prefix the internal telephone number with +9555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e.g. +9555 5609</a:t>
                      </a:r>
                      <a:endParaRPr lang="en-GB" sz="18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70591"/>
                  </a:ext>
                </a:extLst>
              </a:tr>
              <a:tr h="11460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sorted by </a:t>
                      </a:r>
                      <a:r>
                        <a:rPr lang="en-GB" sz="1800" b="1" i="1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Family_Name</a:t>
                      </a:r>
                      <a:r>
                        <a:rPr lang="en-GB" sz="1800" b="1" i="1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ascending order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displayed on a single page in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Portrait orientation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all data fully visible</a:t>
                      </a:r>
                      <a:endParaRPr lang="en-GB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includes your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the report in the </a:t>
                      </a:r>
                      <a:r>
                        <a:rPr lang="en-GB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Report Footer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 the number of staff members and place below the 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Staff_ID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8397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BFB56C-8D89-4326-B743-B8588071C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93023"/>
              </p:ext>
            </p:extLst>
          </p:nvPr>
        </p:nvGraphicFramePr>
        <p:xfrm>
          <a:off x="675248" y="1066800"/>
          <a:ext cx="824484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446">
                  <a:extLst>
                    <a:ext uri="{9D8B030D-6E8A-4147-A177-3AD203B41FA5}">
                      <a16:colId xmlns:a16="http://schemas.microsoft.com/office/drawing/2014/main" val="78640669"/>
                    </a:ext>
                  </a:extLst>
                </a:gridCol>
                <a:gridCol w="6674394">
                  <a:extLst>
                    <a:ext uri="{9D8B030D-6E8A-4147-A177-3AD203B41FA5}">
                      <a16:colId xmlns:a16="http://schemas.microsoft.com/office/drawing/2014/main" val="1703598493"/>
                    </a:ext>
                  </a:extLst>
                </a:gridCol>
              </a:tblGrid>
              <a:tr h="377111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37</a:t>
                      </a: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*____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Fields</a:t>
                      </a:r>
                      <a:r>
                        <a:rPr lang="en-GB" sz="2000" b="1" baseline="0" dirty="0"/>
                        <a:t> 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tarts</a:t>
                      </a:r>
                      <a:r>
                        <a:rPr lang="en-GB" sz="2000" b="1" dirty="0"/>
                        <a:t> </a:t>
                      </a:r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lang="en-GB" sz="2000" b="1" dirty="0"/>
                        <a:t> </a:t>
                      </a: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14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____*</a:t>
                      </a:r>
                      <a:r>
                        <a:rPr lang="en-GB" sz="2000" b="1" dirty="0"/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Fields</a:t>
                      </a:r>
                      <a:r>
                        <a:rPr lang="en-GB" sz="2000" b="1" baseline="0" dirty="0"/>
                        <a:t> </a:t>
                      </a:r>
                      <a:r>
                        <a:rPr lang="en-GB" sz="2000" b="1" baseline="0" dirty="0">
                          <a:solidFill>
                            <a:srgbClr val="FF0000"/>
                          </a:solidFill>
                        </a:rPr>
                        <a:t>Ends</a:t>
                      </a:r>
                      <a:r>
                        <a:rPr lang="en-GB" sz="2000" b="1" dirty="0"/>
                        <a:t> with </a:t>
                      </a: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408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0413E4-16B8-4EB2-9C91-35F8AFC13698}"/>
              </a:ext>
            </a:extLst>
          </p:cNvPr>
          <p:cNvSpPr txBox="1"/>
          <p:nvPr/>
        </p:nvSpPr>
        <p:spPr>
          <a:xfrm>
            <a:off x="-5410200" y="2514600"/>
            <a:ext cx="5257800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Search Criteria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  <a:p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2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1075</Words>
  <Application>Microsoft Office PowerPoint</Application>
  <PresentationFormat>On-screen Show (4:3)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yahmad</dc:creator>
  <cp:lastModifiedBy>yahmad</cp:lastModifiedBy>
  <cp:revision>136</cp:revision>
  <dcterms:created xsi:type="dcterms:W3CDTF">2006-08-16T00:00:00Z</dcterms:created>
  <dcterms:modified xsi:type="dcterms:W3CDTF">2018-11-03T18:28:42Z</dcterms:modified>
</cp:coreProperties>
</file>