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A7C61-6C39-4F15-A9F4-2A7D6F79E5DA}" type="datetimeFigureOut">
              <a:rPr lang="en-GB" smtClean="0"/>
              <a:t>25/10/2017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EC33F-A311-4CC2-B458-5356B36E4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133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1066800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57897548"/>
              </p:ext>
            </p:extLst>
          </p:nvPr>
        </p:nvGraphicFramePr>
        <p:xfrm>
          <a:off x="685800" y="162560"/>
          <a:ext cx="8229600" cy="792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29600"/>
              </a:tblGrid>
              <a:tr h="38100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ICT IGCSE</a:t>
                      </a:r>
                      <a:endParaRPr lang="en-GB" sz="2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 smtClean="0">
                          <a:solidFill>
                            <a:schemeClr val="tx1"/>
                          </a:solidFill>
                        </a:rPr>
                        <a:t>Correcting</a:t>
                      </a:r>
                      <a:r>
                        <a:rPr lang="en-GB" sz="2000" b="1" baseline="0" dirty="0" smtClean="0">
                          <a:solidFill>
                            <a:schemeClr val="tx1"/>
                          </a:solidFill>
                        </a:rPr>
                        <a:t> Mistakes</a:t>
                      </a:r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 userDrawn="1"/>
        </p:nvSpPr>
        <p:spPr>
          <a:xfrm>
            <a:off x="152400" y="0"/>
            <a:ext cx="381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GB" dirty="0" smtClean="0"/>
          </a:p>
          <a:p>
            <a:pPr algn="ctr"/>
            <a:endParaRPr lang="en-GB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9835" y="0"/>
            <a:ext cx="461665" cy="68580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fr-FR" b="1" dirty="0" smtClean="0"/>
              <a:t>Chapter 18: Data Manipulation (Access)</a:t>
            </a:r>
            <a:endParaRPr lang="fr-FR" b="1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477000"/>
            <a:ext cx="3810000" cy="228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WWW.YAHMAD.CO.UK</a:t>
            </a:r>
            <a:endParaRPr lang="en-GB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1219200"/>
            <a:ext cx="5562600" cy="406265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sz="4000" b="1" dirty="0" smtClean="0">
                <a:solidFill>
                  <a:srgbClr val="FF0000"/>
                </a:solidFill>
              </a:rPr>
              <a:t>Starter Activity:</a:t>
            </a:r>
          </a:p>
          <a:p>
            <a:endParaRPr lang="en-GB" dirty="0"/>
          </a:p>
          <a:p>
            <a:r>
              <a:rPr lang="en-GB" sz="4000" dirty="0" smtClean="0">
                <a:solidFill>
                  <a:srgbClr val="FF0000"/>
                </a:solidFill>
              </a:rPr>
              <a:t>Identify</a:t>
            </a:r>
            <a:r>
              <a:rPr lang="en-GB" sz="4000" dirty="0" smtClean="0"/>
              <a:t> and </a:t>
            </a:r>
            <a:r>
              <a:rPr lang="en-GB" sz="4000" dirty="0" smtClean="0">
                <a:solidFill>
                  <a:srgbClr val="FF0000"/>
                </a:solidFill>
              </a:rPr>
              <a:t>highlight</a:t>
            </a:r>
            <a:r>
              <a:rPr lang="en-GB" sz="4000" dirty="0" smtClean="0"/>
              <a:t> the </a:t>
            </a:r>
            <a:r>
              <a:rPr lang="en-GB" sz="4000" dirty="0" smtClean="0">
                <a:solidFill>
                  <a:srgbClr val="FF0000"/>
                </a:solidFill>
              </a:rPr>
              <a:t>common mistakes </a:t>
            </a:r>
            <a:r>
              <a:rPr lang="en-GB" sz="4000" dirty="0" smtClean="0"/>
              <a:t>made by students in their </a:t>
            </a:r>
            <a:r>
              <a:rPr lang="en-GB" sz="4000" dirty="0" smtClean="0">
                <a:solidFill>
                  <a:srgbClr val="FF0000"/>
                </a:solidFill>
              </a:rPr>
              <a:t>spreadsheets</a:t>
            </a:r>
            <a:r>
              <a:rPr lang="en-GB" sz="4000" dirty="0" smtClean="0"/>
              <a:t> and </a:t>
            </a:r>
            <a:r>
              <a:rPr lang="en-GB" sz="4000" dirty="0" smtClean="0">
                <a:solidFill>
                  <a:srgbClr val="FF0000"/>
                </a:solidFill>
              </a:rPr>
              <a:t>database</a:t>
            </a:r>
            <a:r>
              <a:rPr lang="en-GB" sz="4000" dirty="0" smtClean="0"/>
              <a:t> printouts.</a:t>
            </a:r>
            <a:endParaRPr lang="en-US" sz="4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219200"/>
            <a:ext cx="2466975" cy="18478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799" y="3250524"/>
            <a:ext cx="2466749" cy="276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084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1066800"/>
            <a:ext cx="5562600" cy="29546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4000" b="1" dirty="0" smtClean="0">
                <a:solidFill>
                  <a:srgbClr val="FF0000"/>
                </a:solidFill>
              </a:rPr>
              <a:t>Objective</a:t>
            </a:r>
          </a:p>
          <a:p>
            <a:endParaRPr lang="en-GB" dirty="0"/>
          </a:p>
          <a:p>
            <a:r>
              <a:rPr lang="en-GB" sz="3200" dirty="0" smtClean="0"/>
              <a:t>Understand the common mistakes made by students in the practical element of the course.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219200"/>
            <a:ext cx="2494893" cy="22623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7367" y="4267200"/>
            <a:ext cx="8279269" cy="132343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rgbClr val="FF0000"/>
                </a:solidFill>
              </a:rPr>
              <a:t>Become the Mark Scheme and correct the Mistakes</a:t>
            </a: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3829132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1066800"/>
            <a:ext cx="5791200" cy="52937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4000" b="1" dirty="0" smtClean="0">
                <a:solidFill>
                  <a:srgbClr val="FF0000"/>
                </a:solidFill>
              </a:rPr>
              <a:t>Task</a:t>
            </a:r>
          </a:p>
          <a:p>
            <a:endParaRPr lang="en-GB" dirty="0"/>
          </a:p>
          <a:p>
            <a:pPr marL="514350" indent="-514350">
              <a:buAutoNum type="arabicPeriod"/>
            </a:pPr>
            <a:r>
              <a:rPr lang="en-GB" sz="2800" dirty="0" smtClean="0"/>
              <a:t>Download the exam files containing the mistakes.</a:t>
            </a:r>
          </a:p>
          <a:p>
            <a:pPr marL="514350" indent="-514350">
              <a:buAutoNum type="arabicPeriod"/>
            </a:pPr>
            <a:r>
              <a:rPr lang="en-GB" sz="2800" dirty="0" smtClean="0"/>
              <a:t>Go to the YouTube channel and watch the videos containing the mistakes.  </a:t>
            </a:r>
          </a:p>
          <a:p>
            <a:pPr marL="514350" indent="-514350">
              <a:buAutoNum type="arabicPeriod"/>
            </a:pPr>
            <a:r>
              <a:rPr lang="en-GB" sz="2800" dirty="0" smtClean="0"/>
              <a:t>In pairs identify the mistakes and correct them.</a:t>
            </a:r>
          </a:p>
          <a:p>
            <a:pPr marL="514350" indent="-514350">
              <a:buAutoNum type="arabicPeriod"/>
            </a:pPr>
            <a:r>
              <a:rPr lang="en-GB" sz="2800" dirty="0" smtClean="0"/>
              <a:t>For the database task correct the </a:t>
            </a:r>
            <a:r>
              <a:rPr lang="en-GB" sz="2800" dirty="0" smtClean="0">
                <a:solidFill>
                  <a:srgbClr val="FF0000"/>
                </a:solidFill>
              </a:rPr>
              <a:t>query first </a:t>
            </a:r>
            <a:r>
              <a:rPr lang="en-GB" sz="2800" dirty="0" smtClean="0"/>
              <a:t>and then </a:t>
            </a:r>
            <a:r>
              <a:rPr lang="en-GB" sz="2800" dirty="0" smtClean="0">
                <a:solidFill>
                  <a:srgbClr val="FF0000"/>
                </a:solidFill>
              </a:rPr>
              <a:t>edit the report including the labels</a:t>
            </a:r>
            <a:r>
              <a:rPr lang="en-GB" sz="2800" dirty="0" smtClean="0"/>
              <a:t>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5000" t="20356" r="10834" b="33696"/>
          <a:stretch/>
        </p:blipFill>
        <p:spPr>
          <a:xfrm>
            <a:off x="6096000" y="1082722"/>
            <a:ext cx="285135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65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1066800"/>
            <a:ext cx="5715000" cy="37240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4000" b="1" dirty="0" smtClean="0">
                <a:solidFill>
                  <a:srgbClr val="FF0000"/>
                </a:solidFill>
              </a:rPr>
              <a:t>Plenary</a:t>
            </a:r>
          </a:p>
          <a:p>
            <a:endParaRPr lang="en-GB" dirty="0"/>
          </a:p>
          <a:p>
            <a:r>
              <a:rPr lang="en-GB" sz="3200" dirty="0" smtClean="0"/>
              <a:t>Review the following Spreadsheet papers:</a:t>
            </a:r>
          </a:p>
          <a:p>
            <a:endParaRPr lang="en-GB" dirty="0"/>
          </a:p>
          <a:p>
            <a:r>
              <a:rPr lang="en-GB" sz="3200" dirty="0" smtClean="0"/>
              <a:t>November 2014 </a:t>
            </a:r>
          </a:p>
          <a:p>
            <a:r>
              <a:rPr lang="en-GB" sz="3200" dirty="0" smtClean="0"/>
              <a:t>November 2015</a:t>
            </a:r>
          </a:p>
          <a:p>
            <a:r>
              <a:rPr lang="en-GB" sz="3200" dirty="0" smtClean="0"/>
              <a:t>November 2016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1080448"/>
            <a:ext cx="2466975" cy="1847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2960" y="4891197"/>
            <a:ext cx="8153400" cy="120032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In green pen identify the more difficult aspects of the exam paper. Also identify questions which appeared for the first time. What advice would you pass onto students sitting this exam.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3194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138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yahmad</dc:creator>
  <cp:lastModifiedBy>teacher3</cp:lastModifiedBy>
  <cp:revision>79</cp:revision>
  <dcterms:created xsi:type="dcterms:W3CDTF">2006-08-16T00:00:00Z</dcterms:created>
  <dcterms:modified xsi:type="dcterms:W3CDTF">2017-10-25T04:59:41Z</dcterms:modified>
</cp:coreProperties>
</file>