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5" r:id="rId2"/>
    <p:sldId id="266" r:id="rId3"/>
    <p:sldId id="267" r:id="rId4"/>
    <p:sldId id="268" r:id="rId5"/>
    <p:sldId id="269" r:id="rId6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09" autoAdjust="0"/>
    <p:restoredTop sz="94484" autoAdjust="0"/>
  </p:normalViewPr>
  <p:slideViewPr>
    <p:cSldViewPr>
      <p:cViewPr>
        <p:scale>
          <a:sx n="70" d="100"/>
          <a:sy n="70" d="100"/>
        </p:scale>
        <p:origin x="-1566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" y="4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43" y="4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4F488-04FF-4A4E-8A3C-D96A46882382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" y="8772527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43" y="8772527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1C73D-84A1-4C1C-857D-C1B70AECB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06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3038446" cy="4620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05" y="5"/>
            <a:ext cx="3038445" cy="4620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8BE74-EDCE-4847-BAC2-A0FCA5B28F5A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550" y="4387025"/>
            <a:ext cx="5609311" cy="4156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5" y="8772563"/>
            <a:ext cx="3038446" cy="4620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05" y="8772563"/>
            <a:ext cx="3038445" cy="4620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6AE8F-1FDF-45CE-BA0A-3A21057C1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77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2F1D6-4A3F-4505-8AA2-5E53D7EA3C25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2F1D6-4A3F-4505-8AA2-5E53D7EA3C25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2F1D6-4A3F-4505-8AA2-5E53D7EA3C25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2F1D6-4A3F-4505-8AA2-5E53D7EA3C25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2F1D6-4A3F-4505-8AA2-5E53D7EA3C25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2F1D6-4A3F-4505-8AA2-5E53D7EA3C25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2F1D6-4A3F-4505-8AA2-5E53D7EA3C25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2F1D6-4A3F-4505-8AA2-5E53D7EA3C25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2F1D6-4A3F-4505-8AA2-5E53D7EA3C25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2F1D6-4A3F-4505-8AA2-5E53D7EA3C25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2F1D6-4A3F-4505-8AA2-5E53D7EA3C25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5929151"/>
              </p:ext>
            </p:extLst>
          </p:nvPr>
        </p:nvGraphicFramePr>
        <p:xfrm>
          <a:off x="685800" y="162560"/>
          <a:ext cx="8229600" cy="792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29600"/>
              </a:tblGrid>
              <a:tr h="38100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ICT IGCSE</a:t>
                      </a:r>
                      <a:endParaRPr lang="en-GB" sz="2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20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Relationship Queries </a:t>
                      </a:r>
                      <a:endParaRPr lang="en-GB" sz="20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 userDrawn="1"/>
        </p:nvSpPr>
        <p:spPr>
          <a:xfrm>
            <a:off x="0" y="6477000"/>
            <a:ext cx="3810000" cy="228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WWW.YAHMAD.CO.UK</a:t>
            </a:r>
            <a:endParaRPr lang="en-GB" sz="140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0"/>
            <a:ext cx="381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9835" y="0"/>
            <a:ext cx="461665" cy="6858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fr-FR" b="1" dirty="0" smtClean="0"/>
              <a:t>Chapter 18: Data Manipulation (Access)</a:t>
            </a:r>
            <a:endParaRPr lang="fr-FR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124744"/>
            <a:ext cx="820891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Importing CSV:</a:t>
            </a:r>
          </a:p>
          <a:p>
            <a:r>
              <a:rPr lang="en-US" i="1" dirty="0" smtClean="0"/>
              <a:t>Make </a:t>
            </a:r>
            <a:r>
              <a:rPr lang="en-US" i="1" dirty="0"/>
              <a:t>sure currency is in </a:t>
            </a:r>
            <a:r>
              <a:rPr lang="en-US" i="1" u="sng" dirty="0">
                <a:solidFill>
                  <a:srgbClr val="FF0000"/>
                </a:solidFill>
              </a:rPr>
              <a:t>Euros</a:t>
            </a:r>
            <a:r>
              <a:rPr lang="en-US" i="1" dirty="0"/>
              <a:t> with </a:t>
            </a:r>
            <a:r>
              <a:rPr lang="en-US" i="1" u="sng" dirty="0">
                <a:solidFill>
                  <a:srgbClr val="FF0000"/>
                </a:solidFill>
              </a:rPr>
              <a:t>two decimal </a:t>
            </a:r>
            <a:r>
              <a:rPr lang="en-US" i="1" dirty="0" smtClean="0"/>
              <a:t>places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</a:p>
          <a:p>
            <a:endParaRPr lang="en-GB" sz="1000" dirty="0"/>
          </a:p>
          <a:p>
            <a:r>
              <a:rPr lang="en-US" dirty="0">
                <a:solidFill>
                  <a:srgbClr val="FF0000"/>
                </a:solidFill>
              </a:rPr>
              <a:t>Using a suitable database package, import the file </a:t>
            </a:r>
            <a:r>
              <a:rPr lang="en-US" u="sng" dirty="0" smtClean="0">
                <a:solidFill>
                  <a:srgbClr val="FF0000"/>
                </a:solidFill>
              </a:rPr>
              <a:t>CARS.CSV</a:t>
            </a:r>
            <a:endParaRPr lang="en-US" u="sng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 appropriate data types during the import &amp; design view.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the VIN field as a key field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Import </a:t>
            </a:r>
            <a:r>
              <a:rPr lang="en-US" dirty="0">
                <a:solidFill>
                  <a:srgbClr val="FF0000"/>
                </a:solidFill>
              </a:rPr>
              <a:t>the file </a:t>
            </a:r>
            <a:r>
              <a:rPr lang="en-US" dirty="0" smtClean="0">
                <a:solidFill>
                  <a:srgbClr val="FF0000"/>
                </a:solidFill>
              </a:rPr>
              <a:t>DISTRIBUTORS.CSV </a:t>
            </a:r>
            <a:r>
              <a:rPr lang="en-US" dirty="0">
                <a:solidFill>
                  <a:srgbClr val="FF0000"/>
                </a:solidFill>
              </a:rPr>
              <a:t>as a new table in your </a:t>
            </a:r>
            <a:r>
              <a:rPr lang="en-US" dirty="0" smtClean="0">
                <a:solidFill>
                  <a:srgbClr val="FF0000"/>
                </a:solidFill>
              </a:rPr>
              <a:t>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 </a:t>
            </a:r>
            <a:r>
              <a:rPr lang="en-US" dirty="0"/>
              <a:t>the Distributor_code field as a key </a:t>
            </a:r>
            <a:r>
              <a:rPr lang="en-US" dirty="0" smtClean="0"/>
              <a:t>field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Create a </a:t>
            </a:r>
            <a:r>
              <a:rPr lang="en-US" dirty="0">
                <a:solidFill>
                  <a:srgbClr val="FF0000"/>
                </a:solidFill>
              </a:rPr>
              <a:t>one-to-many relationship </a:t>
            </a:r>
            <a:r>
              <a:rPr lang="en-US" dirty="0"/>
              <a:t>as a link between the Distributor_code field in the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Distributor table </a:t>
            </a:r>
            <a:r>
              <a:rPr lang="en-US" dirty="0"/>
              <a:t>and the </a:t>
            </a:r>
            <a:r>
              <a:rPr lang="en-US" dirty="0">
                <a:solidFill>
                  <a:srgbClr val="FF0000"/>
                </a:solidFill>
              </a:rPr>
              <a:t>Distributor field </a:t>
            </a:r>
            <a:r>
              <a:rPr lang="en-US" dirty="0"/>
              <a:t>in the </a:t>
            </a:r>
            <a:r>
              <a:rPr lang="en-US" dirty="0">
                <a:solidFill>
                  <a:srgbClr val="FF0000"/>
                </a:solidFill>
              </a:rPr>
              <a:t>Cars table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Insert </a:t>
            </a:r>
            <a:r>
              <a:rPr lang="en-US" dirty="0">
                <a:solidFill>
                  <a:srgbClr val="FF0000"/>
                </a:solidFill>
              </a:rPr>
              <a:t>these three records into the </a:t>
            </a:r>
            <a:r>
              <a:rPr lang="en-US" dirty="0" smtClean="0">
                <a:solidFill>
                  <a:srgbClr val="FF0000"/>
                </a:solidFill>
              </a:rPr>
              <a:t>Cars </a:t>
            </a:r>
            <a:r>
              <a:rPr lang="en-US" dirty="0">
                <a:solidFill>
                  <a:srgbClr val="FF0000"/>
                </a:solidFill>
              </a:rPr>
              <a:t>table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025720"/>
              </p:ext>
            </p:extLst>
          </p:nvPr>
        </p:nvGraphicFramePr>
        <p:xfrm>
          <a:off x="683567" y="5085184"/>
          <a:ext cx="8352929" cy="891540"/>
        </p:xfrm>
        <a:graphic>
          <a:graphicData uri="http://schemas.openxmlformats.org/drawingml/2006/table">
            <a:tbl>
              <a:tblPr/>
              <a:tblGrid>
                <a:gridCol w="1224275"/>
                <a:gridCol w="733616"/>
                <a:gridCol w="733616"/>
                <a:gridCol w="932303"/>
                <a:gridCol w="825319"/>
                <a:gridCol w="733616"/>
                <a:gridCol w="1029404"/>
                <a:gridCol w="1276684"/>
                <a:gridCol w="864096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Power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Engine_Size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Cost_Price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Colour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Distributor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Dispatched_Date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Dispatched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376C15423002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MicroZed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FMD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19/06/2015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376C15423010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MicroSE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8500.55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FMD SA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20/06/2015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377C15423010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Micro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FMD SA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21/06/2015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07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701765"/>
              </p:ext>
            </p:extLst>
          </p:nvPr>
        </p:nvGraphicFramePr>
        <p:xfrm>
          <a:off x="683568" y="1052736"/>
          <a:ext cx="8276704" cy="53690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76704"/>
              </a:tblGrid>
              <a:tr h="2016224"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Make sure currency is in </a:t>
                      </a:r>
                      <a:r>
                        <a:rPr lang="en-US" sz="1400" i="1" u="sng" dirty="0" smtClean="0">
                          <a:solidFill>
                            <a:schemeClr val="tx1"/>
                          </a:solidFill>
                        </a:rPr>
                        <a:t>Euros</a:t>
                      </a:r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 with </a:t>
                      </a:r>
                      <a:r>
                        <a:rPr lang="en-US" sz="1400" i="1" u="sng" dirty="0" smtClean="0">
                          <a:solidFill>
                            <a:schemeClr val="tx1"/>
                          </a:solidFill>
                        </a:rPr>
                        <a:t>two decimal </a:t>
                      </a:r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places</a:t>
                      </a: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dirty="0" smtClean="0">
                          <a:solidFill>
                            <a:schemeClr val="tx1"/>
                          </a:solidFill>
                        </a:rPr>
                        <a:t>Show the following fields only: </a:t>
                      </a:r>
                      <a:r>
                        <a:rPr lang="en-GB" sz="1300" b="1" dirty="0" smtClean="0">
                          <a:solidFill>
                            <a:schemeClr val="tx1"/>
                          </a:solidFill>
                        </a:rPr>
                        <a:t>Vin, Model, Cost_Price, Port,</a:t>
                      </a:r>
                      <a:r>
                        <a:rPr lang="en-GB" sz="1300" b="1" baseline="0" dirty="0" smtClean="0">
                          <a:solidFill>
                            <a:schemeClr val="tx1"/>
                          </a:solidFill>
                        </a:rPr>
                        <a:t> County and Updated_Price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baseline="0" dirty="0" smtClean="0">
                          <a:solidFill>
                            <a:schemeClr val="tx1"/>
                          </a:solidFill>
                        </a:rPr>
                        <a:t>Show only the cars </a:t>
                      </a:r>
                      <a:r>
                        <a:rPr lang="en-GB" sz="1300" b="1" baseline="0" dirty="0" smtClean="0">
                          <a:solidFill>
                            <a:schemeClr val="tx1"/>
                          </a:solidFill>
                        </a:rPr>
                        <a:t>dispatched from Paris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baseline="0" dirty="0" smtClean="0">
                          <a:solidFill>
                            <a:schemeClr val="tx1"/>
                          </a:solidFill>
                        </a:rPr>
                        <a:t>Insert a new field called </a:t>
                      </a:r>
                      <a:r>
                        <a:rPr lang="en-GB" sz="1300" b="1" baseline="0" dirty="0" smtClean="0">
                          <a:solidFill>
                            <a:schemeClr val="tx1"/>
                          </a:solidFill>
                        </a:rPr>
                        <a:t>Updated_Price</a:t>
                      </a:r>
                      <a:r>
                        <a:rPr lang="en-GB" sz="1300" b="0" baseline="0" dirty="0" smtClean="0">
                          <a:solidFill>
                            <a:schemeClr val="tx1"/>
                          </a:solidFill>
                        </a:rPr>
                        <a:t> which is calculated at a run time – You need to add </a:t>
                      </a:r>
                      <a:r>
                        <a:rPr lang="en-GB" sz="1300" b="1" baseline="0" dirty="0" smtClean="0">
                          <a:solidFill>
                            <a:schemeClr val="tx1"/>
                          </a:solidFill>
                        </a:rPr>
                        <a:t>10% to the price</a:t>
                      </a:r>
                      <a:r>
                        <a:rPr lang="en-GB" sz="1300" b="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baseline="0" dirty="0" smtClean="0">
                          <a:solidFill>
                            <a:schemeClr val="tx1"/>
                          </a:solidFill>
                        </a:rPr>
                        <a:t>Sort the </a:t>
                      </a:r>
                      <a:r>
                        <a:rPr lang="en-GB" sz="1300" b="1" baseline="0" dirty="0" smtClean="0">
                          <a:solidFill>
                            <a:schemeClr val="tx1"/>
                          </a:solidFill>
                        </a:rPr>
                        <a:t>model into ascending order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 a page </a:t>
                      </a:r>
                      <a:r>
                        <a:rPr lang="en-GB" sz="13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orientation of landscape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r>
                        <a:rPr lang="en-GB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number of cars under the model field. Include a suitable label.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 your</a:t>
                      </a:r>
                      <a:r>
                        <a:rPr lang="en-GB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name at the </a:t>
                      </a:r>
                      <a:r>
                        <a:rPr lang="en-GB" sz="13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of each page</a:t>
                      </a:r>
                      <a:endParaRPr lang="en-GB" sz="13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30335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dirty="0" smtClean="0">
                          <a:solidFill>
                            <a:schemeClr val="tx1"/>
                          </a:solidFill>
                        </a:rPr>
                        <a:t>Show the following fields only: </a:t>
                      </a:r>
                      <a:r>
                        <a:rPr lang="en-GB" sz="1300" b="1" dirty="0" smtClean="0">
                          <a:solidFill>
                            <a:schemeClr val="tx1"/>
                          </a:solidFill>
                        </a:rPr>
                        <a:t>Vin, Model, Engine</a:t>
                      </a:r>
                      <a:r>
                        <a:rPr lang="en-GB" sz="1300" b="1" baseline="0" dirty="0" smtClean="0">
                          <a:solidFill>
                            <a:schemeClr val="tx1"/>
                          </a:solidFill>
                        </a:rPr>
                        <a:t> size</a:t>
                      </a:r>
                      <a:r>
                        <a:rPr lang="en-GB" sz="1300" b="1" dirty="0" smtClean="0">
                          <a:solidFill>
                            <a:schemeClr val="tx1"/>
                          </a:solidFill>
                        </a:rPr>
                        <a:t>, Dispatched_Date, Port,</a:t>
                      </a:r>
                      <a:r>
                        <a:rPr lang="en-GB" sz="1300" b="1" baseline="0" dirty="0" smtClean="0">
                          <a:solidFill>
                            <a:schemeClr val="tx1"/>
                          </a:solidFill>
                        </a:rPr>
                        <a:t> Country and Updated_Price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baseline="0" dirty="0" smtClean="0">
                          <a:solidFill>
                            <a:schemeClr val="tx1"/>
                          </a:solidFill>
                        </a:rPr>
                        <a:t>Show only the cars dispatched </a:t>
                      </a:r>
                      <a:r>
                        <a:rPr lang="en-GB" sz="1300" b="1" baseline="0" dirty="0" smtClean="0">
                          <a:solidFill>
                            <a:schemeClr val="tx1"/>
                          </a:solidFill>
                        </a:rPr>
                        <a:t>between January and February 2014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baseline="0" dirty="0" smtClean="0">
                          <a:solidFill>
                            <a:schemeClr val="tx1"/>
                          </a:solidFill>
                        </a:rPr>
                        <a:t>Insert a new field called </a:t>
                      </a:r>
                      <a:r>
                        <a:rPr lang="en-GB" sz="1300" b="1" baseline="0" dirty="0" smtClean="0">
                          <a:solidFill>
                            <a:schemeClr val="tx1"/>
                          </a:solidFill>
                        </a:rPr>
                        <a:t>Updated_Price</a:t>
                      </a:r>
                      <a:r>
                        <a:rPr lang="en-GB" sz="1300" b="0" baseline="0" dirty="0" smtClean="0">
                          <a:solidFill>
                            <a:schemeClr val="tx1"/>
                          </a:solidFill>
                        </a:rPr>
                        <a:t> which is calculated at a run time – You need to add </a:t>
                      </a:r>
                      <a:r>
                        <a:rPr lang="en-GB" sz="1300" b="1" baseline="0" dirty="0" smtClean="0">
                          <a:solidFill>
                            <a:schemeClr val="tx1"/>
                          </a:solidFill>
                        </a:rPr>
                        <a:t>15% to the price</a:t>
                      </a:r>
                      <a:r>
                        <a:rPr lang="en-GB" sz="1300" b="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baseline="0" dirty="0" smtClean="0">
                          <a:solidFill>
                            <a:schemeClr val="tx1"/>
                          </a:solidFill>
                        </a:rPr>
                        <a:t>Sort the </a:t>
                      </a:r>
                      <a:r>
                        <a:rPr lang="en-GB" sz="1300" b="1" baseline="0" dirty="0" smtClean="0">
                          <a:solidFill>
                            <a:schemeClr val="tx1"/>
                          </a:solidFill>
                        </a:rPr>
                        <a:t>Port</a:t>
                      </a:r>
                      <a:r>
                        <a:rPr lang="en-GB" sz="1300" b="0" baseline="0" dirty="0" smtClean="0">
                          <a:solidFill>
                            <a:schemeClr val="tx1"/>
                          </a:solidFill>
                        </a:rPr>
                        <a:t> and then </a:t>
                      </a:r>
                      <a:r>
                        <a:rPr lang="en-GB" sz="1300" b="1" baseline="0" dirty="0" smtClean="0">
                          <a:solidFill>
                            <a:schemeClr val="tx1"/>
                          </a:solidFill>
                        </a:rPr>
                        <a:t>Country</a:t>
                      </a:r>
                      <a:r>
                        <a:rPr lang="en-GB" sz="1300" b="0" baseline="0" dirty="0" smtClean="0">
                          <a:solidFill>
                            <a:schemeClr val="tx1"/>
                          </a:solidFill>
                        </a:rPr>
                        <a:t> into </a:t>
                      </a:r>
                      <a:r>
                        <a:rPr lang="en-GB" sz="1300" b="1" baseline="0" dirty="0" smtClean="0">
                          <a:solidFill>
                            <a:schemeClr val="tx1"/>
                          </a:solidFill>
                        </a:rPr>
                        <a:t>ascending order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 a </a:t>
                      </a:r>
                      <a:r>
                        <a:rPr lang="en-GB" sz="13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 orientation of landscape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 out the </a:t>
                      </a:r>
                      <a:r>
                        <a:rPr lang="en-GB" sz="13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  <a:r>
                        <a:rPr lang="en-GB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the Updated_Price field. Include a suitable label.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 your</a:t>
                      </a:r>
                      <a:r>
                        <a:rPr lang="en-GB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name at the </a:t>
                      </a:r>
                      <a:r>
                        <a:rPr lang="en-GB" sz="13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bottom of each </a:t>
                      </a:r>
                      <a:r>
                        <a:rPr lang="en-GB" sz="13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13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30335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dirty="0" smtClean="0">
                          <a:solidFill>
                            <a:schemeClr val="tx1"/>
                          </a:solidFill>
                        </a:rPr>
                        <a:t>Show the following fields only: </a:t>
                      </a:r>
                      <a:r>
                        <a:rPr lang="en-GB" sz="1300" b="1" dirty="0" smtClean="0">
                          <a:solidFill>
                            <a:schemeClr val="tx1"/>
                          </a:solidFill>
                        </a:rPr>
                        <a:t>Vin, Model, Colour, Dispatched, Distributor_Code,</a:t>
                      </a:r>
                      <a:r>
                        <a:rPr lang="en-GB" sz="1300" b="1" baseline="0" dirty="0" smtClean="0">
                          <a:solidFill>
                            <a:schemeClr val="tx1"/>
                          </a:solidFill>
                        </a:rPr>
                        <a:t> Contact Name and Updated_Price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baseline="0" dirty="0" smtClean="0">
                          <a:solidFill>
                            <a:schemeClr val="tx1"/>
                          </a:solidFill>
                        </a:rPr>
                        <a:t>Show only the </a:t>
                      </a:r>
                      <a:r>
                        <a:rPr lang="en-GB" sz="1300" b="1" baseline="0" dirty="0" smtClean="0">
                          <a:solidFill>
                            <a:schemeClr val="tx1"/>
                          </a:solidFill>
                        </a:rPr>
                        <a:t>Vin which ends in 22</a:t>
                      </a:r>
                      <a:r>
                        <a:rPr lang="en-GB" sz="13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GB" sz="1300" b="1" baseline="0" dirty="0" smtClean="0">
                          <a:solidFill>
                            <a:schemeClr val="tx1"/>
                          </a:solidFill>
                        </a:rPr>
                        <a:t>Model is Micro</a:t>
                      </a:r>
                      <a:r>
                        <a:rPr lang="en-GB" sz="13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GB" sz="1300" b="1" baseline="0" dirty="0" smtClean="0">
                          <a:solidFill>
                            <a:schemeClr val="tx1"/>
                          </a:solidFill>
                        </a:rPr>
                        <a:t>Colour is Red </a:t>
                      </a:r>
                      <a:r>
                        <a:rPr lang="en-GB" sz="1300" b="0" baseline="0" dirty="0" smtClean="0">
                          <a:solidFill>
                            <a:schemeClr val="tx1"/>
                          </a:solidFill>
                        </a:rPr>
                        <a:t>and has been </a:t>
                      </a:r>
                      <a:r>
                        <a:rPr lang="en-GB" sz="1300" b="1" baseline="0" dirty="0" smtClean="0">
                          <a:solidFill>
                            <a:schemeClr val="tx1"/>
                          </a:solidFill>
                        </a:rPr>
                        <a:t>Dispatched</a:t>
                      </a:r>
                      <a:r>
                        <a:rPr lang="en-GB" sz="1300" b="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en-GB" sz="13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baseline="0" dirty="0" smtClean="0">
                          <a:solidFill>
                            <a:schemeClr val="tx1"/>
                          </a:solidFill>
                        </a:rPr>
                        <a:t>Insert a new field called </a:t>
                      </a:r>
                      <a:r>
                        <a:rPr lang="en-GB" sz="1300" b="1" baseline="0" dirty="0" smtClean="0">
                          <a:solidFill>
                            <a:schemeClr val="tx1"/>
                          </a:solidFill>
                        </a:rPr>
                        <a:t>Updated_Price</a:t>
                      </a:r>
                      <a:r>
                        <a:rPr lang="en-GB" sz="1300" b="0" baseline="0" dirty="0" smtClean="0">
                          <a:solidFill>
                            <a:schemeClr val="tx1"/>
                          </a:solidFill>
                        </a:rPr>
                        <a:t> which is calculated at a run time – You need to add </a:t>
                      </a:r>
                      <a:r>
                        <a:rPr lang="en-GB" sz="1300" b="1" baseline="0" dirty="0" smtClean="0">
                          <a:solidFill>
                            <a:schemeClr val="tx1"/>
                          </a:solidFill>
                        </a:rPr>
                        <a:t>25% to the price</a:t>
                      </a:r>
                      <a:r>
                        <a:rPr lang="en-GB" sz="1300" b="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baseline="0" dirty="0" smtClean="0">
                          <a:solidFill>
                            <a:schemeClr val="tx1"/>
                          </a:solidFill>
                        </a:rPr>
                        <a:t>Sort the </a:t>
                      </a:r>
                      <a:r>
                        <a:rPr lang="en-GB" sz="1300" b="1" baseline="0" dirty="0" smtClean="0">
                          <a:solidFill>
                            <a:schemeClr val="tx1"/>
                          </a:solidFill>
                        </a:rPr>
                        <a:t>updated price </a:t>
                      </a:r>
                      <a:r>
                        <a:rPr lang="en-GB" sz="1300" b="0" baseline="0" dirty="0" smtClean="0">
                          <a:solidFill>
                            <a:schemeClr val="tx1"/>
                          </a:solidFill>
                        </a:rPr>
                        <a:t>into </a:t>
                      </a:r>
                      <a:r>
                        <a:rPr lang="en-GB" sz="1300" b="1" baseline="0" dirty="0" smtClean="0">
                          <a:solidFill>
                            <a:schemeClr val="tx1"/>
                          </a:solidFill>
                        </a:rPr>
                        <a:t>ascending order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 a </a:t>
                      </a:r>
                      <a:r>
                        <a:rPr lang="en-GB" sz="13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 orientation of landscape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 out the </a:t>
                      </a:r>
                      <a:r>
                        <a:rPr lang="en-GB" sz="13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sum</a:t>
                      </a:r>
                      <a:r>
                        <a:rPr lang="en-GB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the Updated_Price field. Include a suitable label.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 your</a:t>
                      </a:r>
                      <a:r>
                        <a:rPr lang="en-GB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name at the </a:t>
                      </a:r>
                      <a:r>
                        <a:rPr lang="en-GB" sz="13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bottom of the </a:t>
                      </a:r>
                      <a:r>
                        <a:rPr lang="en-GB" sz="13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endParaRPr lang="en-GB" sz="1300" b="1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99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16302"/>
              </p:ext>
            </p:extLst>
          </p:nvPr>
        </p:nvGraphicFramePr>
        <p:xfrm>
          <a:off x="683568" y="1056504"/>
          <a:ext cx="8276704" cy="524291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76704"/>
              </a:tblGrid>
              <a:tr h="2088232">
                <a:tc>
                  <a:txBody>
                    <a:bodyPr/>
                    <a:lstStyle/>
                    <a:p>
                      <a:r>
                        <a:rPr lang="en-US" sz="1300" i="1" dirty="0" smtClean="0">
                          <a:solidFill>
                            <a:schemeClr val="tx1"/>
                          </a:solidFill>
                        </a:rPr>
                        <a:t>Make sure currency is in </a:t>
                      </a:r>
                      <a:r>
                        <a:rPr lang="en-US" sz="1300" i="1" u="sng" dirty="0" smtClean="0">
                          <a:solidFill>
                            <a:schemeClr val="tx1"/>
                          </a:solidFill>
                        </a:rPr>
                        <a:t>Euros</a:t>
                      </a:r>
                      <a:r>
                        <a:rPr lang="en-US" sz="1300" i="1" dirty="0" smtClean="0">
                          <a:solidFill>
                            <a:schemeClr val="tx1"/>
                          </a:solidFill>
                        </a:rPr>
                        <a:t> with </a:t>
                      </a:r>
                      <a:r>
                        <a:rPr lang="en-US" sz="1300" i="1" u="sng" dirty="0" smtClean="0">
                          <a:solidFill>
                            <a:schemeClr val="tx1"/>
                          </a:solidFill>
                        </a:rPr>
                        <a:t>two decimal </a:t>
                      </a:r>
                      <a:r>
                        <a:rPr lang="en-US" sz="1300" i="1" dirty="0" smtClean="0">
                          <a:solidFill>
                            <a:schemeClr val="tx1"/>
                          </a:solidFill>
                        </a:rPr>
                        <a:t>places</a:t>
                      </a:r>
                      <a:r>
                        <a:rPr lang="en-GB" sz="13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3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dirty="0" smtClean="0">
                          <a:solidFill>
                            <a:schemeClr val="tx1"/>
                          </a:solidFill>
                        </a:rPr>
                        <a:t>Show the following fields only: </a:t>
                      </a:r>
                      <a:r>
                        <a:rPr lang="en-GB" sz="1300" b="1" dirty="0" smtClean="0">
                          <a:solidFill>
                            <a:schemeClr val="tx1"/>
                          </a:solidFill>
                        </a:rPr>
                        <a:t> Model, Colour, Vin, Distributor_Code,</a:t>
                      </a:r>
                      <a:r>
                        <a:rPr lang="en-GB" sz="1300" b="1" baseline="0" dirty="0" smtClean="0">
                          <a:solidFill>
                            <a:schemeClr val="tx1"/>
                          </a:solidFill>
                        </a:rPr>
                        <a:t> Region and Updated_Price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baseline="0" dirty="0" smtClean="0">
                          <a:solidFill>
                            <a:schemeClr val="tx1"/>
                          </a:solidFill>
                        </a:rPr>
                        <a:t>Show only the </a:t>
                      </a:r>
                      <a:r>
                        <a:rPr lang="en-GB" sz="1300" b="1" baseline="0" dirty="0" smtClean="0">
                          <a:solidFill>
                            <a:schemeClr val="tx1"/>
                          </a:solidFill>
                        </a:rPr>
                        <a:t>Vin which ends with 22</a:t>
                      </a:r>
                      <a:r>
                        <a:rPr lang="en-GB" sz="13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GB" sz="1300" b="1" baseline="0" dirty="0" smtClean="0">
                          <a:solidFill>
                            <a:schemeClr val="tx1"/>
                          </a:solidFill>
                        </a:rPr>
                        <a:t>Model is Micro B</a:t>
                      </a:r>
                      <a:r>
                        <a:rPr lang="en-GB" sz="13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GB" sz="1300" b="1" baseline="0" dirty="0" smtClean="0">
                          <a:solidFill>
                            <a:schemeClr val="tx1"/>
                          </a:solidFill>
                        </a:rPr>
                        <a:t>Colour is Green </a:t>
                      </a:r>
                      <a:r>
                        <a:rPr lang="en-GB" sz="1300" b="0" baseline="0" dirty="0" smtClean="0">
                          <a:solidFill>
                            <a:schemeClr val="tx1"/>
                          </a:solidFill>
                        </a:rPr>
                        <a:t>and </a:t>
                      </a:r>
                      <a:r>
                        <a:rPr lang="en-GB" sz="1300" b="1" baseline="0" dirty="0" smtClean="0">
                          <a:solidFill>
                            <a:schemeClr val="tx1"/>
                          </a:solidFill>
                        </a:rPr>
                        <a:t>models which have been dispatched after January 2014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baseline="0" dirty="0" smtClean="0">
                          <a:solidFill>
                            <a:schemeClr val="tx1"/>
                          </a:solidFill>
                        </a:rPr>
                        <a:t>Insert a new field called </a:t>
                      </a:r>
                      <a:r>
                        <a:rPr lang="en-GB" sz="1300" b="1" baseline="0" dirty="0" smtClean="0">
                          <a:solidFill>
                            <a:schemeClr val="tx1"/>
                          </a:solidFill>
                        </a:rPr>
                        <a:t>Updated_Price</a:t>
                      </a:r>
                      <a:r>
                        <a:rPr lang="en-GB" sz="1300" b="0" baseline="0" dirty="0" smtClean="0">
                          <a:solidFill>
                            <a:schemeClr val="tx1"/>
                          </a:solidFill>
                        </a:rPr>
                        <a:t> which is calculated at a run time – You need to add </a:t>
                      </a:r>
                      <a:r>
                        <a:rPr lang="en-GB" sz="1300" b="1" baseline="0" dirty="0" smtClean="0">
                          <a:solidFill>
                            <a:schemeClr val="tx1"/>
                          </a:solidFill>
                        </a:rPr>
                        <a:t>17.5% to the price</a:t>
                      </a:r>
                      <a:r>
                        <a:rPr lang="en-GB" sz="1300" b="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baseline="0" dirty="0" smtClean="0">
                          <a:solidFill>
                            <a:schemeClr val="tx1"/>
                          </a:solidFill>
                        </a:rPr>
                        <a:t>Sort the </a:t>
                      </a:r>
                      <a:r>
                        <a:rPr lang="en-GB" sz="1300" b="1" baseline="0" dirty="0" smtClean="0">
                          <a:solidFill>
                            <a:schemeClr val="tx1"/>
                          </a:solidFill>
                        </a:rPr>
                        <a:t>Region </a:t>
                      </a:r>
                      <a:r>
                        <a:rPr lang="en-GB" sz="1300" b="0" baseline="0" dirty="0" smtClean="0">
                          <a:solidFill>
                            <a:schemeClr val="tx1"/>
                          </a:solidFill>
                        </a:rPr>
                        <a:t>into </a:t>
                      </a:r>
                      <a:r>
                        <a:rPr lang="en-GB" sz="1300" b="1" baseline="0" dirty="0" smtClean="0">
                          <a:solidFill>
                            <a:schemeClr val="tx1"/>
                          </a:solidFill>
                        </a:rPr>
                        <a:t>ascending order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 a </a:t>
                      </a:r>
                      <a:r>
                        <a:rPr lang="en-GB" sz="13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 orientation of landscape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 the total number</a:t>
                      </a:r>
                      <a:r>
                        <a:rPr lang="en-GB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models</a:t>
                      </a:r>
                      <a:r>
                        <a:rPr lang="en-GB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Include a suitable label.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 your</a:t>
                      </a:r>
                      <a:r>
                        <a:rPr lang="en-GB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name at the </a:t>
                      </a:r>
                      <a:r>
                        <a:rPr lang="en-GB" sz="13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bottom of each page.</a:t>
                      </a:r>
                      <a:endParaRPr lang="en-GB" sz="1300" b="1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30335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dirty="0" smtClean="0">
                          <a:solidFill>
                            <a:schemeClr val="tx1"/>
                          </a:solidFill>
                        </a:rPr>
                        <a:t>Show the following fields only: </a:t>
                      </a:r>
                      <a:r>
                        <a:rPr lang="en-GB" sz="1300" b="1" dirty="0" smtClean="0">
                          <a:solidFill>
                            <a:schemeClr val="tx1"/>
                          </a:solidFill>
                        </a:rPr>
                        <a:t> Model, Cost_Price, Distributor,</a:t>
                      </a:r>
                      <a:r>
                        <a:rPr lang="en-GB" sz="1300" b="1" baseline="0" dirty="0" smtClean="0">
                          <a:solidFill>
                            <a:schemeClr val="tx1"/>
                          </a:solidFill>
                        </a:rPr>
                        <a:t> Port, Country, City and Updated_Price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baseline="0" dirty="0" smtClean="0">
                          <a:solidFill>
                            <a:schemeClr val="tx1"/>
                          </a:solidFill>
                        </a:rPr>
                        <a:t>Show only the </a:t>
                      </a:r>
                      <a:r>
                        <a:rPr lang="en-GB" sz="1300" b="1" baseline="0" dirty="0" smtClean="0">
                          <a:solidFill>
                            <a:schemeClr val="tx1"/>
                          </a:solidFill>
                        </a:rPr>
                        <a:t>Micro or MicroB models, Cost_Price is more than 7500 and Distributor is </a:t>
                      </a:r>
                      <a:r>
                        <a:rPr lang="en-GB" sz="1300" b="1" baseline="0" dirty="0" err="1" smtClean="0">
                          <a:solidFill>
                            <a:schemeClr val="tx1"/>
                          </a:solidFill>
                        </a:rPr>
                        <a:t>FMD</a:t>
                      </a:r>
                      <a:r>
                        <a:rPr lang="en-GB" sz="1300" b="1" baseline="0" dirty="0" smtClean="0">
                          <a:solidFill>
                            <a:schemeClr val="tx1"/>
                          </a:solidFill>
                        </a:rPr>
                        <a:t> SA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baseline="0" dirty="0" smtClean="0">
                          <a:solidFill>
                            <a:schemeClr val="tx1"/>
                          </a:solidFill>
                        </a:rPr>
                        <a:t>Insert a new field called </a:t>
                      </a:r>
                      <a:r>
                        <a:rPr lang="en-GB" sz="1300" b="1" baseline="0" dirty="0" smtClean="0">
                          <a:solidFill>
                            <a:schemeClr val="tx1"/>
                          </a:solidFill>
                        </a:rPr>
                        <a:t>Updated_Price</a:t>
                      </a:r>
                      <a:r>
                        <a:rPr lang="en-GB" sz="1300" b="0" baseline="0" dirty="0" smtClean="0">
                          <a:solidFill>
                            <a:schemeClr val="tx1"/>
                          </a:solidFill>
                        </a:rPr>
                        <a:t> which is calculated at a run time – You need to add </a:t>
                      </a:r>
                      <a:r>
                        <a:rPr lang="en-GB" sz="1300" b="1" baseline="0" dirty="0" smtClean="0">
                          <a:solidFill>
                            <a:schemeClr val="tx1"/>
                          </a:solidFill>
                        </a:rPr>
                        <a:t>22.5% to the price</a:t>
                      </a:r>
                      <a:r>
                        <a:rPr lang="en-GB" sz="1300" b="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baseline="0" dirty="0" smtClean="0">
                          <a:solidFill>
                            <a:schemeClr val="tx1"/>
                          </a:solidFill>
                        </a:rPr>
                        <a:t>Sort the </a:t>
                      </a:r>
                      <a:r>
                        <a:rPr lang="en-GB" sz="1300" b="1" baseline="0" dirty="0" smtClean="0">
                          <a:solidFill>
                            <a:schemeClr val="tx1"/>
                          </a:solidFill>
                        </a:rPr>
                        <a:t>Cost_Price </a:t>
                      </a:r>
                      <a:r>
                        <a:rPr lang="en-GB" sz="1300" b="0" baseline="0" dirty="0" smtClean="0">
                          <a:solidFill>
                            <a:schemeClr val="tx1"/>
                          </a:solidFill>
                        </a:rPr>
                        <a:t>into </a:t>
                      </a:r>
                      <a:r>
                        <a:rPr lang="en-GB" sz="1300" b="1" baseline="0" dirty="0" smtClean="0">
                          <a:solidFill>
                            <a:schemeClr val="tx1"/>
                          </a:solidFill>
                        </a:rPr>
                        <a:t>ascending order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 a </a:t>
                      </a:r>
                      <a:r>
                        <a:rPr lang="en-GB" sz="13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 orientation of landscape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 out the </a:t>
                      </a:r>
                      <a:r>
                        <a:rPr lang="en-GB" sz="13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  <a:r>
                        <a:rPr lang="en-GB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the </a:t>
                      </a:r>
                      <a:r>
                        <a:rPr lang="en-GB" sz="13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Cost_Price</a:t>
                      </a:r>
                      <a:r>
                        <a:rPr lang="en-GB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field. Include a suitable label.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 your</a:t>
                      </a:r>
                      <a:r>
                        <a:rPr lang="en-GB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name at the </a:t>
                      </a:r>
                      <a:r>
                        <a:rPr lang="en-GB" sz="13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bottom of each page.</a:t>
                      </a:r>
                      <a:endParaRPr lang="en-GB" sz="1300" b="1" dirty="0" smtClean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30335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dirty="0" smtClean="0">
                          <a:solidFill>
                            <a:schemeClr val="tx1"/>
                          </a:solidFill>
                        </a:rPr>
                        <a:t>Show the following fields only: </a:t>
                      </a:r>
                      <a:r>
                        <a:rPr lang="en-GB" sz="1300" b="1" dirty="0" smtClean="0">
                          <a:solidFill>
                            <a:schemeClr val="tx1"/>
                          </a:solidFill>
                        </a:rPr>
                        <a:t> Model, Power, Colour, Dispatched_Date,</a:t>
                      </a:r>
                      <a:r>
                        <a:rPr lang="en-GB" sz="1300" b="1" baseline="0" dirty="0" smtClean="0">
                          <a:solidFill>
                            <a:schemeClr val="tx1"/>
                          </a:solidFill>
                        </a:rPr>
                        <a:t> Contact_Name, City and Updated_Price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baseline="0" dirty="0" smtClean="0">
                          <a:solidFill>
                            <a:schemeClr val="tx1"/>
                          </a:solidFill>
                        </a:rPr>
                        <a:t>Show only the </a:t>
                      </a:r>
                      <a:r>
                        <a:rPr lang="en-GB" sz="1300" b="1" baseline="0" dirty="0" smtClean="0">
                          <a:solidFill>
                            <a:schemeClr val="tx1"/>
                          </a:solidFill>
                        </a:rPr>
                        <a:t>Models which have been dispatched after February 2014, VIN ends in 13, Power is H or G and Colour is Gold.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baseline="0" dirty="0" smtClean="0">
                          <a:solidFill>
                            <a:schemeClr val="tx1"/>
                          </a:solidFill>
                        </a:rPr>
                        <a:t>Insert a new field called </a:t>
                      </a:r>
                      <a:r>
                        <a:rPr lang="en-GB" sz="1300" b="1" baseline="0" dirty="0" smtClean="0">
                          <a:solidFill>
                            <a:schemeClr val="tx1"/>
                          </a:solidFill>
                        </a:rPr>
                        <a:t>Updated_Price</a:t>
                      </a:r>
                      <a:r>
                        <a:rPr lang="en-GB" sz="1300" b="0" baseline="0" dirty="0" smtClean="0">
                          <a:solidFill>
                            <a:schemeClr val="tx1"/>
                          </a:solidFill>
                        </a:rPr>
                        <a:t> which is calculated at a run time – You need to add </a:t>
                      </a:r>
                      <a:r>
                        <a:rPr lang="en-GB" sz="1300" b="1" baseline="0" dirty="0" smtClean="0">
                          <a:solidFill>
                            <a:schemeClr val="tx1"/>
                          </a:solidFill>
                        </a:rPr>
                        <a:t>5.5% to the price</a:t>
                      </a:r>
                      <a:r>
                        <a:rPr lang="en-GB" sz="1300" b="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baseline="0" dirty="0" smtClean="0">
                          <a:solidFill>
                            <a:schemeClr val="tx1"/>
                          </a:solidFill>
                        </a:rPr>
                        <a:t>Sort the </a:t>
                      </a:r>
                      <a:r>
                        <a:rPr lang="en-GB" sz="1300" b="1" baseline="0" dirty="0" smtClean="0">
                          <a:solidFill>
                            <a:schemeClr val="tx1"/>
                          </a:solidFill>
                        </a:rPr>
                        <a:t>Contact_name </a:t>
                      </a:r>
                      <a:r>
                        <a:rPr lang="en-GB" sz="1300" b="0" baseline="0" dirty="0" smtClean="0">
                          <a:solidFill>
                            <a:schemeClr val="tx1"/>
                          </a:solidFill>
                        </a:rPr>
                        <a:t>into </a:t>
                      </a:r>
                      <a:r>
                        <a:rPr lang="en-GB" sz="1300" b="1" baseline="0" dirty="0" smtClean="0">
                          <a:solidFill>
                            <a:schemeClr val="tx1"/>
                          </a:solidFill>
                        </a:rPr>
                        <a:t>ascending order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 a </a:t>
                      </a:r>
                      <a:r>
                        <a:rPr lang="en-GB" sz="13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 orientation of landscape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 out the </a:t>
                      </a:r>
                      <a:r>
                        <a:rPr lang="en-GB" sz="13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r>
                        <a:rPr lang="en-GB" sz="13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sum </a:t>
                      </a:r>
                      <a:r>
                        <a:rPr lang="en-GB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the </a:t>
                      </a:r>
                      <a:r>
                        <a:rPr lang="en-GB" sz="13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Updated_Price</a:t>
                      </a:r>
                      <a:r>
                        <a:rPr lang="en-GB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field. Include a suitable label.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 your</a:t>
                      </a:r>
                      <a:r>
                        <a:rPr lang="en-GB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name at the </a:t>
                      </a:r>
                      <a:r>
                        <a:rPr lang="en-GB" sz="13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bottom of the report.</a:t>
                      </a:r>
                      <a:endParaRPr lang="en-GB" sz="1300" b="1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02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393696"/>
              </p:ext>
            </p:extLst>
          </p:nvPr>
        </p:nvGraphicFramePr>
        <p:xfrm>
          <a:off x="683568" y="1070152"/>
          <a:ext cx="8208912" cy="52970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08912"/>
              </a:tblGrid>
              <a:tr h="1944216">
                <a:tc>
                  <a:txBody>
                    <a:bodyPr/>
                    <a:lstStyle/>
                    <a:p>
                      <a:r>
                        <a:rPr lang="en-US" sz="1300" i="1" dirty="0" smtClean="0">
                          <a:solidFill>
                            <a:schemeClr val="tx1"/>
                          </a:solidFill>
                        </a:rPr>
                        <a:t>Make sure currency is in </a:t>
                      </a:r>
                      <a:r>
                        <a:rPr lang="en-US" sz="1300" i="1" u="sng" dirty="0" smtClean="0">
                          <a:solidFill>
                            <a:schemeClr val="tx1"/>
                          </a:solidFill>
                        </a:rPr>
                        <a:t>Euros</a:t>
                      </a:r>
                      <a:r>
                        <a:rPr lang="en-US" sz="1300" i="1" dirty="0" smtClean="0">
                          <a:solidFill>
                            <a:schemeClr val="tx1"/>
                          </a:solidFill>
                        </a:rPr>
                        <a:t> with </a:t>
                      </a:r>
                      <a:r>
                        <a:rPr lang="en-US" sz="1300" i="1" u="sng" dirty="0" smtClean="0">
                          <a:solidFill>
                            <a:schemeClr val="tx1"/>
                          </a:solidFill>
                        </a:rPr>
                        <a:t>two decimal </a:t>
                      </a:r>
                      <a:r>
                        <a:rPr lang="en-US" sz="1300" i="1" dirty="0" smtClean="0">
                          <a:solidFill>
                            <a:schemeClr val="tx1"/>
                          </a:solidFill>
                        </a:rPr>
                        <a:t>places</a:t>
                      </a:r>
                      <a:r>
                        <a:rPr lang="en-GB" sz="13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3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dirty="0" smtClean="0">
                          <a:solidFill>
                            <a:schemeClr val="tx1"/>
                          </a:solidFill>
                        </a:rPr>
                        <a:t>Show the following fields only: </a:t>
                      </a:r>
                      <a:r>
                        <a:rPr lang="en-GB" sz="1300" b="1" dirty="0" smtClean="0">
                          <a:solidFill>
                            <a:schemeClr val="tx1"/>
                          </a:solidFill>
                        </a:rPr>
                        <a:t> Model, Dispatched, Colour,</a:t>
                      </a:r>
                      <a:r>
                        <a:rPr lang="en-GB" sz="13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300" b="1" dirty="0" smtClean="0">
                          <a:solidFill>
                            <a:schemeClr val="tx1"/>
                          </a:solidFill>
                        </a:rPr>
                        <a:t>Cost_Price, Distributor, </a:t>
                      </a:r>
                      <a:r>
                        <a:rPr lang="en-GB" sz="1300" b="1" dirty="0" err="1" smtClean="0">
                          <a:solidFill>
                            <a:schemeClr val="tx1"/>
                          </a:solidFill>
                        </a:rPr>
                        <a:t>First_Name</a:t>
                      </a:r>
                      <a:r>
                        <a:rPr lang="en-GB" sz="1300" b="1" dirty="0" smtClean="0">
                          <a:solidFill>
                            <a:schemeClr val="tx1"/>
                          </a:solidFill>
                        </a:rPr>
                        <a:t> and Address_1</a:t>
                      </a:r>
                      <a:endParaRPr lang="en-GB" sz="13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baseline="0" dirty="0" smtClean="0">
                          <a:solidFill>
                            <a:schemeClr val="tx1"/>
                          </a:solidFill>
                        </a:rPr>
                        <a:t>Show only the </a:t>
                      </a:r>
                      <a:r>
                        <a:rPr lang="en-GB" sz="1300" b="1" baseline="0" dirty="0" smtClean="0">
                          <a:solidFill>
                            <a:schemeClr val="tx1"/>
                          </a:solidFill>
                        </a:rPr>
                        <a:t>models which are not Micro or MicroB, colour is blue, Distributor is </a:t>
                      </a:r>
                      <a:r>
                        <a:rPr lang="en-GB" sz="1300" b="1" baseline="0" dirty="0" err="1" smtClean="0">
                          <a:solidFill>
                            <a:schemeClr val="tx1"/>
                          </a:solidFill>
                        </a:rPr>
                        <a:t>NMD</a:t>
                      </a:r>
                      <a:r>
                        <a:rPr lang="en-GB" sz="1300" b="1" baseline="0" dirty="0" smtClean="0">
                          <a:solidFill>
                            <a:schemeClr val="tx1"/>
                          </a:solidFill>
                        </a:rPr>
                        <a:t> or </a:t>
                      </a:r>
                      <a:r>
                        <a:rPr lang="en-GB" sz="1300" b="1" baseline="0" dirty="0" err="1" smtClean="0">
                          <a:solidFill>
                            <a:schemeClr val="tx1"/>
                          </a:solidFill>
                        </a:rPr>
                        <a:t>FMD</a:t>
                      </a:r>
                      <a:r>
                        <a:rPr lang="en-GB" sz="1300" b="1" baseline="0" dirty="0" smtClean="0">
                          <a:solidFill>
                            <a:schemeClr val="tx1"/>
                          </a:solidFill>
                        </a:rPr>
                        <a:t> SA and there is no dispatched date.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baseline="0" dirty="0" smtClean="0">
                          <a:solidFill>
                            <a:schemeClr val="tx1"/>
                          </a:solidFill>
                        </a:rPr>
                        <a:t>Sort the </a:t>
                      </a:r>
                      <a:r>
                        <a:rPr lang="en-GB" sz="1300" b="1" baseline="0" dirty="0" smtClean="0">
                          <a:solidFill>
                            <a:schemeClr val="tx1"/>
                          </a:solidFill>
                        </a:rPr>
                        <a:t>Distributor </a:t>
                      </a:r>
                      <a:r>
                        <a:rPr lang="en-GB" sz="1300" b="0" baseline="0" dirty="0" smtClean="0">
                          <a:solidFill>
                            <a:schemeClr val="tx1"/>
                          </a:solidFill>
                        </a:rPr>
                        <a:t>into </a:t>
                      </a:r>
                      <a:r>
                        <a:rPr lang="en-GB" sz="1300" b="1" baseline="0" dirty="0" smtClean="0">
                          <a:solidFill>
                            <a:schemeClr val="tx1"/>
                          </a:solidFill>
                        </a:rPr>
                        <a:t>ascending order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 a </a:t>
                      </a:r>
                      <a:r>
                        <a:rPr lang="en-GB" sz="13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 orientation of landscape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 the total number</a:t>
                      </a:r>
                      <a:r>
                        <a:rPr lang="en-GB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models</a:t>
                      </a:r>
                      <a:r>
                        <a:rPr lang="en-GB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Include a suitable label.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 your</a:t>
                      </a:r>
                      <a:r>
                        <a:rPr lang="en-GB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name at the </a:t>
                      </a:r>
                      <a:r>
                        <a:rPr lang="en-GB" sz="13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of each page.</a:t>
                      </a:r>
                      <a:endParaRPr lang="en-GB" sz="1300" b="1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30335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dirty="0" smtClean="0">
                          <a:solidFill>
                            <a:schemeClr val="tx1"/>
                          </a:solidFill>
                        </a:rPr>
                        <a:t>Show the following fields only: </a:t>
                      </a:r>
                      <a:r>
                        <a:rPr lang="en-GB" sz="1300" b="1" dirty="0" smtClean="0">
                          <a:solidFill>
                            <a:schemeClr val="tx1"/>
                          </a:solidFill>
                        </a:rPr>
                        <a:t> VIN, </a:t>
                      </a:r>
                      <a:r>
                        <a:rPr lang="en-GB" sz="1300" b="1" dirty="0" err="1" smtClean="0">
                          <a:solidFill>
                            <a:schemeClr val="tx1"/>
                          </a:solidFill>
                        </a:rPr>
                        <a:t>Engine_Size</a:t>
                      </a:r>
                      <a:r>
                        <a:rPr lang="en-GB" sz="1300" b="1" dirty="0" smtClean="0">
                          <a:solidFill>
                            <a:schemeClr val="tx1"/>
                          </a:solidFill>
                        </a:rPr>
                        <a:t>, Cost_Price,</a:t>
                      </a:r>
                      <a:r>
                        <a:rPr lang="en-GB" sz="1300" b="1" baseline="0" dirty="0" smtClean="0">
                          <a:solidFill>
                            <a:schemeClr val="tx1"/>
                          </a:solidFill>
                        </a:rPr>
                        <a:t> Distributor_Code, City, Region and Updated_Price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baseline="0" dirty="0" smtClean="0">
                          <a:solidFill>
                            <a:schemeClr val="tx1"/>
                          </a:solidFill>
                        </a:rPr>
                        <a:t>Show only the </a:t>
                      </a:r>
                      <a:r>
                        <a:rPr lang="en-GB" sz="1300" b="1" baseline="0" dirty="0" smtClean="0">
                          <a:solidFill>
                            <a:schemeClr val="tx1"/>
                          </a:solidFill>
                        </a:rPr>
                        <a:t>models which are green or red, Cost_Price is more than 9000 and Distributor is </a:t>
                      </a:r>
                      <a:r>
                        <a:rPr lang="en-GB" sz="1300" b="1" baseline="0" dirty="0" err="1" smtClean="0">
                          <a:solidFill>
                            <a:schemeClr val="tx1"/>
                          </a:solidFill>
                        </a:rPr>
                        <a:t>EMD</a:t>
                      </a:r>
                      <a:r>
                        <a:rPr lang="en-GB" sz="1300" b="1" baseline="0" dirty="0" smtClean="0">
                          <a:solidFill>
                            <a:schemeClr val="tx1"/>
                          </a:solidFill>
                        </a:rPr>
                        <a:t> SA or BMD AG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baseline="0" dirty="0" smtClean="0">
                          <a:solidFill>
                            <a:schemeClr val="tx1"/>
                          </a:solidFill>
                        </a:rPr>
                        <a:t>Insert a new field called </a:t>
                      </a:r>
                      <a:r>
                        <a:rPr lang="en-GB" sz="1300" b="1" baseline="0" dirty="0" smtClean="0">
                          <a:solidFill>
                            <a:schemeClr val="tx1"/>
                          </a:solidFill>
                        </a:rPr>
                        <a:t>Updated_Price</a:t>
                      </a:r>
                      <a:r>
                        <a:rPr lang="en-GB" sz="1300" b="0" baseline="0" dirty="0" smtClean="0">
                          <a:solidFill>
                            <a:schemeClr val="tx1"/>
                          </a:solidFill>
                        </a:rPr>
                        <a:t> which is calculated at a run time – You need to add </a:t>
                      </a:r>
                      <a:r>
                        <a:rPr lang="en-GB" sz="1300" b="1" baseline="0" dirty="0" smtClean="0">
                          <a:solidFill>
                            <a:schemeClr val="tx1"/>
                          </a:solidFill>
                        </a:rPr>
                        <a:t>12.5% to the price</a:t>
                      </a:r>
                      <a:r>
                        <a:rPr lang="en-GB" sz="1300" b="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baseline="0" dirty="0" smtClean="0">
                          <a:solidFill>
                            <a:schemeClr val="tx1"/>
                          </a:solidFill>
                        </a:rPr>
                        <a:t>Sort the </a:t>
                      </a:r>
                      <a:r>
                        <a:rPr lang="en-GB" sz="1300" b="1" baseline="0" dirty="0" smtClean="0">
                          <a:solidFill>
                            <a:schemeClr val="tx1"/>
                          </a:solidFill>
                        </a:rPr>
                        <a:t>City </a:t>
                      </a:r>
                      <a:r>
                        <a:rPr lang="en-GB" sz="1300" b="0" baseline="0" dirty="0" smtClean="0">
                          <a:solidFill>
                            <a:schemeClr val="tx1"/>
                          </a:solidFill>
                        </a:rPr>
                        <a:t>into </a:t>
                      </a:r>
                      <a:r>
                        <a:rPr lang="en-GB" sz="1300" b="1" baseline="0" dirty="0" smtClean="0">
                          <a:solidFill>
                            <a:schemeClr val="tx1"/>
                          </a:solidFill>
                        </a:rPr>
                        <a:t>ascending order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 a </a:t>
                      </a:r>
                      <a:r>
                        <a:rPr lang="en-GB" sz="13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 orientation of landscape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 out the </a:t>
                      </a:r>
                      <a:r>
                        <a:rPr lang="en-GB" sz="13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  <a:r>
                        <a:rPr lang="en-GB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the </a:t>
                      </a:r>
                      <a:r>
                        <a:rPr lang="en-GB" sz="13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Updated_Price</a:t>
                      </a:r>
                      <a:r>
                        <a:rPr lang="en-GB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field. Include a suitable label.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 your</a:t>
                      </a:r>
                      <a:r>
                        <a:rPr lang="en-GB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name at the </a:t>
                      </a:r>
                      <a:r>
                        <a:rPr lang="en-GB" sz="13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bottom of each page.</a:t>
                      </a:r>
                      <a:endParaRPr lang="en-GB" sz="1300" b="1" dirty="0" smtClean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30335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dirty="0" smtClean="0">
                          <a:solidFill>
                            <a:schemeClr val="tx1"/>
                          </a:solidFill>
                        </a:rPr>
                        <a:t>Show the following fields only: </a:t>
                      </a:r>
                      <a:r>
                        <a:rPr lang="en-GB" sz="1300" b="1" dirty="0" smtClean="0">
                          <a:solidFill>
                            <a:schemeClr val="tx1"/>
                          </a:solidFill>
                        </a:rPr>
                        <a:t> Distributor_Code, Model, Engine,</a:t>
                      </a:r>
                      <a:r>
                        <a:rPr lang="en-GB" sz="1300" b="1" baseline="0" dirty="0" smtClean="0">
                          <a:solidFill>
                            <a:schemeClr val="tx1"/>
                          </a:solidFill>
                        </a:rPr>
                        <a:t> Colour, Port, Cost_Price and Updated_Price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baseline="0" dirty="0" smtClean="0">
                          <a:solidFill>
                            <a:schemeClr val="tx1"/>
                          </a:solidFill>
                        </a:rPr>
                        <a:t>Show only the </a:t>
                      </a:r>
                      <a:r>
                        <a:rPr lang="en-GB" sz="1300" b="1" baseline="0" dirty="0" smtClean="0">
                          <a:solidFill>
                            <a:schemeClr val="tx1"/>
                          </a:solidFill>
                        </a:rPr>
                        <a:t>Models which have a engine size of 1200, Price is between 7500 and 8600, dispatched date is after May 2014 and the colour is Silver or Blue.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baseline="0" dirty="0" smtClean="0">
                          <a:solidFill>
                            <a:schemeClr val="tx1"/>
                          </a:solidFill>
                        </a:rPr>
                        <a:t>Insert a new field called </a:t>
                      </a:r>
                      <a:r>
                        <a:rPr lang="en-GB" sz="1300" b="1" baseline="0" dirty="0" smtClean="0">
                          <a:solidFill>
                            <a:schemeClr val="tx1"/>
                          </a:solidFill>
                        </a:rPr>
                        <a:t>Updated_Price</a:t>
                      </a:r>
                      <a:r>
                        <a:rPr lang="en-GB" sz="1300" b="0" baseline="0" dirty="0" smtClean="0">
                          <a:solidFill>
                            <a:schemeClr val="tx1"/>
                          </a:solidFill>
                        </a:rPr>
                        <a:t> which is calculated at a run time – You need to add </a:t>
                      </a:r>
                      <a:r>
                        <a:rPr lang="en-GB" sz="1300" b="1" baseline="0" dirty="0" smtClean="0">
                          <a:solidFill>
                            <a:schemeClr val="tx1"/>
                          </a:solidFill>
                        </a:rPr>
                        <a:t>7.5% to the price</a:t>
                      </a:r>
                      <a:r>
                        <a:rPr lang="en-GB" sz="1300" b="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baseline="0" dirty="0" smtClean="0">
                          <a:solidFill>
                            <a:schemeClr val="tx1"/>
                          </a:solidFill>
                        </a:rPr>
                        <a:t>Sort the </a:t>
                      </a:r>
                      <a:r>
                        <a:rPr lang="en-GB" sz="1300" b="1" baseline="0" dirty="0" smtClean="0">
                          <a:solidFill>
                            <a:schemeClr val="tx1"/>
                          </a:solidFill>
                        </a:rPr>
                        <a:t>Port </a:t>
                      </a:r>
                      <a:r>
                        <a:rPr lang="en-GB" sz="1300" b="0" baseline="0" dirty="0" smtClean="0">
                          <a:solidFill>
                            <a:schemeClr val="tx1"/>
                          </a:solidFill>
                        </a:rPr>
                        <a:t>into </a:t>
                      </a:r>
                      <a:r>
                        <a:rPr lang="en-GB" sz="1300" b="1" baseline="0" dirty="0" smtClean="0">
                          <a:solidFill>
                            <a:schemeClr val="tx1"/>
                          </a:solidFill>
                        </a:rPr>
                        <a:t>ascending order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 a </a:t>
                      </a:r>
                      <a:r>
                        <a:rPr lang="en-GB" sz="13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 orientation of landscape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 out the </a:t>
                      </a:r>
                      <a:r>
                        <a:rPr lang="en-GB" sz="13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r>
                        <a:rPr lang="en-GB" sz="13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sum </a:t>
                      </a:r>
                      <a:r>
                        <a:rPr lang="en-GB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the </a:t>
                      </a:r>
                      <a:r>
                        <a:rPr lang="en-GB" sz="13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Cost_Price</a:t>
                      </a:r>
                      <a:r>
                        <a:rPr lang="en-GB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field. Include a suitable label.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 your</a:t>
                      </a:r>
                      <a:r>
                        <a:rPr lang="en-GB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name at the </a:t>
                      </a:r>
                      <a:r>
                        <a:rPr lang="en-GB" sz="13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 of the report.</a:t>
                      </a:r>
                      <a:endParaRPr lang="en-GB" sz="1300" b="1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62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871815"/>
              </p:ext>
            </p:extLst>
          </p:nvPr>
        </p:nvGraphicFramePr>
        <p:xfrm>
          <a:off x="683568" y="1124744"/>
          <a:ext cx="8276704" cy="20882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76704"/>
              </a:tblGrid>
              <a:tr h="2088232"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Make sure currency is in </a:t>
                      </a:r>
                      <a:r>
                        <a:rPr lang="en-US" sz="1400" i="1" u="sng" dirty="0" smtClean="0">
                          <a:solidFill>
                            <a:schemeClr val="tx1"/>
                          </a:solidFill>
                        </a:rPr>
                        <a:t>Euros</a:t>
                      </a:r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 with </a:t>
                      </a:r>
                      <a:r>
                        <a:rPr lang="en-US" sz="1400" i="1" u="sng" dirty="0" smtClean="0">
                          <a:solidFill>
                            <a:schemeClr val="tx1"/>
                          </a:solidFill>
                        </a:rPr>
                        <a:t>two decimal </a:t>
                      </a:r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places</a:t>
                      </a: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dirty="0" smtClean="0">
                          <a:solidFill>
                            <a:schemeClr val="tx1"/>
                          </a:solidFill>
                        </a:rPr>
                        <a:t>Show the following fields only: </a:t>
                      </a: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 Port, City, Region,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Model, Colour,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Cost_Price,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</a:rPr>
                        <a:t> Power and Dispatched Date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baseline="0" dirty="0" smtClean="0">
                          <a:solidFill>
                            <a:schemeClr val="tx1"/>
                          </a:solidFill>
                        </a:rPr>
                        <a:t>Show only the 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</a:rPr>
                        <a:t>models which are not Micro or MicroB, Colour is not Red or Silver, Power is not E and dispatched in the month of May 2014.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baseline="0" dirty="0" smtClean="0">
                          <a:solidFill>
                            <a:schemeClr val="tx1"/>
                          </a:solidFill>
                        </a:rPr>
                        <a:t>Sort the 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</a:rPr>
                        <a:t>Port and then City </a:t>
                      </a:r>
                      <a:r>
                        <a:rPr lang="en-GB" sz="1400" b="0" baseline="0" dirty="0" smtClean="0">
                          <a:solidFill>
                            <a:schemeClr val="tx1"/>
                          </a:solidFill>
                        </a:rPr>
                        <a:t>into 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</a:rPr>
                        <a:t>ascending order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 a </a:t>
                      </a:r>
                      <a:r>
                        <a:rPr lang="en-GB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 orientation of landscape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 the total number</a:t>
                      </a:r>
                      <a:r>
                        <a:rPr lang="en-GB" sz="14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models</a:t>
                      </a:r>
                      <a:r>
                        <a:rPr lang="en-GB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Include a suitable label.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 your</a:t>
                      </a:r>
                      <a:r>
                        <a:rPr lang="en-GB" sz="14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name at the </a:t>
                      </a:r>
                      <a:r>
                        <a:rPr lang="en-GB" sz="14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of each page.</a:t>
                      </a:r>
                      <a:endParaRPr lang="en-GB" sz="1400" b="1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6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5707</TotalTime>
  <Words>1123</Words>
  <Application>Microsoft Office PowerPoint</Application>
  <PresentationFormat>On-screen Show (4:3)</PresentationFormat>
  <Paragraphs>124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All Saints Catholic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yahmad</dc:creator>
  <cp:lastModifiedBy>yahmad</cp:lastModifiedBy>
  <cp:revision>332</cp:revision>
  <cp:lastPrinted>2015-03-22T11:52:45Z</cp:lastPrinted>
  <dcterms:created xsi:type="dcterms:W3CDTF">2012-07-13T15:47:49Z</dcterms:created>
  <dcterms:modified xsi:type="dcterms:W3CDTF">2016-09-25T17:51:57Z</dcterms:modified>
</cp:coreProperties>
</file>