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85" r:id="rId3"/>
    <p:sldId id="275" r:id="rId4"/>
    <p:sldId id="280" r:id="rId5"/>
    <p:sldId id="279" r:id="rId6"/>
    <p:sldId id="277" r:id="rId7"/>
    <p:sldId id="283" r:id="rId8"/>
    <p:sldId id="274" r:id="rId9"/>
    <p:sldId id="278" r:id="rId10"/>
    <p:sldId id="28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39933"/>
    <a:srgbClr val="70B56B"/>
    <a:srgbClr val="669900"/>
    <a:srgbClr val="336600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532" autoAdjust="0"/>
  </p:normalViewPr>
  <p:slideViewPr>
    <p:cSldViewPr>
      <p:cViewPr>
        <p:scale>
          <a:sx n="90" d="100"/>
          <a:sy n="90" d="100"/>
        </p:scale>
        <p:origin x="81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9E5B-C4DF-4234-AAEC-9773BE768ECD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AF27-C293-4142-B3B9-FE5CC5D3B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539552" y="6263601"/>
            <a:ext cx="844911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2437" y="5441"/>
            <a:ext cx="369342" cy="6852562"/>
            <a:chOff x="62437" y="5441"/>
            <a:chExt cx="369342" cy="6852562"/>
          </a:xfrm>
          <a:solidFill>
            <a:srgbClr val="FFFF00"/>
          </a:solidFill>
        </p:grpSpPr>
        <p:sp>
          <p:nvSpPr>
            <p:cNvPr id="10" name="Rectangle 9"/>
            <p:cNvSpPr/>
            <p:nvPr/>
          </p:nvSpPr>
          <p:spPr>
            <a:xfrm rot="5400000" flipV="1">
              <a:off x="-3179177" y="3247055"/>
              <a:ext cx="6852562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-730463" y="3191316"/>
              <a:ext cx="19551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/>
                  </a:solidFill>
                </a:rPr>
                <a:t>Databases</a:t>
              </a:r>
              <a:r>
                <a:rPr lang="en-GB" b="1" baseline="0" dirty="0">
                  <a:solidFill>
                    <a:schemeClr val="tx1"/>
                  </a:solidFill>
                </a:rPr>
                <a:t> – Part 2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Databases– Part 2</a:t>
            </a:r>
            <a:br>
              <a:rPr lang="en-GB" dirty="0"/>
            </a:b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Lesson 1 &amp; 2</a:t>
            </a:r>
          </a:p>
        </p:txBody>
      </p:sp>
    </p:spTree>
    <p:extLst>
      <p:ext uri="{BB962C8B-B14F-4D97-AF65-F5344CB8AC3E}">
        <p14:creationId xmlns:p14="http://schemas.microsoft.com/office/powerpoint/2010/main" val="299516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1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4 – Updating Records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31796"/>
              </p:ext>
            </p:extLst>
          </p:nvPr>
        </p:nvGraphicFramePr>
        <p:xfrm>
          <a:off x="685843" y="1306057"/>
          <a:ext cx="7198525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5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Update the following Stock Levels: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Hunger Games –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Harry Potter And The Chamber Of Secrets –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Rule of Thoughts –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Year of the Jungle -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Harry Potter and the Deathly Hallows –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Lost Hero –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Harry Potter and the Half-Blood Prince -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Titan's Curse –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Fall of Arthur -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Update the following Prices: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Heroes of Olympus -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£5.75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Fault in Our Stars -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£3.75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Rule of Thoughts -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£4.75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The Eye of Minds -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£5.75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43" y="5517232"/>
            <a:ext cx="722128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FF0000"/>
                </a:solidFill>
              </a:rPr>
              <a:t>Extension: </a:t>
            </a:r>
            <a:r>
              <a:rPr lang="en-GB" sz="1600" b="1" dirty="0">
                <a:solidFill>
                  <a:srgbClr val="FF0000"/>
                </a:solidFill>
              </a:rPr>
              <a:t>Add 10 additional books from the authors listed in the authors table. You can make up the information for some of the records (price, stock level </a:t>
            </a:r>
            <a:r>
              <a:rPr lang="en-GB" sz="1600" b="1" dirty="0" err="1">
                <a:solidFill>
                  <a:srgbClr val="FF0000"/>
                </a:solidFill>
              </a:rPr>
              <a:t>etc</a:t>
            </a:r>
            <a:r>
              <a:rPr lang="en-GB" sz="1600" b="1" dirty="0">
                <a:solidFill>
                  <a:srgbClr val="FF0000"/>
                </a:solidFill>
              </a:rPr>
              <a:t>).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6212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62109"/>
              </p:ext>
            </p:extLst>
          </p:nvPr>
        </p:nvGraphicFramePr>
        <p:xfrm>
          <a:off x="708602" y="3789040"/>
          <a:ext cx="7103758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03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Plenary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 Task (Q&amp;A)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GB" sz="1600" dirty="0"/>
                        <a:t>Peer</a:t>
                      </a:r>
                      <a:r>
                        <a:rPr lang="en-GB" sz="1600" baseline="0" dirty="0"/>
                        <a:t> Assess each others work and suggest possible improvements. </a:t>
                      </a:r>
                      <a:endParaRPr lang="en-GB" sz="1600" dirty="0"/>
                    </a:p>
                    <a:p>
                      <a:r>
                        <a:rPr lang="en-GB" sz="1600" dirty="0"/>
                        <a:t>Discuss</a:t>
                      </a:r>
                      <a:r>
                        <a:rPr lang="en-GB" sz="1600" baseline="0" dirty="0"/>
                        <a:t> the levels pupils have achieved for this task. 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Plenary – Refer to the Lesson Objectives</a:t>
            </a:r>
            <a:endParaRPr lang="en-GB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86770"/>
              </p:ext>
            </p:extLst>
          </p:nvPr>
        </p:nvGraphicFramePr>
        <p:xfrm>
          <a:off x="708602" y="1556792"/>
          <a:ext cx="7075693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Understand the different types of Databases.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Understand</a:t>
                      </a:r>
                      <a:r>
                        <a:rPr lang="en-US" sz="1800" baseline="0" dirty="0">
                          <a:latin typeface="+mn-lt"/>
                        </a:rPr>
                        <a:t> how to import CSV files into a Database.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Understand how to establish relationships between</a:t>
                      </a:r>
                      <a:r>
                        <a:rPr lang="en-US" sz="1800" baseline="0" dirty="0">
                          <a:latin typeface="+mn-lt"/>
                        </a:rPr>
                        <a:t> key fields.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Understand</a:t>
                      </a:r>
                      <a:r>
                        <a:rPr lang="en-US" sz="1800" baseline="0" dirty="0">
                          <a:latin typeface="+mn-lt"/>
                        </a:rPr>
                        <a:t> how to add and update records.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3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Starter 1 – What are Data Types?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5364088" y="1407878"/>
            <a:ext cx="3141822" cy="46474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Text</a:t>
            </a:r>
          </a:p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Currency</a:t>
            </a:r>
          </a:p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Double</a:t>
            </a:r>
          </a:p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Date/Time</a:t>
            </a:r>
          </a:p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</a:t>
            </a:r>
          </a:p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OLE Object</a:t>
            </a:r>
          </a:p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Number (Integer)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1" t="17095" r="55097" b="31007"/>
          <a:stretch/>
        </p:blipFill>
        <p:spPr bwMode="auto">
          <a:xfrm>
            <a:off x="708602" y="1340768"/>
            <a:ext cx="4367454" cy="47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Starter 2 – Types of Databases?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27374" y="1371662"/>
            <a:ext cx="7156994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 database </a:t>
            </a:r>
            <a:r>
              <a:rPr lang="en-US" sz="2400" b="1" dirty="0">
                <a:solidFill>
                  <a:srgbClr val="FF0000"/>
                </a:solidFill>
              </a:rPr>
              <a:t>is information organized </a:t>
            </a:r>
            <a:r>
              <a:rPr lang="en-US" sz="2400" b="1" dirty="0"/>
              <a:t>in such a way that a computer program can quickly select pieces of data.</a:t>
            </a:r>
            <a:r>
              <a:rPr lang="en-US" sz="1600" b="1" dirty="0"/>
              <a:t> 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43" y="2506451"/>
            <a:ext cx="45342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Flat File Database</a:t>
            </a:r>
          </a:p>
          <a:p>
            <a:pPr lvl="0"/>
            <a:r>
              <a:rPr lang="en-US" sz="2400" dirty="0"/>
              <a:t>A '</a:t>
            </a:r>
            <a:r>
              <a:rPr lang="en-US" sz="2400" b="1" dirty="0"/>
              <a:t>flat-file</a:t>
            </a:r>
            <a:r>
              <a:rPr lang="en-US" sz="2400" dirty="0"/>
              <a:t>' database is one that only contains a </a:t>
            </a:r>
            <a:r>
              <a:rPr lang="en-US" sz="2400" b="1" dirty="0"/>
              <a:t>single table</a:t>
            </a:r>
            <a:r>
              <a:rPr lang="en-US" sz="2400" dirty="0"/>
              <a:t> of data</a:t>
            </a:r>
            <a:endParaRPr lang="en-US" sz="2400" dirty="0">
              <a:cs typeface="Arial" charset="0"/>
            </a:endParaRP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Relationship Database</a:t>
            </a:r>
          </a:p>
          <a:p>
            <a:r>
              <a:rPr lang="en-US" sz="2400" dirty="0"/>
              <a:t>A '</a:t>
            </a:r>
            <a:r>
              <a:rPr lang="en-US" sz="2400" b="1" dirty="0"/>
              <a:t>relational</a:t>
            </a:r>
            <a:r>
              <a:rPr lang="en-US" sz="2400" dirty="0"/>
              <a:t>' database is one that contains </a:t>
            </a:r>
            <a:r>
              <a:rPr lang="en-US" sz="2400" b="1" dirty="0"/>
              <a:t>two or more tables</a:t>
            </a:r>
            <a:r>
              <a:rPr lang="en-US" sz="2400" dirty="0"/>
              <a:t> of data, connected by </a:t>
            </a:r>
            <a:r>
              <a:rPr lang="en-US" sz="2400" b="1" dirty="0"/>
              <a:t>key fields.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0" t="20454" r="36786" b="48701"/>
          <a:stretch/>
        </p:blipFill>
        <p:spPr bwMode="auto">
          <a:xfrm>
            <a:off x="5436096" y="4077072"/>
            <a:ext cx="3523388" cy="1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t="18020" b="45756"/>
          <a:stretch/>
        </p:blipFill>
        <p:spPr bwMode="auto">
          <a:xfrm>
            <a:off x="5401135" y="2671670"/>
            <a:ext cx="3523388" cy="93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Starter 3 – Relationship Databases?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60859" y="2060848"/>
            <a:ext cx="1826575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Students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</a:rPr>
              <a:t>(Foreign Key)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772248" y="2060848"/>
            <a:ext cx="1567504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Teacher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</a:rPr>
              <a:t>(Primary Key)</a:t>
            </a:r>
            <a:endParaRPr lang="en-GB" sz="1050" dirty="0"/>
          </a:p>
        </p:txBody>
      </p:sp>
      <p:sp>
        <p:nvSpPr>
          <p:cNvPr id="8" name="Rectangle 7"/>
          <p:cNvSpPr/>
          <p:nvPr/>
        </p:nvSpPr>
        <p:spPr>
          <a:xfrm>
            <a:off x="727374" y="1371662"/>
            <a:ext cx="715699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One to Many Relationships</a:t>
            </a:r>
            <a:r>
              <a:rPr lang="en-US" sz="1600" b="1" dirty="0"/>
              <a:t> </a:t>
            </a:r>
            <a:endParaRPr lang="en-GB" sz="1600" b="1" dirty="0"/>
          </a:p>
        </p:txBody>
      </p:sp>
      <p:cxnSp>
        <p:nvCxnSpPr>
          <p:cNvPr id="4" name="Straight Connector 3"/>
          <p:cNvCxnSpPr>
            <a:stCxn id="7" idx="3"/>
            <a:endCxn id="2" idx="1"/>
          </p:cNvCxnSpPr>
          <p:nvPr/>
        </p:nvCxnSpPr>
        <p:spPr>
          <a:xfrm>
            <a:off x="2339752" y="2492896"/>
            <a:ext cx="6211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764787" y="2348879"/>
            <a:ext cx="19607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41036" y="2492896"/>
            <a:ext cx="19607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4048" y="21697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'One' side is usually the </a:t>
            </a:r>
            <a:r>
              <a:rPr lang="en-US" b="1" dirty="0">
                <a:solidFill>
                  <a:srgbClr val="FF0000"/>
                </a:solidFill>
              </a:rPr>
              <a:t>primary key</a:t>
            </a:r>
          </a:p>
          <a:p>
            <a:r>
              <a:rPr lang="en-US" b="1" dirty="0"/>
              <a:t>The 'Many' side is usually the </a:t>
            </a:r>
            <a:r>
              <a:rPr lang="en-US" b="1" dirty="0">
                <a:solidFill>
                  <a:srgbClr val="FF0000"/>
                </a:solidFill>
              </a:rPr>
              <a:t>foreign key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0574" y="3068960"/>
            <a:ext cx="8059897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/>
              <a:t>A </a:t>
            </a:r>
            <a:r>
              <a:rPr lang="en-GB" b="1" dirty="0">
                <a:solidFill>
                  <a:srgbClr val="FF0000"/>
                </a:solidFill>
              </a:rPr>
              <a:t>relational database </a:t>
            </a:r>
            <a:r>
              <a:rPr lang="en-GB" b="1" dirty="0"/>
              <a:t>has more than </a:t>
            </a:r>
            <a:r>
              <a:rPr lang="en-GB" b="1" dirty="0">
                <a:solidFill>
                  <a:srgbClr val="FF0000"/>
                </a:solidFill>
              </a:rPr>
              <a:t>one table </a:t>
            </a:r>
            <a:r>
              <a:rPr lang="en-GB" b="1" dirty="0"/>
              <a:t>and the tables are linked using key fields. 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Teacher details only need to be entered once into the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Mistakes are less likely to happen when entering data if it already exists.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Avoids duplicating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Data can be accessed using key fields (Primary and Foreign Keys).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Queries and reports can be created using data (fields) from a number of tables which have a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54512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05655"/>
              </p:ext>
            </p:extLst>
          </p:nvPr>
        </p:nvGraphicFramePr>
        <p:xfrm>
          <a:off x="708602" y="1556792"/>
          <a:ext cx="7075693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Understand the different types of Databases.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Understand</a:t>
                      </a:r>
                      <a:r>
                        <a:rPr lang="en-US" sz="1800" baseline="0" dirty="0">
                          <a:latin typeface="+mn-lt"/>
                        </a:rPr>
                        <a:t> how to import CSV files into a Database.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Understand how to establish relationships between</a:t>
                      </a:r>
                      <a:r>
                        <a:rPr lang="en-US" sz="1800" baseline="0" dirty="0">
                          <a:latin typeface="+mn-lt"/>
                        </a:rPr>
                        <a:t> key fields.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Understand</a:t>
                      </a:r>
                      <a:r>
                        <a:rPr lang="en-US" sz="1800" baseline="0" dirty="0">
                          <a:latin typeface="+mn-lt"/>
                        </a:rPr>
                        <a:t> how to add and update records.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Lesson Overview</a:t>
            </a:r>
            <a:endParaRPr lang="en-GB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83197"/>
              </p:ext>
            </p:extLst>
          </p:nvPr>
        </p:nvGraphicFramePr>
        <p:xfrm>
          <a:off x="683526" y="3792696"/>
          <a:ext cx="7060609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Outcomes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the 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 File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One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Many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Relationship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  <a:cs typeface="Arial" charset="0"/>
                        </a:rPr>
                        <a:t>Add 10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new Records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Task 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  <a:cs typeface="Arial" charset="0"/>
                        </a:rPr>
                        <a:t>Update Records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8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1 – Import CSV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51665"/>
              </p:ext>
            </p:extLst>
          </p:nvPr>
        </p:nvGraphicFramePr>
        <p:xfrm>
          <a:off x="685843" y="1340768"/>
          <a:ext cx="7165495" cy="45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GB" sz="2400" baseline="0" dirty="0">
                          <a:solidFill>
                            <a:schemeClr val="tx1"/>
                          </a:solidFill>
                        </a:rPr>
                        <a:t> Access: 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comma-separated values (CSV)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stores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tabular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data (numbers and text) in plain-text form. 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the </a:t>
                      </a:r>
                      <a:r>
                        <a:rPr lang="en-US" sz="1800" b="1" i="0" kern="1200" baseline="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BookTable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Shops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43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on External Data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File 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 File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</a:t>
                      </a:r>
                      <a:r>
                        <a:rPr lang="en-US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 File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then click </a:t>
                      </a:r>
                      <a:r>
                        <a:rPr lang="en-US" sz="18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 to proceed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1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date format (</a:t>
                      </a:r>
                      <a:r>
                        <a:rPr lang="en-US" sz="1800" b="1" i="0" kern="1200" baseline="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DMY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apply 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 field types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appropriate </a:t>
                      </a:r>
                      <a:r>
                        <a:rPr lang="en-US" sz="1800" b="1" i="0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each table. 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49CADD-8491-458E-BC32-6B00D31AE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1" r="72050" b="57893"/>
          <a:stretch/>
        </p:blipFill>
        <p:spPr>
          <a:xfrm>
            <a:off x="971600" y="3429000"/>
            <a:ext cx="2349889" cy="18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1 – Import CSV (Data Types)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869839" y="5006256"/>
            <a:ext cx="207457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Key Fields (Primary)</a:t>
            </a:r>
            <a:endParaRPr lang="en-GB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03676"/>
              </p:ext>
            </p:extLst>
          </p:nvPr>
        </p:nvGraphicFramePr>
        <p:xfrm>
          <a:off x="3491880" y="1553194"/>
          <a:ext cx="27579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Book Table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FF0000"/>
                          </a:solidFill>
                        </a:rPr>
                        <a:t>BookID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Author_ID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Shop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Boolean</a:t>
                      </a:r>
                      <a:r>
                        <a:rPr lang="en-GB" baseline="0" dirty="0"/>
                        <a:t> </a:t>
                      </a:r>
                      <a:r>
                        <a:rPr lang="en-GB" sz="1400" baseline="0" dirty="0"/>
                        <a:t>Y/N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65264"/>
              </p:ext>
            </p:extLst>
          </p:nvPr>
        </p:nvGraphicFramePr>
        <p:xfrm>
          <a:off x="6300192" y="1556792"/>
          <a:ext cx="27579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Authors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Author Code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Text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Date/Time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43588"/>
              </p:ext>
            </p:extLst>
          </p:nvPr>
        </p:nvGraphicFramePr>
        <p:xfrm>
          <a:off x="611560" y="1556792"/>
          <a:ext cx="28464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Shops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Shop Code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Text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Shop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Boolean</a:t>
                      </a:r>
                      <a:r>
                        <a:rPr lang="en-GB" baseline="0" dirty="0"/>
                        <a:t> </a:t>
                      </a:r>
                      <a:r>
                        <a:rPr lang="en-GB" sz="1400" baseline="0" dirty="0"/>
                        <a:t>Y/N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Headquarters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3203848" y="2492896"/>
            <a:ext cx="432048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32040" y="2348880"/>
            <a:ext cx="142663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9839" y="5497210"/>
            <a:ext cx="2074575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Key Fields (Foreign)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31840" y="5467921"/>
            <a:ext cx="360040" cy="29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8602" y="5006256"/>
            <a:ext cx="235123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Import as Double then change to currency (2dp) in design View. </a:t>
            </a:r>
          </a:p>
        </p:txBody>
      </p:sp>
    </p:spTree>
    <p:extLst>
      <p:ext uri="{BB962C8B-B14F-4D97-AF65-F5344CB8AC3E}">
        <p14:creationId xmlns:p14="http://schemas.microsoft.com/office/powerpoint/2010/main" val="49837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2 - Relationships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81778"/>
              </p:ext>
            </p:extLst>
          </p:nvPr>
        </p:nvGraphicFramePr>
        <p:xfrm>
          <a:off x="685843" y="1340768"/>
          <a:ext cx="7165495" cy="209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Creating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 one to many relationships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30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600" b="1" baseline="0" dirty="0"/>
                        <a:t>Click on Database tools and then relationships.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600" b="1" baseline="0" dirty="0"/>
                        <a:t>Add all tables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600" b="1" baseline="0" dirty="0"/>
                        <a:t>Establish Relationships using the key fields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Author Code (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b="1" baseline="0" dirty="0"/>
                        <a:t>) &gt;&gt; Author_ID (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600" b="1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/>
                        <a:t>Shop Code (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b="1" baseline="0" dirty="0"/>
                        <a:t>) &gt;&gt; Shop (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600" b="1" baseline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2969" r="37371" b="48515"/>
          <a:stretch/>
        </p:blipFill>
        <p:spPr bwMode="auto">
          <a:xfrm>
            <a:off x="708602" y="3645024"/>
            <a:ext cx="5040560" cy="23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t="2668" r="69508" b="84105"/>
          <a:stretch/>
        </p:blipFill>
        <p:spPr bwMode="auto">
          <a:xfrm>
            <a:off x="5749162" y="1916832"/>
            <a:ext cx="1991626" cy="9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1" t="34253" r="22078" b="32874"/>
          <a:stretch/>
        </p:blipFill>
        <p:spPr bwMode="auto">
          <a:xfrm>
            <a:off x="6228184" y="3655664"/>
            <a:ext cx="2722066" cy="183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73104" y="4699995"/>
            <a:ext cx="1467684" cy="529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228184" y="5589240"/>
            <a:ext cx="272206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Click all boxes.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740788" y="5301208"/>
            <a:ext cx="166339" cy="472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3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11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3 – Adding Records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24126"/>
              </p:ext>
            </p:extLst>
          </p:nvPr>
        </p:nvGraphicFramePr>
        <p:xfrm>
          <a:off x="685843" y="1306057"/>
          <a:ext cx="7198525" cy="496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5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1. Add new author record to the Author Table.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2. Add 10 news records to the book Table.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83613"/>
              </p:ext>
            </p:extLst>
          </p:nvPr>
        </p:nvGraphicFramePr>
        <p:xfrm>
          <a:off x="814705" y="3048003"/>
          <a:ext cx="6940800" cy="3045293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Book Name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Author_ID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Genre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Shop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Current Stock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Sale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Sold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Price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Red Rain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abe123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5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Yes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£5.50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Monster Blood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pow554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/>
                        <a:t>No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5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£4.50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Haunted Mask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vin343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17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Yes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£6.50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Werewolf of Fever Swamp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abe123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Yes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£4.50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Secret Bedroom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pow554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No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£4.70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Let's Get Invisible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vin343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No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£3.50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My Hairiest Adventure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abe123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16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Yes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5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£6.50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Ghost Beach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bam555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19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Yes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£4.50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Creep from the Deep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pow554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No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4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£5.50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Curse Of The Mummy's Tomb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vin343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No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£4.50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14228"/>
              </p:ext>
            </p:extLst>
          </p:nvPr>
        </p:nvGraphicFramePr>
        <p:xfrm>
          <a:off x="828721" y="1700808"/>
          <a:ext cx="6912768" cy="576064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Author Code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Author Name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Nationality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DOB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University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 Lawrence Stine 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American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08/10/1943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Ohio State University 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91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918</Words>
  <Application>Microsoft Office PowerPoint</Application>
  <PresentationFormat>On-screen Show (4:3)</PresentationFormat>
  <Paragraphs>281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Databases– Part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155</cp:revision>
  <dcterms:created xsi:type="dcterms:W3CDTF">2013-09-09T08:48:52Z</dcterms:created>
  <dcterms:modified xsi:type="dcterms:W3CDTF">2018-10-02T19:04:44Z</dcterms:modified>
</cp:coreProperties>
</file>