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76" r:id="rId3"/>
    <p:sldId id="281" r:id="rId4"/>
    <p:sldId id="279" r:id="rId5"/>
    <p:sldId id="274" r:id="rId6"/>
    <p:sldId id="283" r:id="rId7"/>
    <p:sldId id="285" r:id="rId8"/>
    <p:sldId id="284" r:id="rId9"/>
    <p:sldId id="282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9933"/>
    <a:srgbClr val="70B56B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2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539552" y="6263601"/>
            <a:ext cx="844911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2437" y="5441"/>
            <a:ext cx="369342" cy="6852562"/>
            <a:chOff x="62437" y="5441"/>
            <a:chExt cx="369342" cy="6852562"/>
          </a:xfrm>
          <a:solidFill>
            <a:srgbClr val="FFFF00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730463" y="3191316"/>
              <a:ext cx="19551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Databases</a:t>
              </a:r>
              <a:r>
                <a:rPr lang="en-GB" b="1" baseline="0" dirty="0">
                  <a:solidFill>
                    <a:schemeClr val="tx1"/>
                  </a:solidFill>
                </a:rPr>
                <a:t> – Part 2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Databases– </a:t>
            </a:r>
            <a:r>
              <a:rPr lang="en-GB"/>
              <a:t>Part 2</a:t>
            </a:r>
            <a:br>
              <a:rPr lang="en-GB" dirty="0"/>
            </a:b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Lesson 5 &amp; 6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33765"/>
              </p:ext>
            </p:extLst>
          </p:nvPr>
        </p:nvGraphicFramePr>
        <p:xfrm>
          <a:off x="708602" y="4163536"/>
          <a:ext cx="7535806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Plenary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Task (Q&amp;A)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sz="1600" dirty="0"/>
                        <a:t>Peer</a:t>
                      </a:r>
                      <a:r>
                        <a:rPr lang="en-GB" sz="1600" baseline="0" dirty="0"/>
                        <a:t> Assess each others work and suggest possible improvements. 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Discuss</a:t>
                      </a:r>
                      <a:r>
                        <a:rPr lang="en-GB" sz="1600" baseline="0" dirty="0"/>
                        <a:t> the levels pupils have achieved for this task. 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Plenary – Refer to the Lesson Objectives</a:t>
            </a:r>
            <a:endParaRPr lang="en-GB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26172"/>
              </p:ext>
            </p:extLst>
          </p:nvPr>
        </p:nvGraphicFramePr>
        <p:xfrm>
          <a:off x="708602" y="1556792"/>
          <a:ext cx="7535806" cy="232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understand how queries can be used to search for specific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the different</a:t>
                      </a:r>
                      <a:r>
                        <a:rPr lang="en-US" sz="2000" baseline="0" dirty="0">
                          <a:latin typeface="+mn-lt"/>
                        </a:rPr>
                        <a:t> types of search criteria required when searching for information.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the need to present</a:t>
                      </a:r>
                      <a:r>
                        <a:rPr lang="en-US" sz="2000" baseline="0" dirty="0">
                          <a:latin typeface="+mn-lt"/>
                        </a:rPr>
                        <a:t> information in a report format.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how calculations can be created in queries &amp; Reports.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9" t="15932" r="43491" b="64380"/>
          <a:stretch/>
        </p:blipFill>
        <p:spPr bwMode="auto">
          <a:xfrm>
            <a:off x="2051720" y="3029421"/>
            <a:ext cx="6755576" cy="258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1 – Finding Information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5843" y="1366897"/>
            <a:ext cx="7920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You use a </a:t>
            </a:r>
            <a:r>
              <a:rPr lang="en-GB" sz="2400" b="1" u="sng" dirty="0">
                <a:solidFill>
                  <a:srgbClr val="FF0000"/>
                </a:solidFill>
              </a:rPr>
              <a:t>query</a:t>
            </a:r>
            <a:r>
              <a:rPr lang="en-GB" sz="2400" b="1" dirty="0"/>
              <a:t> if you want to search for specific data in a database using </a:t>
            </a:r>
            <a:r>
              <a:rPr lang="en-GB" sz="2400" b="1" u="sng" dirty="0">
                <a:solidFill>
                  <a:srgbClr val="FF0000"/>
                </a:solidFill>
              </a:rPr>
              <a:t>specific search criteria</a:t>
            </a:r>
            <a:r>
              <a:rPr lang="en-GB" sz="2400" b="1" dirty="0"/>
              <a:t>. </a:t>
            </a:r>
          </a:p>
          <a:p>
            <a:endParaRPr lang="en-GB" sz="1400" b="1" dirty="0">
              <a:solidFill>
                <a:srgbClr val="FF0000"/>
              </a:solidFill>
            </a:endParaRPr>
          </a:p>
          <a:p>
            <a:r>
              <a:rPr lang="en-GB" sz="2400" b="1" dirty="0">
                <a:solidFill>
                  <a:srgbClr val="FF0000"/>
                </a:solidFill>
              </a:rPr>
              <a:t>Discuss the different search criteria used in YouTube when searching for a clip?</a:t>
            </a:r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3" r="87500" b="83297"/>
          <a:stretch/>
        </p:blipFill>
        <p:spPr bwMode="auto">
          <a:xfrm>
            <a:off x="667511" y="324424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7511" y="5716017"/>
            <a:ext cx="570468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Why would you use the different search criteria?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76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2 – </a:t>
            </a:r>
            <a:r>
              <a:rPr lang="en-US" sz="2400" b="1" dirty="0"/>
              <a:t>Discuss the different types of Search Criteria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78381"/>
              </p:ext>
            </p:extLst>
          </p:nvPr>
        </p:nvGraphicFramePr>
        <p:xfrm>
          <a:off x="685843" y="1412776"/>
          <a:ext cx="7198525" cy="467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0239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Wild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Card –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Sometimes a field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may contain more than one word. To find something specific you need to write a wildcard search. </a:t>
                      </a:r>
                    </a:p>
                    <a:p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Like “*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*”</a:t>
                      </a:r>
                    </a:p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Like “*   *” or “*   *”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32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Between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Between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01/01/2010</a:t>
                      </a:r>
                      <a:r>
                        <a:rPr lang="en-GB" sz="1800" dirty="0"/>
                        <a:t> And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02/02/2012</a:t>
                      </a:r>
                    </a:p>
                    <a:p>
                      <a:r>
                        <a:rPr lang="en-GB" sz="1800" baseline="0" dirty="0"/>
                        <a:t>Between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GB" sz="1800" baseline="0" dirty="0"/>
                        <a:t>And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Adventure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1800" baseline="0" dirty="0"/>
                        <a:t> Horror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1800" dirty="0"/>
                        <a:t> “Horror”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/>
                        <a:t>&lt;90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Less than  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&lt;90  &lt;01/01/2014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/>
                        <a:t>&gt;90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More than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&gt;90  &gt;31/12/2014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/>
                        <a:t>&gt;=90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More than</a:t>
                      </a:r>
                      <a:r>
                        <a:rPr lang="en-GB" sz="1800" baseline="0" dirty="0"/>
                        <a:t> and equal to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&gt;=90 </a:t>
                      </a:r>
                      <a:r>
                        <a:rPr lang="en-GB" sz="1800" baseline="0">
                          <a:solidFill>
                            <a:srgbClr val="FF0000"/>
                          </a:solidFill>
                        </a:rPr>
                        <a:t>&gt;=01/01/2014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*____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Fields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1800" dirty="0"/>
                        <a:t> with 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3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1800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Fields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1800" dirty="0"/>
                        <a:t> with 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37564"/>
              </p:ext>
            </p:extLst>
          </p:nvPr>
        </p:nvGraphicFramePr>
        <p:xfrm>
          <a:off x="708602" y="1556792"/>
          <a:ext cx="7535806" cy="232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understand how queries can be used to search for specific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the different</a:t>
                      </a:r>
                      <a:r>
                        <a:rPr lang="en-US" sz="2000" baseline="0" dirty="0">
                          <a:latin typeface="+mn-lt"/>
                        </a:rPr>
                        <a:t> types of search criteria required when searching for information.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the need to present</a:t>
                      </a:r>
                      <a:r>
                        <a:rPr lang="en-US" sz="2000" baseline="0" dirty="0">
                          <a:latin typeface="+mn-lt"/>
                        </a:rPr>
                        <a:t> information in a report format.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To understand how calculations can be created in queries &amp; Reports.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Lesson Overview</a:t>
            </a:r>
            <a:endParaRPr lang="en-GB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65014"/>
              </p:ext>
            </p:extLst>
          </p:nvPr>
        </p:nvGraphicFramePr>
        <p:xfrm>
          <a:off x="683526" y="4008720"/>
          <a:ext cx="7488874" cy="174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the 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 and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the Queries and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GB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Calculated Fields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Formulas in the Report 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– Simple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3415"/>
              </p:ext>
            </p:extLst>
          </p:nvPr>
        </p:nvGraphicFramePr>
        <p:xfrm>
          <a:off x="685843" y="1412776"/>
          <a:ext cx="8458157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84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Amazon Sales)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Book Name, Author Name, Shop Name,  Sold &amp; Price</a:t>
                      </a:r>
                      <a:endParaRPr lang="en-GB" sz="16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ama222 (Amazon)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Price: Descending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Virgin)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Book Name, Shop Name, Headquarters Author, Nationality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vin343 &amp; Fantasy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Name: Ascending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</a:t>
                      </a:r>
                      <a:r>
                        <a:rPr lang="en-GB" sz="14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3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(Title: Powell's Books)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Author Name, Book Name, Genre, Sold, Price &amp; Online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pow554 and Not Crime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Name: Descending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6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6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</a:t>
                      </a:r>
                      <a:r>
                        <a:rPr lang="en-GB" sz="14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(Ensure all labels are shown in full)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Calculated Run Time Fields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t="59052" r="13233" b="27370"/>
          <a:stretch/>
        </p:blipFill>
        <p:spPr bwMode="auto">
          <a:xfrm>
            <a:off x="708602" y="2075733"/>
            <a:ext cx="8355724" cy="9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20221" r="10561" b="59945"/>
          <a:stretch/>
        </p:blipFill>
        <p:spPr bwMode="auto">
          <a:xfrm>
            <a:off x="567559" y="4629852"/>
            <a:ext cx="8496767" cy="13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23758" y="1340768"/>
            <a:ext cx="212606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Enter New Calculated Run Time Field here</a:t>
            </a:r>
            <a:endParaRPr lang="en-GB" sz="1600" b="1" dirty="0"/>
          </a:p>
        </p:txBody>
      </p:sp>
      <p:sp>
        <p:nvSpPr>
          <p:cNvPr id="2" name="Down Arrow 1"/>
          <p:cNvSpPr/>
          <p:nvPr/>
        </p:nvSpPr>
        <p:spPr>
          <a:xfrm>
            <a:off x="8785492" y="1772816"/>
            <a:ext cx="274710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092280" y="2060848"/>
            <a:ext cx="19575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64606" y="3140968"/>
            <a:ext cx="461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New Stock Level</a:t>
            </a:r>
            <a:r>
              <a:rPr lang="en-GB" sz="2400" b="1" dirty="0"/>
              <a:t>:</a:t>
            </a:r>
            <a:r>
              <a:rPr lang="en-GB" sz="2400" b="1" dirty="0">
                <a:solidFill>
                  <a:srgbClr val="FF0000"/>
                </a:solidFill>
              </a:rPr>
              <a:t>[</a:t>
            </a:r>
            <a:r>
              <a:rPr lang="en-GB" sz="2400" b="1" dirty="0"/>
              <a:t>Current Stock</a:t>
            </a:r>
            <a:r>
              <a:rPr lang="en-GB" sz="2400" b="1" dirty="0">
                <a:solidFill>
                  <a:srgbClr val="FF0000"/>
                </a:solidFill>
              </a:rPr>
              <a:t>]</a:t>
            </a:r>
            <a:r>
              <a:rPr lang="en-GB" sz="2400" b="1" dirty="0"/>
              <a:t>+5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7825" y="3773160"/>
            <a:ext cx="1898640" cy="6546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Name of new field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8601" y="2060848"/>
            <a:ext cx="749384" cy="354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77038" y="2415253"/>
            <a:ext cx="1403587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72097" y="3756706"/>
            <a:ext cx="1920183" cy="6520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Required Field in Square Brackets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5603" y="3140968"/>
            <a:ext cx="1570229" cy="9417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Number of Books Added to Stock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4727962" y="3506897"/>
            <a:ext cx="274710" cy="2823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flipV="1">
            <a:off x="6649048" y="3499896"/>
            <a:ext cx="274710" cy="2823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flipH="1">
            <a:off x="7443510" y="3233652"/>
            <a:ext cx="216024" cy="2762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310716" y="5036895"/>
            <a:ext cx="47477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+5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5843" y="1367864"/>
            <a:ext cx="610056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Calculated Run time is used when we have to calculate specific values using data from existing fields.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43115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Formulas in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85842" y="1367864"/>
            <a:ext cx="719852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We can use a number of formula in the report to calculate values from fields including: Sum, Average, Count, Max, Min etc.</a:t>
            </a:r>
            <a:endParaRPr lang="en-GB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7112" r="11164" b="42041"/>
          <a:stretch/>
        </p:blipFill>
        <p:spPr bwMode="auto">
          <a:xfrm>
            <a:off x="639769" y="2909225"/>
            <a:ext cx="7347019" cy="311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208389" y="2765209"/>
            <a:ext cx="274710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952172" y="4113980"/>
            <a:ext cx="1034615" cy="1486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08602" y="2348880"/>
            <a:ext cx="147052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Function Tool</a:t>
            </a:r>
            <a:endParaRPr lang="en-GB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639769" y="2863750"/>
            <a:ext cx="1411951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25544" y="5805264"/>
            <a:ext cx="147052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Selected Fields</a:t>
            </a:r>
            <a:endParaRPr lang="en-GB" sz="1600" b="1" dirty="0"/>
          </a:p>
        </p:txBody>
      </p:sp>
      <p:sp>
        <p:nvSpPr>
          <p:cNvPr id="17" name="Down Arrow 16"/>
          <p:cNvSpPr/>
          <p:nvPr/>
        </p:nvSpPr>
        <p:spPr>
          <a:xfrm flipV="1">
            <a:off x="7323450" y="5427818"/>
            <a:ext cx="274710" cy="3774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5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6466" r="2241" b="40517"/>
          <a:stretch/>
        </p:blipFill>
        <p:spPr bwMode="auto">
          <a:xfrm>
            <a:off x="708603" y="2204864"/>
            <a:ext cx="7762574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Formulas in Report  (Design View)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067944" y="4850502"/>
            <a:ext cx="15849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Label &amp; Formula</a:t>
            </a:r>
            <a:endParaRPr lang="en-GB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4962" y="1332057"/>
            <a:ext cx="280603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Use the label tool too add a label next to the formula. </a:t>
            </a:r>
            <a:endParaRPr lang="en-GB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1977224" y="2323936"/>
            <a:ext cx="288032" cy="34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6549" y="4825532"/>
            <a:ext cx="2564628" cy="37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t="46659" r="9913" b="46013"/>
          <a:stretch/>
        </p:blipFill>
        <p:spPr bwMode="auto">
          <a:xfrm>
            <a:off x="696782" y="5411235"/>
            <a:ext cx="7786215" cy="4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2012564" y="1993351"/>
            <a:ext cx="274710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769297" y="4919923"/>
            <a:ext cx="274504" cy="1887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321489" y="5725045"/>
            <a:ext cx="32273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Label &amp; Formula in Report View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6732240" y="5641007"/>
            <a:ext cx="1750757" cy="25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6411611" y="5767665"/>
            <a:ext cx="274504" cy="1887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3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 – Advanced  Query and Report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51381" y="5826750"/>
            <a:ext cx="465219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Extension: Complete extension queries and reports</a:t>
            </a:r>
            <a:endParaRPr lang="en-GB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9652"/>
              </p:ext>
            </p:extLst>
          </p:nvPr>
        </p:nvGraphicFramePr>
        <p:xfrm>
          <a:off x="711897" y="1412776"/>
          <a:ext cx="7992889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9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Refer to the Video Tutorials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Mobile Phone Insurance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Book Name, Genre, Shop Name, Current Stock, Sale, Price &amp; Author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are not on sale and the shop name is Amazon. </a:t>
                      </a:r>
                      <a:endParaRPr lang="en-GB" sz="1800" b="1" i="0" u="non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</a:t>
                      </a:r>
                      <a:r>
                        <a:rPr lang="en-GB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Stock: Descending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New Stock Level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You need to add 5 to the current stock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level. 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report title: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Amazon Stock Records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endParaRPr lang="en-US" sz="1800" b="1" i="0" u="non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US" sz="1800" b="1" i="0" u="non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US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New Stock Level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4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883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Databases– 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133</cp:revision>
  <dcterms:created xsi:type="dcterms:W3CDTF">2013-09-09T08:48:52Z</dcterms:created>
  <dcterms:modified xsi:type="dcterms:W3CDTF">2018-10-02T18:01:51Z</dcterms:modified>
</cp:coreProperties>
</file>