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61" r:id="rId4"/>
    <p:sldId id="274" r:id="rId5"/>
    <p:sldId id="290" r:id="rId6"/>
    <p:sldId id="279" r:id="rId7"/>
    <p:sldId id="284" r:id="rId8"/>
    <p:sldId id="285" r:id="rId9"/>
    <p:sldId id="286" r:id="rId10"/>
    <p:sldId id="287" r:id="rId11"/>
    <p:sldId id="288" r:id="rId12"/>
    <p:sldId id="28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04" autoAdjust="0"/>
  </p:normalViewPr>
  <p:slideViewPr>
    <p:cSldViewPr>
      <p:cViewPr varScale="1">
        <p:scale>
          <a:sx n="67" d="100"/>
          <a:sy n="67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C4D09-B81A-4E50-B526-081E042C83AB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B338A-0C86-4E6F-957E-3569927EB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407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B338A-0C86-4E6F-957E-3569927EBC2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56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578719"/>
              </p:ext>
            </p:extLst>
          </p:nvPr>
        </p:nvGraphicFramePr>
        <p:xfrm>
          <a:off x="685800" y="162560"/>
          <a:ext cx="8229600" cy="767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/>
                        <a:t>ICT IGCSE</a:t>
                      </a:r>
                      <a:r>
                        <a:rPr lang="en-GB" sz="2000" baseline="0" dirty="0"/>
                        <a:t> Theory – Revision Presentation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Practical Exam Questions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GB" sz="1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Practical Exam</a:t>
            </a:r>
            <a:r>
              <a:rPr lang="en-GB" sz="18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Questions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WWW.YAHMAD.CO.UK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12351"/>
              </p:ext>
            </p:extLst>
          </p:nvPr>
        </p:nvGraphicFramePr>
        <p:xfrm>
          <a:off x="720434" y="1066800"/>
          <a:ext cx="81949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Nov 2015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Sum 2015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Specimen Paper 2016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084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7" t="16223" r="2165" b="18661"/>
          <a:stretch/>
        </p:blipFill>
        <p:spPr bwMode="auto">
          <a:xfrm>
            <a:off x="730467" y="1676400"/>
            <a:ext cx="8214023" cy="357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130615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2016 Specimen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82084" y="5638800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. 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3745480" y="3667780"/>
            <a:ext cx="3722120" cy="8002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What value would you expect to see in F5? </a:t>
            </a:r>
            <a:r>
              <a:rPr lang="en-US" sz="1400" b="1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21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86450" y="2478055"/>
            <a:ext cx="1700150" cy="12957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4675678" y="2429711"/>
            <a:ext cx="228600" cy="228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658772" y="3630000"/>
            <a:ext cx="551028" cy="159833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2667000" y="3629999"/>
            <a:ext cx="448191" cy="15983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591191" y="4191000"/>
            <a:ext cx="1524000" cy="12957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597725" y="5044515"/>
            <a:ext cx="1524000" cy="12957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3859780" y="2388951"/>
            <a:ext cx="791090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</a:rPr>
              <a:t>Criteria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89022" y="3217980"/>
            <a:ext cx="791090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</a:rPr>
              <a:t>Range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86054" y="3219675"/>
            <a:ext cx="1187038" cy="30777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</a:rPr>
              <a:t>Sum Range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56" t="30406" r="46772" b="66803"/>
          <a:stretch/>
        </p:blipFill>
        <p:spPr bwMode="auto">
          <a:xfrm>
            <a:off x="4939179" y="2962492"/>
            <a:ext cx="1106122" cy="49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3" t="61600" r="69207" b="35032"/>
          <a:stretch/>
        </p:blipFill>
        <p:spPr bwMode="auto">
          <a:xfrm>
            <a:off x="3984459" y="5228334"/>
            <a:ext cx="2060842" cy="2828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6" t="76789" r="70494" b="19655"/>
          <a:stretch/>
        </p:blipFill>
        <p:spPr bwMode="auto">
          <a:xfrm>
            <a:off x="3984459" y="4686974"/>
            <a:ext cx="2060842" cy="3321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3200400" y="4320570"/>
            <a:ext cx="659380" cy="532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153992" y="5044516"/>
            <a:ext cx="705788" cy="3252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4947160" y="2577447"/>
            <a:ext cx="272540" cy="3850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06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249842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2016 Specimen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82084" y="5638800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. </a:t>
            </a:r>
            <a:endParaRPr lang="en-GB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7" t="16223" r="2165" b="18661"/>
          <a:stretch/>
        </p:blipFill>
        <p:spPr bwMode="auto">
          <a:xfrm>
            <a:off x="730467" y="1676400"/>
            <a:ext cx="8214023" cy="357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086600" y="2057400"/>
            <a:ext cx="1014350" cy="12957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400801" y="3098755"/>
            <a:ext cx="2543690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What formula would you expect to see in G2? </a:t>
            </a:r>
            <a:r>
              <a:rPr lang="en-US" sz="1400" b="1" dirty="0">
                <a:solidFill>
                  <a:srgbClr val="FF0000"/>
                </a:solidFill>
              </a:rPr>
              <a:t>= INT(F2/7)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FF0000"/>
                </a:solidFill>
              </a:rPr>
              <a:t>This formula will divide the days by 7.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FF0000"/>
                </a:solidFill>
              </a:rPr>
              <a:t>INT will round down the number to its nearest </a:t>
            </a:r>
            <a:r>
              <a:rPr lang="en-US" sz="1400" b="1" dirty="0" err="1">
                <a:solidFill>
                  <a:srgbClr val="FF0000"/>
                </a:solidFill>
              </a:rPr>
              <a:t>Interger</a:t>
            </a:r>
            <a:r>
              <a:rPr lang="en-US" sz="1400" b="1" dirty="0">
                <a:solidFill>
                  <a:srgbClr val="FF0000"/>
                </a:solidFill>
              </a:rPr>
              <a:t> Value.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86748" y="1958370"/>
            <a:ext cx="1676102" cy="10134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373489" y="3146255"/>
            <a:ext cx="277229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The </a:t>
            </a:r>
            <a:r>
              <a:rPr lang="en-US" sz="1400" b="1" dirty="0" err="1"/>
              <a:t>SUMIF</a:t>
            </a:r>
            <a:r>
              <a:rPr lang="en-US" sz="1400" b="1" dirty="0"/>
              <a:t> will work out the total number of days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672646" y="2272563"/>
            <a:ext cx="0" cy="6992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648200" y="2673993"/>
            <a:ext cx="697577" cy="4722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582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249842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2016 Specimen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82084" y="5638800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. </a:t>
            </a:r>
            <a:endParaRPr lang="en-GB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7" t="16223" r="2165" b="18661"/>
          <a:stretch/>
        </p:blipFill>
        <p:spPr bwMode="auto">
          <a:xfrm>
            <a:off x="730467" y="1676400"/>
            <a:ext cx="8214023" cy="357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077200" y="2071186"/>
            <a:ext cx="847498" cy="12957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400801" y="3098755"/>
            <a:ext cx="2543690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What formula would you expect to see in H2? </a:t>
            </a:r>
            <a:r>
              <a:rPr lang="en-US" sz="1400" b="1" dirty="0">
                <a:solidFill>
                  <a:srgbClr val="FF0000"/>
                </a:solidFill>
              </a:rPr>
              <a:t>=(G2*7)-F2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FF0000"/>
                </a:solidFill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FF0000"/>
                </a:solidFill>
              </a:rPr>
              <a:t>This formula will work out the number of days.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For example in </a:t>
            </a:r>
            <a:r>
              <a:rPr lang="en-US" sz="1400" b="1" dirty="0">
                <a:solidFill>
                  <a:srgbClr val="FF0000"/>
                </a:solidFill>
              </a:rPr>
              <a:t>F2</a:t>
            </a:r>
            <a:r>
              <a:rPr lang="en-US" sz="1400" b="1" dirty="0"/>
              <a:t> if the value is </a:t>
            </a:r>
            <a:r>
              <a:rPr lang="en-US" sz="1400" b="1" dirty="0">
                <a:solidFill>
                  <a:srgbClr val="FF0000"/>
                </a:solidFill>
              </a:rPr>
              <a:t>15</a:t>
            </a:r>
            <a:r>
              <a:rPr lang="en-US" sz="1400" b="1" dirty="0"/>
              <a:t> then the </a:t>
            </a:r>
            <a:r>
              <a:rPr lang="en-US" sz="1400" b="1" dirty="0">
                <a:solidFill>
                  <a:srgbClr val="FF0000"/>
                </a:solidFill>
              </a:rPr>
              <a:t>number of weeks will be 2</a:t>
            </a:r>
            <a:r>
              <a:rPr lang="en-US" sz="1400" b="1" dirty="0"/>
              <a:t> and </a:t>
            </a:r>
            <a:r>
              <a:rPr lang="en-US" sz="1400" b="1" dirty="0">
                <a:solidFill>
                  <a:srgbClr val="FF0000"/>
                </a:solidFill>
              </a:rPr>
              <a:t>the days will be 1</a:t>
            </a:r>
            <a:r>
              <a:rPr lang="en-US" sz="1400" b="1" dirty="0"/>
              <a:t>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500949" y="2272563"/>
            <a:ext cx="0" cy="6992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0" t="19636" r="57143" b="64156"/>
          <a:stretch/>
        </p:blipFill>
        <p:spPr bwMode="auto">
          <a:xfrm>
            <a:off x="3814715" y="3823955"/>
            <a:ext cx="2045525" cy="1235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276600" y="5238271"/>
            <a:ext cx="1219200" cy="523220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FF0000"/>
                </a:solidFill>
              </a:rPr>
              <a:t>Total Number of Days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191000" y="4648200"/>
            <a:ext cx="0" cy="4925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677423" y="5359805"/>
            <a:ext cx="1219200" cy="1169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FF0000"/>
                </a:solidFill>
              </a:rPr>
              <a:t>To work out the days you first have multiply the weeks by 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24600" y="5359805"/>
            <a:ext cx="1905000" cy="1169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FF0000"/>
                </a:solidFill>
              </a:rPr>
              <a:t>Then you have to subtract the total number of days (F2)  from the first part of the formula.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25323" y="5486400"/>
            <a:ext cx="427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37358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0468" y="1524000"/>
            <a:ext cx="8184932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A video shop owner uses a spreadsheet to calculate his costs. This is part of the spreadsheet.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Give the cell reference of the cell that contains </a:t>
            </a:r>
            <a:r>
              <a:rPr lang="en-US" sz="1600" b="1" dirty="0">
                <a:solidFill>
                  <a:srgbClr val="FF0000"/>
                </a:solidFill>
              </a:rPr>
              <a:t>$20</a:t>
            </a:r>
            <a:r>
              <a:rPr lang="en-US" sz="1600" b="1" dirty="0"/>
              <a:t>. </a:t>
            </a:r>
            <a:r>
              <a:rPr lang="en-US" sz="1600" b="1" dirty="0">
                <a:solidFill>
                  <a:srgbClr val="FF0000"/>
                </a:solidFill>
              </a:rPr>
              <a:t>C5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Give the </a:t>
            </a:r>
            <a:r>
              <a:rPr lang="en-US" sz="1600" b="1" dirty="0">
                <a:solidFill>
                  <a:srgbClr val="7030A0"/>
                </a:solidFill>
              </a:rPr>
              <a:t>number of rows </a:t>
            </a:r>
            <a:r>
              <a:rPr lang="en-US" sz="1600" b="1" dirty="0"/>
              <a:t>shown in the spreadsheet. </a:t>
            </a:r>
            <a:r>
              <a:rPr lang="en-US" sz="1600" b="1" dirty="0">
                <a:solidFill>
                  <a:srgbClr val="7030A0"/>
                </a:solidFill>
              </a:rPr>
              <a:t>8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Write down the formula which should go in cell </a:t>
            </a:r>
            <a:r>
              <a:rPr lang="en-US" sz="1600" b="1" dirty="0">
                <a:solidFill>
                  <a:srgbClr val="00B050"/>
                </a:solidFill>
              </a:rPr>
              <a:t>D2</a:t>
            </a:r>
            <a:r>
              <a:rPr lang="en-US" sz="1600" b="1" dirty="0"/>
              <a:t>. </a:t>
            </a:r>
            <a:r>
              <a:rPr lang="en-US" sz="1600" b="1" dirty="0">
                <a:solidFill>
                  <a:srgbClr val="00B050"/>
                </a:solidFill>
              </a:rPr>
              <a:t>=b2*c2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Write down the formula which should go in cell </a:t>
            </a:r>
            <a:r>
              <a:rPr lang="en-US" sz="1600" b="1" dirty="0">
                <a:solidFill>
                  <a:srgbClr val="C00000"/>
                </a:solidFill>
              </a:rPr>
              <a:t>D8</a:t>
            </a:r>
            <a:r>
              <a:rPr lang="en-US" sz="1600" b="1" dirty="0"/>
              <a:t>. Make the most efficient use of a function.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</a:rPr>
              <a:t> =sum(d2:d6)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576598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2015 Nov 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2" t="36156" r="26169" b="29169"/>
          <a:stretch/>
        </p:blipFill>
        <p:spPr bwMode="auto">
          <a:xfrm>
            <a:off x="838200" y="1905000"/>
            <a:ext cx="4254048" cy="189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621975" y="2936175"/>
            <a:ext cx="457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777968" y="2057400"/>
            <a:ext cx="336332" cy="174539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267200" y="2300983"/>
            <a:ext cx="825048" cy="2225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6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0468" y="1524000"/>
            <a:ext cx="8184932" cy="4801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A student types in the formula =IF(</a:t>
            </a:r>
            <a:r>
              <a:rPr lang="en-US" sz="1600" b="1" dirty="0">
                <a:solidFill>
                  <a:srgbClr val="7030A0"/>
                </a:solidFill>
              </a:rPr>
              <a:t>A1&gt;12</a:t>
            </a:r>
            <a:r>
              <a:rPr lang="en-US" sz="1600" b="1" dirty="0"/>
              <a:t>,"</a:t>
            </a:r>
            <a:r>
              <a:rPr lang="en-US" sz="1600" b="1" dirty="0">
                <a:solidFill>
                  <a:srgbClr val="00B050"/>
                </a:solidFill>
              </a:rPr>
              <a:t>strong</a:t>
            </a:r>
            <a:r>
              <a:rPr lang="en-US" sz="1600" b="1" dirty="0"/>
              <a:t>",IF(</a:t>
            </a:r>
            <a:r>
              <a:rPr lang="en-US" sz="1600" b="1" dirty="0">
                <a:solidFill>
                  <a:srgbClr val="7030A0"/>
                </a:solidFill>
              </a:rPr>
              <a:t>A1&gt;6</a:t>
            </a:r>
            <a:r>
              <a:rPr lang="en-US" sz="1600" b="1" dirty="0"/>
              <a:t>,"</a:t>
            </a:r>
            <a:r>
              <a:rPr lang="en-US" sz="1600" b="1" dirty="0">
                <a:solidFill>
                  <a:srgbClr val="00B050"/>
                </a:solidFill>
              </a:rPr>
              <a:t>medium</a:t>
            </a:r>
            <a:r>
              <a:rPr lang="en-US" sz="1600" b="1" dirty="0"/>
              <a:t>","</a:t>
            </a:r>
            <a:r>
              <a:rPr lang="en-US" sz="1600" b="1" dirty="0">
                <a:solidFill>
                  <a:srgbClr val="FF0000"/>
                </a:solidFill>
              </a:rPr>
              <a:t>weak</a:t>
            </a:r>
            <a:r>
              <a:rPr lang="en-US" sz="1600" b="1" dirty="0"/>
              <a:t>")) into a spreadsheet.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Explain, using the terms ‘</a:t>
            </a:r>
            <a:r>
              <a:rPr lang="en-US" sz="1600" b="1" dirty="0">
                <a:solidFill>
                  <a:srgbClr val="7030A0"/>
                </a:solidFill>
              </a:rPr>
              <a:t>condition</a:t>
            </a:r>
            <a:r>
              <a:rPr lang="en-US" sz="1600" b="1" dirty="0"/>
              <a:t>’, ‘</a:t>
            </a:r>
            <a:r>
              <a:rPr lang="en-US" sz="1600" b="1" dirty="0">
                <a:solidFill>
                  <a:srgbClr val="00B050"/>
                </a:solidFill>
              </a:rPr>
              <a:t>true</a:t>
            </a:r>
            <a:r>
              <a:rPr lang="en-US" sz="1600" b="1" dirty="0"/>
              <a:t>’, ‘</a:t>
            </a:r>
            <a:r>
              <a:rPr lang="en-US" sz="1600" b="1" dirty="0">
                <a:solidFill>
                  <a:srgbClr val="FF0000"/>
                </a:solidFill>
              </a:rPr>
              <a:t>false</a:t>
            </a:r>
            <a:r>
              <a:rPr lang="en-US" sz="1600" b="1" dirty="0"/>
              <a:t>’, how this nested IF function works.</a:t>
            </a:r>
            <a:r>
              <a:rPr lang="en-US" b="1" dirty="0"/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/>
              <a:t>Tests to see whether the condition </a:t>
            </a:r>
            <a:r>
              <a:rPr lang="en-US" sz="1600" b="1" dirty="0">
                <a:solidFill>
                  <a:srgbClr val="7030A0"/>
                </a:solidFill>
              </a:rPr>
              <a:t>A1&gt;12</a:t>
            </a:r>
            <a:r>
              <a:rPr lang="en-US" sz="1600" b="1" dirty="0"/>
              <a:t> is true or false  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/>
              <a:t>If the condition </a:t>
            </a:r>
            <a:r>
              <a:rPr lang="en-US" sz="1600" b="1" dirty="0">
                <a:solidFill>
                  <a:srgbClr val="7030A0"/>
                </a:solidFill>
              </a:rPr>
              <a:t>A1&gt;12</a:t>
            </a:r>
            <a:r>
              <a:rPr lang="en-US" sz="1600" b="1" dirty="0"/>
              <a:t> is </a:t>
            </a:r>
            <a:r>
              <a:rPr lang="en-US" sz="1600" b="1" dirty="0">
                <a:solidFill>
                  <a:srgbClr val="00B050"/>
                </a:solidFill>
              </a:rPr>
              <a:t>true</a:t>
            </a:r>
            <a:r>
              <a:rPr lang="en-US" sz="1600" b="1" dirty="0"/>
              <a:t> the function will return “</a:t>
            </a:r>
            <a:r>
              <a:rPr lang="en-US" sz="1600" b="1" dirty="0">
                <a:solidFill>
                  <a:srgbClr val="00B050"/>
                </a:solidFill>
              </a:rPr>
              <a:t>strong</a:t>
            </a:r>
            <a:r>
              <a:rPr lang="en-US" sz="1600" b="1" dirty="0"/>
              <a:t>”  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/>
              <a:t>If the condition </a:t>
            </a:r>
            <a:r>
              <a:rPr lang="en-US" sz="1600" b="1" dirty="0">
                <a:solidFill>
                  <a:srgbClr val="7030A0"/>
                </a:solidFill>
              </a:rPr>
              <a:t>A1&gt;12</a:t>
            </a:r>
            <a:r>
              <a:rPr lang="en-US" sz="1600" b="1" dirty="0"/>
              <a:t> is </a:t>
            </a:r>
            <a:r>
              <a:rPr lang="en-US" sz="1600" b="1" dirty="0">
                <a:solidFill>
                  <a:srgbClr val="FF0000"/>
                </a:solidFill>
              </a:rPr>
              <a:t>false</a:t>
            </a:r>
            <a:r>
              <a:rPr lang="en-US" sz="1600" b="1" dirty="0"/>
              <a:t>, the function will test if </a:t>
            </a:r>
            <a:r>
              <a:rPr lang="en-US" sz="1600" b="1" dirty="0">
                <a:solidFill>
                  <a:srgbClr val="7030A0"/>
                </a:solidFill>
              </a:rPr>
              <a:t>A1&gt;6</a:t>
            </a:r>
            <a:r>
              <a:rPr lang="en-US" sz="1600" b="1" dirty="0"/>
              <a:t> is </a:t>
            </a:r>
            <a:r>
              <a:rPr lang="en-US" sz="1600" b="1" dirty="0">
                <a:solidFill>
                  <a:srgbClr val="00B050"/>
                </a:solidFill>
              </a:rPr>
              <a:t>true</a:t>
            </a:r>
            <a:r>
              <a:rPr lang="en-US" sz="1600" b="1" dirty="0"/>
              <a:t> or </a:t>
            </a:r>
            <a:r>
              <a:rPr lang="en-US" sz="1600" b="1" dirty="0">
                <a:solidFill>
                  <a:srgbClr val="FF0000"/>
                </a:solidFill>
              </a:rPr>
              <a:t>false</a:t>
            </a:r>
            <a:r>
              <a:rPr lang="en-US" sz="1600" b="1" dirty="0"/>
              <a:t>  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/>
              <a:t>If the condition </a:t>
            </a:r>
            <a:r>
              <a:rPr lang="en-US" sz="1600" b="1" dirty="0">
                <a:solidFill>
                  <a:srgbClr val="7030A0"/>
                </a:solidFill>
              </a:rPr>
              <a:t>A1&gt;6</a:t>
            </a:r>
            <a:r>
              <a:rPr lang="en-US" sz="1600" b="1" dirty="0"/>
              <a:t> is </a:t>
            </a:r>
            <a:r>
              <a:rPr lang="en-US" sz="1600" b="1" dirty="0">
                <a:solidFill>
                  <a:srgbClr val="00B050"/>
                </a:solidFill>
              </a:rPr>
              <a:t>true</a:t>
            </a:r>
            <a:r>
              <a:rPr lang="en-US" sz="1600" b="1" dirty="0"/>
              <a:t> the function will return “</a:t>
            </a:r>
            <a:r>
              <a:rPr lang="en-US" sz="1600" b="1" dirty="0">
                <a:solidFill>
                  <a:srgbClr val="00B050"/>
                </a:solidFill>
              </a:rPr>
              <a:t>medium</a:t>
            </a:r>
            <a:r>
              <a:rPr lang="en-US" sz="1600" b="1" dirty="0"/>
              <a:t>”  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/>
              <a:t>If the condition </a:t>
            </a:r>
            <a:r>
              <a:rPr lang="en-US" sz="1600" b="1" dirty="0">
                <a:solidFill>
                  <a:srgbClr val="7030A0"/>
                </a:solidFill>
              </a:rPr>
              <a:t>A1&gt;6</a:t>
            </a:r>
            <a:r>
              <a:rPr lang="en-US" sz="1600" b="1" dirty="0"/>
              <a:t> is </a:t>
            </a:r>
            <a:r>
              <a:rPr lang="en-US" sz="1600" b="1" dirty="0">
                <a:solidFill>
                  <a:srgbClr val="FF0000"/>
                </a:solidFill>
              </a:rPr>
              <a:t>false</a:t>
            </a:r>
            <a:r>
              <a:rPr lang="en-US" sz="1600" b="1" dirty="0"/>
              <a:t> the function will return “</a:t>
            </a:r>
            <a:r>
              <a:rPr lang="en-US" sz="1600" b="1" dirty="0">
                <a:solidFill>
                  <a:srgbClr val="FF0000"/>
                </a:solidFill>
              </a:rPr>
              <a:t>weak</a:t>
            </a:r>
            <a:r>
              <a:rPr lang="en-US" sz="1600" b="1" dirty="0"/>
              <a:t>”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6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Another student wishes to reverse the formula to get the same result.  She types in the formula IF(</a:t>
            </a:r>
            <a:r>
              <a:rPr lang="en-US" sz="1600" b="1" dirty="0">
                <a:solidFill>
                  <a:srgbClr val="7030A0"/>
                </a:solidFill>
              </a:rPr>
              <a:t>A1&lt;6</a:t>
            </a:r>
            <a:r>
              <a:rPr lang="en-US" sz="1600" b="1" dirty="0"/>
              <a:t>,"</a:t>
            </a:r>
            <a:r>
              <a:rPr lang="en-US" sz="1600" b="1" dirty="0">
                <a:solidFill>
                  <a:srgbClr val="00B050"/>
                </a:solidFill>
              </a:rPr>
              <a:t>weak</a:t>
            </a:r>
            <a:r>
              <a:rPr lang="en-US" sz="1600" b="1" dirty="0"/>
              <a:t>",IF(</a:t>
            </a:r>
            <a:r>
              <a:rPr lang="en-US" sz="1600" b="1" dirty="0">
                <a:solidFill>
                  <a:srgbClr val="7030A0"/>
                </a:solidFill>
              </a:rPr>
              <a:t>A1&lt;12</a:t>
            </a:r>
            <a:r>
              <a:rPr lang="en-US" sz="1600" b="1" dirty="0"/>
              <a:t>,"</a:t>
            </a:r>
            <a:r>
              <a:rPr lang="en-US" sz="1600" b="1" dirty="0">
                <a:solidFill>
                  <a:srgbClr val="00B050"/>
                </a:solidFill>
              </a:rPr>
              <a:t>medium</a:t>
            </a:r>
            <a:r>
              <a:rPr lang="en-US" sz="1600" b="1" dirty="0"/>
              <a:t>","</a:t>
            </a:r>
            <a:r>
              <a:rPr lang="en-US" sz="1600" b="1" dirty="0">
                <a:solidFill>
                  <a:srgbClr val="FF0000"/>
                </a:solidFill>
              </a:rPr>
              <a:t>strong</a:t>
            </a:r>
            <a:r>
              <a:rPr lang="en-US" sz="1600" b="1" dirty="0"/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Identify four errors she has made.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Should be A1&lt;=6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Should be A1&lt;=12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Should be “strong” (second speech mark missing)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Should be two right-hand brackets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668062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2015 Nov 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0" y="5029200"/>
            <a:ext cx="4267200" cy="584775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Correct Formula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IF(A1&lt;</a:t>
            </a:r>
            <a:r>
              <a:rPr lang="en-US" sz="1600" b="1" dirty="0">
                <a:solidFill>
                  <a:srgbClr val="FF0000"/>
                </a:solidFill>
              </a:rPr>
              <a:t>=</a:t>
            </a:r>
            <a:r>
              <a:rPr lang="en-US" sz="1600" dirty="0"/>
              <a:t>6,"weak",IF(A1&lt;</a:t>
            </a:r>
            <a:r>
              <a:rPr lang="en-US" sz="1600" b="1" dirty="0">
                <a:solidFill>
                  <a:srgbClr val="FF0000"/>
                </a:solidFill>
              </a:rPr>
              <a:t>=</a:t>
            </a:r>
            <a:r>
              <a:rPr lang="en-US" sz="1600" dirty="0"/>
              <a:t>12,"medium","strong</a:t>
            </a:r>
            <a:r>
              <a:rPr lang="en-US" sz="1600" dirty="0">
                <a:solidFill>
                  <a:srgbClr val="FF0000"/>
                </a:solidFill>
              </a:rPr>
              <a:t>"</a:t>
            </a:r>
            <a:r>
              <a:rPr lang="en-US" sz="1600" dirty="0"/>
              <a:t>)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741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015709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2015 Sum 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15370" y="1524000"/>
            <a:ext cx="8200030" cy="47397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A head teacher wants to store details of his students’ attendances in a spreadsheet. He has typed in the details of two students so far. Each student is identified by a student ID which consists of one letter followed by 6 digits. The number of possible attendances is recorded along with each student’s actual number of attendances.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The head teacher wants to ensure the Student ID is accurately entered. Describe a method of verifying the input.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rgbClr val="FF0000"/>
                </a:solidFill>
              </a:rPr>
              <a:t>Visually comparing the data on screen…with the source document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rgbClr val="FF0000"/>
                </a:solidFill>
              </a:rPr>
              <a:t>Data is typed in twice by one typist… Computer compares versions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He wants the spreadsheet to perform a calculation of the percentage attendance of Maria Gonzales in E3.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Explain how he would use the spreadsheet to do this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rgbClr val="FF0000"/>
                </a:solidFill>
              </a:rPr>
              <a:t>Type in =d3/c3 [1] *100 </a:t>
            </a:r>
            <a:r>
              <a:rPr lang="en-US" sz="1400" b="1" dirty="0"/>
              <a:t>or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rgbClr val="FF0000"/>
                </a:solidFill>
              </a:rPr>
              <a:t>Type in =d3/c3 in e3 [1] Set the format to %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8" t="25559" r="26875" b="47247"/>
          <a:stretch/>
        </p:blipFill>
        <p:spPr bwMode="auto">
          <a:xfrm>
            <a:off x="818409" y="2590800"/>
            <a:ext cx="3753592" cy="1365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08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363827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2015 Sum 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15370" y="1524000"/>
            <a:ext cx="8200030" cy="3754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He now wants to add another 18 students to the spreadsheet.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Explain how he could calculate the percentage attendance for each student by only using a computer mouse.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rgbClr val="FF0000"/>
                </a:solidFill>
              </a:rPr>
              <a:t>Click on E3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err="1">
                <a:solidFill>
                  <a:srgbClr val="FF0000"/>
                </a:solidFill>
              </a:rPr>
              <a:t>Manoeuvre</a:t>
            </a:r>
            <a:r>
              <a:rPr lang="en-US" sz="1400" b="1" dirty="0">
                <a:solidFill>
                  <a:srgbClr val="FF0000"/>
                </a:solidFill>
              </a:rPr>
              <a:t> to bottom right hand corner of cell Until black cross appears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rgbClr val="FF0000"/>
                </a:solidFill>
              </a:rPr>
              <a:t>Black cross dragged down to E22 (Autofill)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Give two reasons, apart from cost, why computer models are often used instead of the real thing.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rgbClr val="FF0000"/>
                </a:solidFill>
              </a:rPr>
              <a:t>Less dangerous to use a model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rgbClr val="FF0000"/>
                </a:solidFill>
              </a:rPr>
              <a:t>it may take a long time to obtain results from the real thing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rgbClr val="FF0000"/>
                </a:solidFill>
              </a:rPr>
              <a:t>Real thing may be wasteful of materials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rgbClr val="FF0000"/>
                </a:solidFill>
              </a:rPr>
              <a:t>Real thing may be on too vast a scale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rgbClr val="FF0000"/>
                </a:solidFill>
              </a:rPr>
              <a:t>Easier to change data/variables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rgbClr val="FF0000"/>
                </a:solidFill>
              </a:rPr>
              <a:t>The real thing may be impossible to access/create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rgbClr val="FF0000"/>
                </a:solidFill>
              </a:rPr>
              <a:t>You can test predictions more easily/model and can make predictions more accurately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rgbClr val="FF0000"/>
                </a:solidFill>
              </a:rPr>
              <a:t>You can ask many </a:t>
            </a:r>
            <a:r>
              <a:rPr lang="en-US" sz="1400" b="1" dirty="0" err="1">
                <a:solidFill>
                  <a:srgbClr val="FF0000"/>
                </a:solidFill>
              </a:rPr>
              <a:t>whatif</a:t>
            </a:r>
            <a:r>
              <a:rPr lang="en-US" sz="1400" b="1" dirty="0">
                <a:solidFill>
                  <a:srgbClr val="FF0000"/>
                </a:solidFill>
              </a:rPr>
              <a:t> questions which would be impractical in real life </a:t>
            </a:r>
          </a:p>
        </p:txBody>
      </p:sp>
    </p:spTree>
    <p:extLst>
      <p:ext uri="{BB962C8B-B14F-4D97-AF65-F5344CB8AC3E}">
        <p14:creationId xmlns:p14="http://schemas.microsoft.com/office/powerpoint/2010/main" val="391157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880804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2015 Sum 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30468" y="1600200"/>
            <a:ext cx="8214023" cy="47705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 Explain how a VLOOKUP function works, using the example of VLOOKUP(</a:t>
            </a:r>
            <a:r>
              <a:rPr lang="en-US" sz="1600" b="1" dirty="0">
                <a:solidFill>
                  <a:srgbClr val="00B0F0"/>
                </a:solidFill>
              </a:rPr>
              <a:t>38</a:t>
            </a:r>
            <a:r>
              <a:rPr lang="en-US" sz="1600" b="1" dirty="0">
                <a:solidFill>
                  <a:srgbClr val="7030A0"/>
                </a:solidFill>
              </a:rPr>
              <a:t>,A2:C10</a:t>
            </a:r>
            <a:r>
              <a:rPr lang="en-US" sz="1600" b="1" dirty="0"/>
              <a:t>,</a:t>
            </a:r>
            <a:r>
              <a:rPr lang="en-US" sz="1600" b="1" dirty="0">
                <a:solidFill>
                  <a:srgbClr val="00B050"/>
                </a:solidFill>
              </a:rPr>
              <a:t>3</a:t>
            </a:r>
            <a:r>
              <a:rPr lang="en-US" sz="1600" b="1" dirty="0"/>
              <a:t>,</a:t>
            </a:r>
            <a:r>
              <a:rPr lang="en-US" sz="1600" b="1" dirty="0">
                <a:solidFill>
                  <a:schemeClr val="accent2"/>
                </a:solidFill>
              </a:rPr>
              <a:t>FALSE</a:t>
            </a:r>
            <a:r>
              <a:rPr lang="en-US" sz="1600" b="1" dirty="0"/>
              <a:t>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/>
              <a:t>Searches for the value </a:t>
            </a:r>
            <a:r>
              <a:rPr lang="en-US" sz="1600" b="1" dirty="0">
                <a:solidFill>
                  <a:srgbClr val="00B0F0"/>
                </a:solidFill>
              </a:rPr>
              <a:t>38 (lookup Value)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/>
              <a:t>Searches in the range </a:t>
            </a:r>
            <a:r>
              <a:rPr lang="en-US" sz="1600" b="1" dirty="0">
                <a:solidFill>
                  <a:srgbClr val="7030A0"/>
                </a:solidFill>
              </a:rPr>
              <a:t>A2:C10 (Table Array)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/>
              <a:t>It returns the value that is </a:t>
            </a:r>
            <a:r>
              <a:rPr lang="en-US" sz="1600" b="1" dirty="0">
                <a:solidFill>
                  <a:srgbClr val="00B050"/>
                </a:solidFill>
              </a:rPr>
              <a:t>contained in the third column </a:t>
            </a:r>
            <a:r>
              <a:rPr lang="en-US" sz="1600" b="1" dirty="0"/>
              <a:t>of the range...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/>
              <a:t>…and on the same row as the lookup value if it’s </a:t>
            </a:r>
            <a:r>
              <a:rPr lang="en-US" sz="1600" b="1" dirty="0">
                <a:solidFill>
                  <a:schemeClr val="accent2"/>
                </a:solidFill>
              </a:rPr>
              <a:t>an exact match of 38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6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A spreadsheet contains the following data and formula. Explain why the cell H2 might not contain James. Suggest the value that would be contained in that cell, giving reasons why.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41" r="62026" b="50000"/>
          <a:stretch/>
        </p:blipFill>
        <p:spPr bwMode="auto">
          <a:xfrm>
            <a:off x="730468" y="3985468"/>
            <a:ext cx="3993932" cy="221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837479" y="3980520"/>
            <a:ext cx="4107012" cy="1169551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buAutoNum type="arabicParenR"/>
              <a:defRPr/>
            </a:pPr>
            <a:r>
              <a:rPr lang="en-US" sz="1400" b="1" dirty="0">
                <a:solidFill>
                  <a:srgbClr val="FF0000"/>
                </a:solidFill>
              </a:rPr>
              <a:t>There is no return value/FALSE/0… …to force an exact match</a:t>
            </a: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AutoNum type="arabicParenR"/>
              <a:defRPr/>
            </a:pPr>
            <a:r>
              <a:rPr lang="en-US" sz="1400" b="1" dirty="0">
                <a:solidFill>
                  <a:srgbClr val="FF0000"/>
                </a:solidFill>
              </a:rPr>
              <a:t>The data is not sorted on column D.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sz="1400" b="1" dirty="0">
                <a:solidFill>
                  <a:srgbClr val="FF0000"/>
                </a:solidFill>
              </a:rPr>
              <a:t>So only an approximate match will be made .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sz="1400" b="1" dirty="0">
                <a:solidFill>
                  <a:srgbClr val="FF0000"/>
                </a:solidFill>
              </a:rPr>
              <a:t>So formula will return David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3" t="19499" r="63163" b="48583"/>
          <a:stretch/>
        </p:blipFill>
        <p:spPr bwMode="auto">
          <a:xfrm>
            <a:off x="3951654" y="5415299"/>
            <a:ext cx="2338216" cy="124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6875" r="62187" b="54803"/>
          <a:stretch/>
        </p:blipFill>
        <p:spPr bwMode="auto">
          <a:xfrm>
            <a:off x="6347111" y="5411745"/>
            <a:ext cx="2684808" cy="125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062350" y="4527256"/>
            <a:ext cx="603662" cy="2970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988038" y="5562600"/>
            <a:ext cx="301831" cy="29709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8534400" y="5734897"/>
            <a:ext cx="497519" cy="29709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044442" y="5586350"/>
            <a:ext cx="301831" cy="107276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495800" y="5257713"/>
            <a:ext cx="1008245" cy="5363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Numbers sorted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53200" y="5257712"/>
            <a:ext cx="1136315" cy="5363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False – Exact Match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517322" y="5411744"/>
            <a:ext cx="427169" cy="18025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36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724423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2015 Sum 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30468" y="1600200"/>
            <a:ext cx="8214023" cy="46166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 Explain how a </a:t>
            </a:r>
            <a:r>
              <a:rPr lang="en-US" sz="1600" b="1" dirty="0" err="1"/>
              <a:t>SUMIF</a:t>
            </a:r>
            <a:r>
              <a:rPr lang="en-US" sz="1600" b="1" dirty="0"/>
              <a:t> function works, using the example of </a:t>
            </a:r>
            <a:r>
              <a:rPr lang="en-US" sz="1600" b="1" dirty="0" err="1"/>
              <a:t>SUMIF</a:t>
            </a:r>
            <a:r>
              <a:rPr lang="en-US" sz="1600" b="1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A1:A6</a:t>
            </a:r>
            <a:r>
              <a:rPr lang="en-US" sz="1600" b="1" dirty="0"/>
              <a:t>, </a:t>
            </a:r>
            <a:r>
              <a:rPr lang="en-US" sz="1600" b="1" dirty="0">
                <a:solidFill>
                  <a:srgbClr val="7030A0"/>
                </a:solidFill>
              </a:rPr>
              <a:t>“&gt;29”</a:t>
            </a:r>
            <a:r>
              <a:rPr lang="en-US" sz="1600" b="1" dirty="0"/>
              <a:t>, </a:t>
            </a:r>
            <a:r>
              <a:rPr lang="en-US" sz="1600" b="1" dirty="0">
                <a:solidFill>
                  <a:srgbClr val="00B050"/>
                </a:solidFill>
              </a:rPr>
              <a:t>B1:B6</a:t>
            </a:r>
            <a:r>
              <a:rPr lang="en-US" sz="1600" b="1" dirty="0"/>
              <a:t>).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1" dirty="0">
              <a:solidFill>
                <a:srgbClr val="FF000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This formula searches for values in the </a:t>
            </a:r>
            <a:r>
              <a:rPr lang="en-US" sz="1600" b="1" dirty="0">
                <a:solidFill>
                  <a:srgbClr val="0070C0"/>
                </a:solidFill>
              </a:rPr>
              <a:t>range:  A1:A6</a:t>
            </a:r>
            <a:r>
              <a:rPr lang="en-US" sz="1600" b="1" dirty="0"/>
              <a:t>…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…which match the </a:t>
            </a:r>
            <a:r>
              <a:rPr lang="en-US" sz="1600" b="1" dirty="0">
                <a:solidFill>
                  <a:srgbClr val="7030A0"/>
                </a:solidFill>
              </a:rPr>
              <a:t>criterion &gt;29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 It totals the value in the corresponding cells of the </a:t>
            </a:r>
            <a:r>
              <a:rPr lang="en-US" sz="1600" b="1" dirty="0">
                <a:solidFill>
                  <a:srgbClr val="00B050"/>
                </a:solidFill>
              </a:rPr>
              <a:t>SUM range B1:B6</a:t>
            </a:r>
            <a:r>
              <a:rPr lang="en-US" sz="1600" b="1" dirty="0"/>
              <a:t>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A spreadsheet contains the following data and formula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Explain why the cell G2 does not produce the expected value of 30.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 &gt;31&lt;35 is not a valid logical test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Write down a formula which would total the Days holiday due to those workers who had worked for the company for </a:t>
            </a:r>
            <a:r>
              <a:rPr lang="en-US" sz="1600" b="1" dirty="0">
                <a:solidFill>
                  <a:srgbClr val="FF0000"/>
                </a:solidFill>
              </a:rPr>
              <a:t>more than 31 months </a:t>
            </a:r>
            <a:r>
              <a:rPr lang="en-US" sz="1600" b="1" dirty="0"/>
              <a:t>but </a:t>
            </a:r>
            <a:r>
              <a:rPr lang="en-US" sz="1600" b="1" dirty="0">
                <a:solidFill>
                  <a:srgbClr val="FF0000"/>
                </a:solidFill>
              </a:rPr>
              <a:t>less than 35 months</a:t>
            </a:r>
            <a:r>
              <a:rPr lang="en-US" sz="1600" b="1" dirty="0"/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</a:rPr>
              <a:t>=</a:t>
            </a:r>
            <a:r>
              <a:rPr lang="en-US" sz="1600" b="1" dirty="0" err="1">
                <a:solidFill>
                  <a:srgbClr val="FF0000"/>
                </a:solidFill>
              </a:rPr>
              <a:t>SUMIF</a:t>
            </a:r>
            <a:r>
              <a:rPr lang="en-US" sz="1600" b="1" dirty="0">
                <a:solidFill>
                  <a:srgbClr val="FF0000"/>
                </a:solidFill>
              </a:rPr>
              <a:t>(</a:t>
            </a:r>
            <a:r>
              <a:rPr lang="en-US" sz="1600" b="1" dirty="0">
                <a:solidFill>
                  <a:srgbClr val="0070C0"/>
                </a:solidFill>
              </a:rPr>
              <a:t>D2:D10,</a:t>
            </a:r>
            <a:r>
              <a:rPr lang="en-US" sz="1600" b="1" dirty="0">
                <a:solidFill>
                  <a:srgbClr val="7030A0"/>
                </a:solidFill>
              </a:rPr>
              <a:t>“&gt;31”</a:t>
            </a:r>
            <a:r>
              <a:rPr lang="en-US" sz="1600" b="1" dirty="0">
                <a:solidFill>
                  <a:srgbClr val="00B050"/>
                </a:solidFill>
              </a:rPr>
              <a:t>,F2:F10</a:t>
            </a:r>
            <a:r>
              <a:rPr lang="en-US" sz="1600" b="1" dirty="0">
                <a:solidFill>
                  <a:srgbClr val="FF0000"/>
                </a:solidFill>
              </a:rPr>
              <a:t>)   </a:t>
            </a:r>
            <a:r>
              <a:rPr lang="en-US" sz="1600" b="1" dirty="0"/>
              <a:t>– (minus sign) </a:t>
            </a:r>
            <a:r>
              <a:rPr lang="en-US" sz="1600" b="1" dirty="0" err="1">
                <a:solidFill>
                  <a:srgbClr val="FF0000"/>
                </a:solidFill>
              </a:rPr>
              <a:t>SUMIF</a:t>
            </a:r>
            <a:r>
              <a:rPr lang="en-US" sz="1600" b="1" dirty="0">
                <a:solidFill>
                  <a:srgbClr val="FF0000"/>
                </a:solidFill>
              </a:rPr>
              <a:t>(</a:t>
            </a:r>
            <a:r>
              <a:rPr lang="en-US" sz="1600" b="1" dirty="0">
                <a:solidFill>
                  <a:srgbClr val="0070C0"/>
                </a:solidFill>
              </a:rPr>
              <a:t>D2:D10,</a:t>
            </a:r>
            <a:r>
              <a:rPr lang="en-US" sz="1600" b="1" dirty="0">
                <a:solidFill>
                  <a:srgbClr val="7030A0"/>
                </a:solidFill>
              </a:rPr>
              <a:t>“&gt;=35”</a:t>
            </a:r>
            <a:r>
              <a:rPr lang="en-US" sz="1600" b="1" dirty="0">
                <a:solidFill>
                  <a:srgbClr val="00B050"/>
                </a:solidFill>
              </a:rPr>
              <a:t>,F2:F10</a:t>
            </a:r>
            <a:r>
              <a:rPr lang="en-US" sz="1600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6" t="35376" r="28482" b="53325"/>
          <a:stretch/>
        </p:blipFill>
        <p:spPr bwMode="auto">
          <a:xfrm>
            <a:off x="838199" y="3429000"/>
            <a:ext cx="5464629" cy="86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79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696984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2016 Specimen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30468" y="1524000"/>
            <a:ext cx="8214023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A holiday company uses spreadsheets to </a:t>
            </a:r>
            <a:r>
              <a:rPr lang="en-US" sz="1600" b="1" dirty="0" err="1"/>
              <a:t>organise</a:t>
            </a:r>
            <a:r>
              <a:rPr lang="en-US" sz="1600" b="1" dirty="0"/>
              <a:t> the holidays they offer for scuba divers. In the </a:t>
            </a:r>
            <a:r>
              <a:rPr lang="en-US" sz="1600" b="1" dirty="0">
                <a:solidFill>
                  <a:srgbClr val="FF0000"/>
                </a:solidFill>
              </a:rPr>
              <a:t>first two columns</a:t>
            </a:r>
            <a:r>
              <a:rPr lang="en-US" sz="1600" b="1" dirty="0"/>
              <a:t>, there is a list of </a:t>
            </a:r>
            <a:r>
              <a:rPr lang="en-US" sz="1600" b="1" dirty="0">
                <a:solidFill>
                  <a:srgbClr val="FF0000"/>
                </a:solidFill>
              </a:rPr>
              <a:t>holiday codes </a:t>
            </a:r>
            <a:r>
              <a:rPr lang="en-US" sz="1600" b="1" dirty="0"/>
              <a:t>together with the </a:t>
            </a:r>
            <a:r>
              <a:rPr lang="en-US" sz="1600" b="1" dirty="0">
                <a:solidFill>
                  <a:srgbClr val="FF0000"/>
                </a:solidFill>
              </a:rPr>
              <a:t>accommodation offered</a:t>
            </a:r>
            <a:r>
              <a:rPr lang="en-US" sz="1600" b="1" dirty="0"/>
              <a:t>. 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4" t="33299" r="22575" b="41627"/>
          <a:stretch/>
        </p:blipFill>
        <p:spPr bwMode="auto">
          <a:xfrm>
            <a:off x="1066800" y="2590800"/>
            <a:ext cx="7422932" cy="1586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82084" y="5638800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. 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746390" y="4343400"/>
            <a:ext cx="8214023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Explain what the formula in cell D2 does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Reads the contents of </a:t>
            </a:r>
            <a:r>
              <a:rPr lang="en-US" sz="1600" b="1" dirty="0">
                <a:solidFill>
                  <a:srgbClr val="0070C0"/>
                </a:solidFill>
              </a:rPr>
              <a:t>E2/BB (Lookup Value)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Compares with the contents of </a:t>
            </a:r>
            <a:r>
              <a:rPr lang="en-US" sz="1600" b="1" dirty="0">
                <a:solidFill>
                  <a:srgbClr val="7030A0"/>
                </a:solidFill>
              </a:rPr>
              <a:t>A2:B8 (Table Array)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until it finds the first matching value from the </a:t>
            </a:r>
            <a:r>
              <a:rPr lang="en-US" sz="1600" b="1" dirty="0">
                <a:solidFill>
                  <a:srgbClr val="00B050"/>
                </a:solidFill>
              </a:rPr>
              <a:t>column index (2)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It records the corresponding value from </a:t>
            </a:r>
            <a:r>
              <a:rPr lang="en-US" sz="1600" b="1" dirty="0">
                <a:solidFill>
                  <a:srgbClr val="00B050"/>
                </a:solidFill>
              </a:rPr>
              <a:t>column 2</a:t>
            </a:r>
            <a:r>
              <a:rPr lang="en-US" sz="1600" b="1" dirty="0"/>
              <a:t> of the </a:t>
            </a:r>
            <a:r>
              <a:rPr lang="en-US" sz="1600" b="1" dirty="0">
                <a:solidFill>
                  <a:srgbClr val="7030A0"/>
                </a:solidFill>
              </a:rPr>
              <a:t>range A2:B8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FF0000"/>
                </a:solidFill>
              </a:rPr>
              <a:t>E2 contains BB – produces /records Bed and breakfast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What type of holiday would you expect to see in </a:t>
            </a:r>
            <a:r>
              <a:rPr lang="en-US" sz="1600" b="1" dirty="0">
                <a:solidFill>
                  <a:srgbClr val="FF0000"/>
                </a:solidFill>
              </a:rPr>
              <a:t>D5</a:t>
            </a:r>
            <a:r>
              <a:rPr lang="en-US" sz="1600" b="1" dirty="0"/>
              <a:t>? </a:t>
            </a:r>
            <a:r>
              <a:rPr lang="en-US" sz="1600" b="1" dirty="0">
                <a:solidFill>
                  <a:srgbClr val="FF0000"/>
                </a:solidFill>
              </a:rPr>
              <a:t>Flights only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51" t="35179" r="52089" b="59883"/>
          <a:stretch/>
        </p:blipFill>
        <p:spPr bwMode="auto">
          <a:xfrm>
            <a:off x="3505200" y="2209800"/>
            <a:ext cx="2531007" cy="3763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38600" y="2971800"/>
            <a:ext cx="1447800" cy="228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43400" y="25908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715001" y="2283663"/>
            <a:ext cx="228600" cy="2422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4495800" y="2283663"/>
            <a:ext cx="266700" cy="2422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778266" y="2283663"/>
            <a:ext cx="936734" cy="228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648945" y="2978163"/>
            <a:ext cx="266700" cy="2422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295400" y="2971800"/>
            <a:ext cx="2209800" cy="120558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2209800" y="2590800"/>
            <a:ext cx="914400" cy="168134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929721" y="2627411"/>
            <a:ext cx="1013752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</a:rPr>
              <a:t>Table Array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43600" y="3000724"/>
            <a:ext cx="1447800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</a:rPr>
              <a:t>Lookup Value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63194" y="2627208"/>
            <a:ext cx="1438790" cy="30777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</a:rPr>
              <a:t>Column index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198296" y="3155181"/>
            <a:ext cx="2459304" cy="20516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1170648" y="3657600"/>
            <a:ext cx="2459304" cy="20516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66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558388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2016 Specimen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30468" y="1524000"/>
            <a:ext cx="8214023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Also in the spreadsheet, there are formulae to manipulate the data stored elsewhere in the spreadsheet.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 There is also space to calculate the number of weeks and days each type of holiday has been booked for. </a:t>
            </a:r>
          </a:p>
        </p:txBody>
      </p:sp>
      <p:sp>
        <p:nvSpPr>
          <p:cNvPr id="2" name="Rectangle 1"/>
          <p:cNvSpPr/>
          <p:nvPr/>
        </p:nvSpPr>
        <p:spPr>
          <a:xfrm>
            <a:off x="782084" y="5638800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. 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7" t="22209" r="2012" b="13851"/>
          <a:stretch/>
        </p:blipFill>
        <p:spPr bwMode="auto">
          <a:xfrm>
            <a:off x="730467" y="3124200"/>
            <a:ext cx="7581019" cy="32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857110" y="4373940"/>
            <a:ext cx="5134490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/>
              <a:t>Explain what the formula in cell </a:t>
            </a:r>
            <a:r>
              <a:rPr lang="en-US" sz="1600" b="1" dirty="0">
                <a:solidFill>
                  <a:srgbClr val="FF0000"/>
                </a:solidFill>
              </a:rPr>
              <a:t>F2</a:t>
            </a:r>
            <a:r>
              <a:rPr lang="en-US" sz="1600" b="1" dirty="0"/>
              <a:t> does.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/>
              <a:t>It looks through the cells </a:t>
            </a:r>
            <a:r>
              <a:rPr lang="en-US" sz="1600" b="1" dirty="0">
                <a:solidFill>
                  <a:srgbClr val="0070C0"/>
                </a:solidFill>
              </a:rPr>
              <a:t>B12 to B22 (Range)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/>
              <a:t>It adds the contents of </a:t>
            </a:r>
            <a:r>
              <a:rPr lang="en-US" sz="1600" b="1" dirty="0">
                <a:solidFill>
                  <a:srgbClr val="00B050"/>
                </a:solidFill>
              </a:rPr>
              <a:t>C12 to C22 (</a:t>
            </a:r>
            <a:r>
              <a:rPr lang="en-US" sz="1600" b="1" dirty="0" err="1">
                <a:solidFill>
                  <a:srgbClr val="00B050"/>
                </a:solidFill>
              </a:rPr>
              <a:t>SumRange</a:t>
            </a:r>
            <a:r>
              <a:rPr lang="en-US" sz="1600" b="1" dirty="0">
                <a:solidFill>
                  <a:srgbClr val="00B050"/>
                </a:solidFill>
              </a:rPr>
              <a:t>)</a:t>
            </a:r>
            <a:r>
              <a:rPr lang="en-US" sz="1600" b="1" dirty="0"/>
              <a:t> where…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/>
              <a:t>The corresponding value of </a:t>
            </a:r>
            <a:r>
              <a:rPr lang="en-US" sz="1600" b="1" dirty="0">
                <a:solidFill>
                  <a:srgbClr val="0070C0"/>
                </a:solidFill>
              </a:rPr>
              <a:t>B12 to B22 </a:t>
            </a:r>
            <a:r>
              <a:rPr lang="en-US" sz="1600" b="1" dirty="0"/>
              <a:t>is equal to </a:t>
            </a:r>
            <a:r>
              <a:rPr lang="en-US" sz="1600" b="1" dirty="0">
                <a:solidFill>
                  <a:srgbClr val="7030A0"/>
                </a:solidFill>
              </a:rPr>
              <a:t>E2 (Criteria)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600" b="1" dirty="0">
              <a:solidFill>
                <a:srgbClr val="7030A0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</a:rPr>
              <a:t>The value in F2 will be 28.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7" t="35776" r="11502" b="60030"/>
          <a:stretch/>
        </p:blipFill>
        <p:spPr bwMode="auto">
          <a:xfrm>
            <a:off x="5181600" y="2726071"/>
            <a:ext cx="3429001" cy="3338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029200" y="3352800"/>
            <a:ext cx="1524000" cy="228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43600" y="3059941"/>
            <a:ext cx="0" cy="2928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72952" y="2778706"/>
            <a:ext cx="228600" cy="228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7353299" y="2778706"/>
            <a:ext cx="1257301" cy="228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929952" y="2778706"/>
            <a:ext cx="1102056" cy="228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343400" y="3359873"/>
            <a:ext cx="228600" cy="228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600200" y="4849503"/>
            <a:ext cx="551028" cy="14872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2599809" y="4856576"/>
            <a:ext cx="448191" cy="14802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562100" y="5000625"/>
            <a:ext cx="1524000" cy="12957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562100" y="6038850"/>
            <a:ext cx="1524000" cy="12957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482048" y="3313211"/>
            <a:ext cx="791090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</a:rPr>
              <a:t>Criteria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1010" y="4464914"/>
            <a:ext cx="791090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</a:rPr>
              <a:t>Range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95010" y="4464914"/>
            <a:ext cx="1187038" cy="30777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</a:rPr>
              <a:t>Sum Range</a:t>
            </a:r>
          </a:p>
        </p:txBody>
      </p:sp>
    </p:spTree>
    <p:extLst>
      <p:ext uri="{BB962C8B-B14F-4D97-AF65-F5344CB8AC3E}">
        <p14:creationId xmlns:p14="http://schemas.microsoft.com/office/powerpoint/2010/main" val="195330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5629</TotalTime>
  <Words>1323</Words>
  <Application>Microsoft Office PowerPoint</Application>
  <PresentationFormat>On-screen Show (4:3)</PresentationFormat>
  <Paragraphs>176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349</cp:revision>
  <cp:lastPrinted>2016-05-12T09:24:58Z</cp:lastPrinted>
  <dcterms:created xsi:type="dcterms:W3CDTF">2006-08-16T00:00:00Z</dcterms:created>
  <dcterms:modified xsi:type="dcterms:W3CDTF">2018-10-21T12:14:17Z</dcterms:modified>
</cp:coreProperties>
</file>