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6" r:id="rId2"/>
    <p:sldId id="268" r:id="rId3"/>
    <p:sldId id="257" r:id="rId4"/>
    <p:sldId id="259" r:id="rId5"/>
    <p:sldId id="270" r:id="rId6"/>
    <p:sldId id="265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2D58E2D-75CC-4D0E-8259-BDCD774F89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64C13A9-2530-4187-886E-FC2BF4C6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5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EC33F-A311-4CC2-B458-5356B36E4E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4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82148967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Hotel Task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2057400"/>
            <a:ext cx="461665" cy="48006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Chapter 21: Web Authoring</a:t>
            </a:r>
            <a:endParaRPr lang="en-US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2" r="58253" b="13993"/>
          <a:stretch/>
        </p:blipFill>
        <p:spPr bwMode="auto">
          <a:xfrm>
            <a:off x="749490" y="1905000"/>
            <a:ext cx="427595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2" r="50000" b="18657"/>
          <a:stretch/>
        </p:blipFill>
        <p:spPr bwMode="auto">
          <a:xfrm>
            <a:off x="5486400" y="2257132"/>
            <a:ext cx="3566579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025442" y="4000500"/>
            <a:ext cx="46095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67600" y="2028532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Table 1</a:t>
            </a:r>
            <a:endParaRPr lang="en-GB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67600" y="2485999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Table 2</a:t>
            </a:r>
            <a:endParaRPr lang="en-GB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2880411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Table 3</a:t>
            </a:r>
            <a:endParaRPr lang="en-GB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3971632"/>
            <a:ext cx="838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Table 4</a:t>
            </a:r>
            <a:endParaRPr lang="en-GB" sz="1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73117"/>
              </p:ext>
            </p:extLst>
          </p:nvPr>
        </p:nvGraphicFramePr>
        <p:xfrm>
          <a:off x="685800" y="1066800"/>
          <a:ext cx="8229600" cy="5486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229600"/>
              </a:tblGrid>
              <a:tr h="31951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the Nissan.html page in a suitable application and create the table shown below between Table 3 and 4. Set the appropriate sizes for each cell.</a:t>
                      </a:r>
                      <a:endParaRPr lang="en-US" sz="18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81200" y="2027043"/>
            <a:ext cx="2667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A</a:t>
            </a:r>
            <a:endParaRPr lang="en-GB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483120"/>
            <a:ext cx="2667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B</a:t>
            </a:r>
            <a:endParaRPr lang="en-GB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620766" y="2485999"/>
            <a:ext cx="2667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</a:t>
            </a:r>
            <a:endParaRPr lang="en-GB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2475074"/>
            <a:ext cx="2667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D</a:t>
            </a:r>
            <a:endParaRPr lang="en-GB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3971632"/>
            <a:ext cx="2667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E</a:t>
            </a:r>
            <a:endParaRPr lang="en-GB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20766" y="3962400"/>
            <a:ext cx="2667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F</a:t>
            </a:r>
            <a:endParaRPr lang="en-GB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3971632"/>
            <a:ext cx="2667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G</a:t>
            </a:r>
            <a:endParaRPr lang="en-GB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5552884"/>
            <a:ext cx="2667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H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2737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42162"/>
              </p:ext>
            </p:extLst>
          </p:nvPr>
        </p:nvGraphicFramePr>
        <p:xfrm>
          <a:off x="685800" y="1066800"/>
          <a:ext cx="8229600" cy="38404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229600"/>
              </a:tblGrid>
              <a:tr h="31951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Insert the following content into the new table: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 A: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Welcome to the Nissan Homepage (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H1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 B: 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Nissan Motor Company Ltd, usually shortened to Nissan, is a Japanese multinational automobile manufacturer headquartered in Nishi-</a:t>
                      </a:r>
                      <a:r>
                        <a:rPr lang="en-GB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Yokohama. (</a:t>
                      </a:r>
                      <a:r>
                        <a:rPr lang="en-GB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 C: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 1.JPG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 D: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 2.JPG</a:t>
                      </a:r>
                      <a:endParaRPr lang="en-US" sz="18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 E: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 3.JPG</a:t>
                      </a:r>
                      <a:endParaRPr lang="en-US" sz="18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 F: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 4.JPG</a:t>
                      </a:r>
                      <a:endParaRPr lang="en-US" sz="18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 G: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 5.JPG</a:t>
                      </a:r>
                      <a:endParaRPr lang="en-US" sz="18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 H: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Come to any of our dealers for a test drive on any of our models. (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H2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Make sure that appropriate text is displayed if the images are not available.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Apply text styles shown.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9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46640"/>
              </p:ext>
            </p:extLst>
          </p:nvPr>
        </p:nvGraphicFramePr>
        <p:xfrm>
          <a:off x="685800" y="1066800"/>
          <a:ext cx="8229600" cy="52120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229600"/>
              </a:tblGrid>
              <a:tr h="31951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Create a new stylesheet called </a:t>
                      </a:r>
                      <a:r>
                        <a:rPr lang="en-US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text style </a:t>
                      </a:r>
                      <a:r>
                        <a:rPr lang="en-US" sz="1800" b="0" i="0" u="sng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the most efficient syntax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H1, H2, H3: Arial, Helvetica, sans-serif, Bold, Italic and 22pt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H1: Red, Centre aligned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H2: Blue, Left Aligned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H3: Dark Red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Unordered list: Square bullet points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Body: Yellow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Create a new stylesheet called </a:t>
                      </a:r>
                      <a:r>
                        <a:rPr lang="en-US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table style </a:t>
                      </a:r>
                      <a:r>
                        <a:rPr lang="en-US" sz="1800" b="0" i="0" u="sng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the most efficient syntax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Table, TD: Solid Borders, 2 pixels width, Red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Table: Cell Padding 10 pixels, Grey background and all borders collapsed.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 your name as a comment on both style sheets (/*name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*/).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08711"/>
              </p:ext>
            </p:extLst>
          </p:nvPr>
        </p:nvGraphicFramePr>
        <p:xfrm>
          <a:off x="685800" y="1066800"/>
          <a:ext cx="8229600" cy="52120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229600"/>
              </a:tblGrid>
              <a:tr h="31951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Attach the stylesheets created in step 5 and 6 to both html pages.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Insert a suitable animation in table 2 for both webpages. You will have to export the animation file in a suitable format before you import into Dreamweaver.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Insert  a suitable logo into table 3 for both webpages.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 Create external links to open on a new window.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 Apply the text styles shown below.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40" r="47291" b="41406"/>
          <a:stretch/>
        </p:blipFill>
        <p:spPr bwMode="auto">
          <a:xfrm>
            <a:off x="1219200" y="3886200"/>
            <a:ext cx="68580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9800" y="4953000"/>
            <a:ext cx="4191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</a:t>
            </a:r>
            <a:endParaRPr lang="en-GB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4951511"/>
            <a:ext cx="4191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UL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2142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97206"/>
              </p:ext>
            </p:extLst>
          </p:nvPr>
        </p:nvGraphicFramePr>
        <p:xfrm>
          <a:off x="685800" y="1066800"/>
          <a:ext cx="8229600" cy="52120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229600"/>
              </a:tblGrid>
              <a:tr h="31951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 On the Nissan webpage insert suitable images to replace the text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Image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the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Models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table. </a:t>
                      </a:r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Make sure that appropriate text is displayed if the images are not available.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 Create an email link to Make an Enquiry to nissan@gmail.com with a subject line: Test Drive (insert name of car).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 Apply the H3 style to all text in the New Models Table.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15. Make the text </a:t>
                      </a:r>
                      <a:r>
                        <a:rPr lang="en-GB" b="0" dirty="0" smtClean="0">
                          <a:solidFill>
                            <a:srgbClr val="FF0000"/>
                          </a:solidFill>
                        </a:rPr>
                        <a:t>Click here</a:t>
                      </a:r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 a hyperlink to return to the top of the page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</a:rPr>
                        <a:t> for both webpages. </a:t>
                      </a:r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 Set suitable titles for each web page.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</a:rPr>
                        <a:t>17. Create internal links between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</a:rPr>
                        <a:t> the two webpages. </a:t>
                      </a:r>
                      <a:endParaRPr lang="en-GB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 Embed a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GB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style to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centre align all tables.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1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405131"/>
              </p:ext>
            </p:extLst>
          </p:nvPr>
        </p:nvGraphicFramePr>
        <p:xfrm>
          <a:off x="685800" y="1066800"/>
          <a:ext cx="8229600" cy="1371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229600"/>
              </a:tblGrid>
              <a:tr h="31951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19) Create a test table to carry out suitable tests on your website.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 can also test the following: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links, Email Links, Named anchors, images appearing, correct text styles applied.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39779"/>
              </p:ext>
            </p:extLst>
          </p:nvPr>
        </p:nvGraphicFramePr>
        <p:xfrm>
          <a:off x="762000" y="2514600"/>
          <a:ext cx="8077200" cy="949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Actual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 Taken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Checking internal Hyperlinks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Click on each link in the browser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All links to go to the correct page.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All links work as expected.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 action required.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2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562</Words>
  <Application>Microsoft Office PowerPoint</Application>
  <PresentationFormat>On-screen Show (4:3)</PresentationFormat>
  <Paragraphs>90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teacher3</cp:lastModifiedBy>
  <cp:revision>111</cp:revision>
  <cp:lastPrinted>2017-04-23T04:17:41Z</cp:lastPrinted>
  <dcterms:created xsi:type="dcterms:W3CDTF">2006-08-16T00:00:00Z</dcterms:created>
  <dcterms:modified xsi:type="dcterms:W3CDTF">2017-04-23T04:53:21Z</dcterms:modified>
</cp:coreProperties>
</file>